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788" r:id="rId2"/>
    <p:sldId id="790" r:id="rId3"/>
    <p:sldId id="770" r:id="rId4"/>
    <p:sldId id="781" r:id="rId5"/>
    <p:sldId id="780" r:id="rId6"/>
    <p:sldId id="776" r:id="rId7"/>
    <p:sldId id="786" r:id="rId8"/>
    <p:sldId id="784" r:id="rId9"/>
    <p:sldId id="782" r:id="rId10"/>
    <p:sldId id="785" r:id="rId11"/>
    <p:sldId id="777" r:id="rId12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986" autoAdjust="0"/>
    <p:restoredTop sz="93883" autoAdjust="0"/>
  </p:normalViewPr>
  <p:slideViewPr>
    <p:cSldViewPr snapToGrid="0">
      <p:cViewPr>
        <p:scale>
          <a:sx n="75" d="100"/>
          <a:sy n="75" d="100"/>
        </p:scale>
        <p:origin x="484" y="-2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B7C6828-C21A-4893-80E3-ECE06EB382C0}" type="datetimeFigureOut">
              <a:rPr lang="nl-NL" smtClean="0"/>
              <a:t>9-8-2019</a:t>
            </a:fld>
            <a:endParaRPr lang="nl-NL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4EE83B-746E-43A6-9C5E-172FCC41D561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530102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Slide Image Placeholder 1">
            <a:extLst>
              <a:ext uri="{FF2B5EF4-FFF2-40B4-BE49-F238E27FC236}">
                <a16:creationId xmlns:a16="http://schemas.microsoft.com/office/drawing/2014/main" id="{88882435-7C6A-4B5F-B250-DF9975DE300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747" name="Notes Placeholder 2">
            <a:extLst>
              <a:ext uri="{FF2B5EF4-FFF2-40B4-BE49-F238E27FC236}">
                <a16:creationId xmlns:a16="http://schemas.microsoft.com/office/drawing/2014/main" id="{280CFCC1-77EA-49BA-9722-D09CCB7FA0A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31748" name="Slide Number Placeholder 3">
            <a:extLst>
              <a:ext uri="{FF2B5EF4-FFF2-40B4-BE49-F238E27FC236}">
                <a16:creationId xmlns:a16="http://schemas.microsoft.com/office/drawing/2014/main" id="{2FBED05F-FA22-4C07-B620-10F12EA0CE3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4F693372-5EA3-4EE1-8B81-7381279986D9}" type="slidenum">
              <a:rPr lang="en-GB" altLang="en-US" smtClean="0">
                <a:latin typeface="Times New Roman" panose="02020603050405020304" pitchFamily="18" charset="0"/>
              </a:rPr>
              <a:pPr/>
              <a:t>3</a:t>
            </a:fld>
            <a:endParaRPr lang="en-GB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40090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Slide Image Placeholder 1">
            <a:extLst>
              <a:ext uri="{FF2B5EF4-FFF2-40B4-BE49-F238E27FC236}">
                <a16:creationId xmlns:a16="http://schemas.microsoft.com/office/drawing/2014/main" id="{88882435-7C6A-4B5F-B250-DF9975DE300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747" name="Notes Placeholder 2">
            <a:extLst>
              <a:ext uri="{FF2B5EF4-FFF2-40B4-BE49-F238E27FC236}">
                <a16:creationId xmlns:a16="http://schemas.microsoft.com/office/drawing/2014/main" id="{280CFCC1-77EA-49BA-9722-D09CCB7FA0A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/>
          </a:p>
        </p:txBody>
      </p:sp>
      <p:sp>
        <p:nvSpPr>
          <p:cNvPr id="31748" name="Slide Number Placeholder 3">
            <a:extLst>
              <a:ext uri="{FF2B5EF4-FFF2-40B4-BE49-F238E27FC236}">
                <a16:creationId xmlns:a16="http://schemas.microsoft.com/office/drawing/2014/main" id="{2FBED05F-FA22-4C07-B620-10F12EA0CE3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4F693372-5EA3-4EE1-8B81-7381279986D9}" type="slidenum">
              <a:rPr lang="en-GB" altLang="en-US" smtClean="0">
                <a:latin typeface="Times New Roman" panose="02020603050405020304" pitchFamily="18" charset="0"/>
              </a:rPr>
              <a:pPr/>
              <a:t>4</a:t>
            </a:fld>
            <a:endParaRPr lang="en-GB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06643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Slide Image Placeholder 1">
            <a:extLst>
              <a:ext uri="{FF2B5EF4-FFF2-40B4-BE49-F238E27FC236}">
                <a16:creationId xmlns:a16="http://schemas.microsoft.com/office/drawing/2014/main" id="{88882435-7C6A-4B5F-B250-DF9975DE300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747" name="Notes Placeholder 2">
            <a:extLst>
              <a:ext uri="{FF2B5EF4-FFF2-40B4-BE49-F238E27FC236}">
                <a16:creationId xmlns:a16="http://schemas.microsoft.com/office/drawing/2014/main" id="{280CFCC1-77EA-49BA-9722-D09CCB7FA0A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/>
          </a:p>
        </p:txBody>
      </p:sp>
      <p:sp>
        <p:nvSpPr>
          <p:cNvPr id="31748" name="Slide Number Placeholder 3">
            <a:extLst>
              <a:ext uri="{FF2B5EF4-FFF2-40B4-BE49-F238E27FC236}">
                <a16:creationId xmlns:a16="http://schemas.microsoft.com/office/drawing/2014/main" id="{2FBED05F-FA22-4C07-B620-10F12EA0CE3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4F693372-5EA3-4EE1-8B81-7381279986D9}" type="slidenum">
              <a:rPr lang="en-GB" altLang="en-US" smtClean="0">
                <a:latin typeface="Times New Roman" panose="02020603050405020304" pitchFamily="18" charset="0"/>
              </a:rPr>
              <a:pPr/>
              <a:t>5</a:t>
            </a:fld>
            <a:endParaRPr lang="en-GB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582512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Slide Image Placeholder 1">
            <a:extLst>
              <a:ext uri="{FF2B5EF4-FFF2-40B4-BE49-F238E27FC236}">
                <a16:creationId xmlns:a16="http://schemas.microsoft.com/office/drawing/2014/main" id="{A2B3C8A2-B822-4C7B-9E57-4B92C546172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5" name="Notes Placeholder 2">
            <a:extLst>
              <a:ext uri="{FF2B5EF4-FFF2-40B4-BE49-F238E27FC236}">
                <a16:creationId xmlns:a16="http://schemas.microsoft.com/office/drawing/2014/main" id="{693E2999-5C5F-4E33-94EB-850CDBCE832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33796" name="Slide Number Placeholder 3">
            <a:extLst>
              <a:ext uri="{FF2B5EF4-FFF2-40B4-BE49-F238E27FC236}">
                <a16:creationId xmlns:a16="http://schemas.microsoft.com/office/drawing/2014/main" id="{A87DA483-197E-406B-817D-D3E7EC1E14D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D6D151B3-E5F7-48EF-9D6D-DC32979C2CBF}" type="slidenum">
              <a:rPr lang="en-GB" altLang="en-US" smtClean="0">
                <a:latin typeface="Times New Roman" panose="02020603050405020304" pitchFamily="18" charset="0"/>
              </a:rPr>
              <a:pPr/>
              <a:t>6</a:t>
            </a:fld>
            <a:endParaRPr lang="en-GB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85637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Slide Image Placeholder 1">
            <a:extLst>
              <a:ext uri="{FF2B5EF4-FFF2-40B4-BE49-F238E27FC236}">
                <a16:creationId xmlns:a16="http://schemas.microsoft.com/office/drawing/2014/main" id="{A2B3C8A2-B822-4C7B-9E57-4B92C546172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5" name="Notes Placeholder 2">
            <a:extLst>
              <a:ext uri="{FF2B5EF4-FFF2-40B4-BE49-F238E27FC236}">
                <a16:creationId xmlns:a16="http://schemas.microsoft.com/office/drawing/2014/main" id="{693E2999-5C5F-4E33-94EB-850CDBCE832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33796" name="Slide Number Placeholder 3">
            <a:extLst>
              <a:ext uri="{FF2B5EF4-FFF2-40B4-BE49-F238E27FC236}">
                <a16:creationId xmlns:a16="http://schemas.microsoft.com/office/drawing/2014/main" id="{A87DA483-197E-406B-817D-D3E7EC1E14D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D6D151B3-E5F7-48EF-9D6D-DC32979C2CBF}" type="slidenum">
              <a:rPr lang="en-GB" altLang="en-US" smtClean="0">
                <a:latin typeface="Times New Roman" panose="02020603050405020304" pitchFamily="18" charset="0"/>
              </a:rPr>
              <a:pPr/>
              <a:t>7</a:t>
            </a:fld>
            <a:endParaRPr lang="en-GB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966571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Slide Image Placeholder 1">
            <a:extLst>
              <a:ext uri="{FF2B5EF4-FFF2-40B4-BE49-F238E27FC236}">
                <a16:creationId xmlns:a16="http://schemas.microsoft.com/office/drawing/2014/main" id="{66B247ED-5D0F-4346-B089-1C7CA512052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3" name="Notes Placeholder 2">
            <a:extLst>
              <a:ext uri="{FF2B5EF4-FFF2-40B4-BE49-F238E27FC236}">
                <a16:creationId xmlns:a16="http://schemas.microsoft.com/office/drawing/2014/main" id="{D6EC689D-6062-4165-91C8-00EFB44C994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35844" name="Slide Number Placeholder 3">
            <a:extLst>
              <a:ext uri="{FF2B5EF4-FFF2-40B4-BE49-F238E27FC236}">
                <a16:creationId xmlns:a16="http://schemas.microsoft.com/office/drawing/2014/main" id="{4E800576-77BD-40B6-B668-1D36D1965BE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DFF6DAC1-9C5E-4CB2-99D4-716DCCD33492}" type="slidenum">
              <a:rPr lang="en-GB" altLang="en-US" smtClean="0">
                <a:latin typeface="Times New Roman" panose="02020603050405020304" pitchFamily="18" charset="0"/>
              </a:rPr>
              <a:pPr/>
              <a:t>8</a:t>
            </a:fld>
            <a:endParaRPr lang="en-GB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051972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Slide Image Placeholder 1">
            <a:extLst>
              <a:ext uri="{FF2B5EF4-FFF2-40B4-BE49-F238E27FC236}">
                <a16:creationId xmlns:a16="http://schemas.microsoft.com/office/drawing/2014/main" id="{A2B3C8A2-B822-4C7B-9E57-4B92C546172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5" name="Notes Placeholder 2">
            <a:extLst>
              <a:ext uri="{FF2B5EF4-FFF2-40B4-BE49-F238E27FC236}">
                <a16:creationId xmlns:a16="http://schemas.microsoft.com/office/drawing/2014/main" id="{693E2999-5C5F-4E33-94EB-850CDBCE832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33796" name="Slide Number Placeholder 3">
            <a:extLst>
              <a:ext uri="{FF2B5EF4-FFF2-40B4-BE49-F238E27FC236}">
                <a16:creationId xmlns:a16="http://schemas.microsoft.com/office/drawing/2014/main" id="{A87DA483-197E-406B-817D-D3E7EC1E14D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D6D151B3-E5F7-48EF-9D6D-DC32979C2CBF}" type="slidenum">
              <a:rPr lang="en-GB" altLang="en-US" smtClean="0">
                <a:latin typeface="Times New Roman" panose="02020603050405020304" pitchFamily="18" charset="0"/>
              </a:rPr>
              <a:pPr/>
              <a:t>9</a:t>
            </a:fld>
            <a:endParaRPr lang="en-GB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543940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Slide Image Placeholder 1">
            <a:extLst>
              <a:ext uri="{FF2B5EF4-FFF2-40B4-BE49-F238E27FC236}">
                <a16:creationId xmlns:a16="http://schemas.microsoft.com/office/drawing/2014/main" id="{66B247ED-5D0F-4346-B089-1C7CA512052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3" name="Notes Placeholder 2">
            <a:extLst>
              <a:ext uri="{FF2B5EF4-FFF2-40B4-BE49-F238E27FC236}">
                <a16:creationId xmlns:a16="http://schemas.microsoft.com/office/drawing/2014/main" id="{D6EC689D-6062-4165-91C8-00EFB44C994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35844" name="Slide Number Placeholder 3">
            <a:extLst>
              <a:ext uri="{FF2B5EF4-FFF2-40B4-BE49-F238E27FC236}">
                <a16:creationId xmlns:a16="http://schemas.microsoft.com/office/drawing/2014/main" id="{4E800576-77BD-40B6-B668-1D36D1965BE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DFF6DAC1-9C5E-4CB2-99D4-716DCCD33492}" type="slidenum">
              <a:rPr lang="en-GB" altLang="en-US" smtClean="0">
                <a:latin typeface="Times New Roman" panose="02020603050405020304" pitchFamily="18" charset="0"/>
              </a:rPr>
              <a:pPr/>
              <a:t>10</a:t>
            </a:fld>
            <a:endParaRPr lang="en-GB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254413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Slide Image Placeholder 1">
            <a:extLst>
              <a:ext uri="{FF2B5EF4-FFF2-40B4-BE49-F238E27FC236}">
                <a16:creationId xmlns:a16="http://schemas.microsoft.com/office/drawing/2014/main" id="{66B247ED-5D0F-4346-B089-1C7CA512052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3" name="Notes Placeholder 2">
            <a:extLst>
              <a:ext uri="{FF2B5EF4-FFF2-40B4-BE49-F238E27FC236}">
                <a16:creationId xmlns:a16="http://schemas.microsoft.com/office/drawing/2014/main" id="{D6EC689D-6062-4165-91C8-00EFB44C994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35844" name="Slide Number Placeholder 3">
            <a:extLst>
              <a:ext uri="{FF2B5EF4-FFF2-40B4-BE49-F238E27FC236}">
                <a16:creationId xmlns:a16="http://schemas.microsoft.com/office/drawing/2014/main" id="{4E800576-77BD-40B6-B668-1D36D1965BE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DFF6DAC1-9C5E-4CB2-99D4-716DCCD33492}" type="slidenum">
              <a:rPr lang="en-GB" altLang="en-US" smtClean="0">
                <a:latin typeface="Times New Roman" panose="02020603050405020304" pitchFamily="18" charset="0"/>
              </a:rPr>
              <a:pPr/>
              <a:t>11</a:t>
            </a:fld>
            <a:endParaRPr lang="en-GB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81295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2F9EDE-B1ED-4087-9416-FED74F7ECB2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6A2CFA0-D36C-4239-804D-542E9AAECCB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nl-N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80425F3-2635-452A-A812-F391C838CA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80EC4-4D34-4160-BFA6-817A465A1558}" type="datetimeFigureOut">
              <a:rPr lang="nl-NL" smtClean="0"/>
              <a:t>9-8-2019</a:t>
            </a:fld>
            <a:endParaRPr lang="nl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872CCB8-A981-4684-8AF0-27B409223B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6BE62BF-A493-441E-92C9-2A505ABA88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977857-18B5-45FD-A165-6D2E5CED3E2C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3236840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0734A1-8403-43C2-A44F-8AF1D0598E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8224D1C-AA5D-4EFB-9337-60D79B14483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0732C2C-2209-475D-AF97-A39429B27C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80EC4-4D34-4160-BFA6-817A465A1558}" type="datetimeFigureOut">
              <a:rPr lang="nl-NL" smtClean="0"/>
              <a:t>9-8-2019</a:t>
            </a:fld>
            <a:endParaRPr lang="nl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C8B59B-920C-4EDF-969B-7B6FAAB2EC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77B431-09B4-44CE-8DE6-531A767E94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977857-18B5-45FD-A165-6D2E5CED3E2C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8250974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7DDADE5-72DB-4F7A-8E12-743A9AED991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6B0C8F8-9899-40BC-A595-6B6AA66A79D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C24BFB0-C8C4-47A5-A130-883A24215C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80EC4-4D34-4160-BFA6-817A465A1558}" type="datetimeFigureOut">
              <a:rPr lang="nl-NL" smtClean="0"/>
              <a:t>9-8-2019</a:t>
            </a:fld>
            <a:endParaRPr lang="nl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AC6581-22EE-4B7C-9161-44C6C40EA8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6E41B13-AA7A-466C-941C-DB932E9CEB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977857-18B5-45FD-A165-6D2E5CED3E2C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3421821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B4C376-AE66-44E7-B44A-F6D541D862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4EA2E3-EEB3-432A-9FAE-350878C05AB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0C4396B-B83B-484A-89E9-B0F2674659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80EC4-4D34-4160-BFA6-817A465A1558}" type="datetimeFigureOut">
              <a:rPr lang="nl-NL" smtClean="0"/>
              <a:t>9-8-2019</a:t>
            </a:fld>
            <a:endParaRPr lang="nl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F1527FC-8AA0-4440-8A44-FEAA0237D7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44452A8-7B53-451A-93CF-2125FD1DE6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977857-18B5-45FD-A165-6D2E5CED3E2C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623804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AF1205-B655-4957-95EE-030523F7F2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E805851-C9DC-4527-9B5E-6EA886E944A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0DD9475-54E8-4768-8805-A720DCE909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80EC4-4D34-4160-BFA6-817A465A1558}" type="datetimeFigureOut">
              <a:rPr lang="nl-NL" smtClean="0"/>
              <a:t>9-8-2019</a:t>
            </a:fld>
            <a:endParaRPr lang="nl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F7E8CF1-BB80-4D99-94CA-9B2106C0AC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BA6C8B9-DC3F-44DB-9B8C-4BED7B6BCA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977857-18B5-45FD-A165-6D2E5CED3E2C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7903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883646-C83E-4BE4-BE70-1850327969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AF6985-CA8A-4B48-A76B-4A299952996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C43B104-EFAC-496D-90D5-32F903C73DB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2DFD481-7E84-4C36-80B6-013343A66B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80EC4-4D34-4160-BFA6-817A465A1558}" type="datetimeFigureOut">
              <a:rPr lang="nl-NL" smtClean="0"/>
              <a:t>9-8-2019</a:t>
            </a:fld>
            <a:endParaRPr lang="nl-NL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7CD7F58-0507-4EFC-AD64-CB6C09D596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CAAD429-E8DB-4AE6-8A91-CAF6124F52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977857-18B5-45FD-A165-6D2E5CED3E2C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5288990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5B5146-033E-4356-9FE1-5C462994F2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71DA3B8-2C0C-4195-803F-09CC80906FA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948C609-9E7D-48F1-942C-5092CF3D028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3BABD7C-0ADB-45AF-AF8F-2A5D0965140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E77A598-C4A4-4D2D-AFC1-63160B396C0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D966F39-97A3-4B9A-BA73-9D9903E838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80EC4-4D34-4160-BFA6-817A465A1558}" type="datetimeFigureOut">
              <a:rPr lang="nl-NL" smtClean="0"/>
              <a:t>9-8-2019</a:t>
            </a:fld>
            <a:endParaRPr lang="nl-NL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6720874-D38A-4705-9AC4-F43DFC25F7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82E5445-7283-49C3-9211-ACE885189F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977857-18B5-45FD-A165-6D2E5CED3E2C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2332835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D61A99-F9D6-4472-8C01-209A93682B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EF8043C-4009-4CB8-912D-9BBEAF010D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80EC4-4D34-4160-BFA6-817A465A1558}" type="datetimeFigureOut">
              <a:rPr lang="nl-NL" smtClean="0"/>
              <a:t>9-8-2019</a:t>
            </a:fld>
            <a:endParaRPr lang="nl-NL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C0804D7-B0D4-4470-81A2-34BB1A22FA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48A05A4-CDDB-4990-867A-AAC7AF9B16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977857-18B5-45FD-A165-6D2E5CED3E2C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1631760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3358335-CE58-414F-9A42-F8C1C7BB9D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80EC4-4D34-4160-BFA6-817A465A1558}" type="datetimeFigureOut">
              <a:rPr lang="nl-NL" smtClean="0"/>
              <a:t>9-8-2019</a:t>
            </a:fld>
            <a:endParaRPr lang="nl-NL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E443D98-FC95-4ECD-B800-DBF644085E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CC3EBA5-CC4C-4A92-8EE1-56B935A9E4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977857-18B5-45FD-A165-6D2E5CED3E2C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1327678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216046-B8CD-4A14-BEEE-02D88339FD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E756FFC-9953-4688-BD2E-12460FEB83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9E661EA-9941-496D-96FC-38953CA4F82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6370841-E90F-4BC6-9922-0CBFDBFDE0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80EC4-4D34-4160-BFA6-817A465A1558}" type="datetimeFigureOut">
              <a:rPr lang="nl-NL" smtClean="0"/>
              <a:t>9-8-2019</a:t>
            </a:fld>
            <a:endParaRPr lang="nl-NL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F67B74E-7DB5-4394-8E03-4CF615A07D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F0BBEF4-7A8D-4336-9ABC-8D687A324A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977857-18B5-45FD-A165-6D2E5CED3E2C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2105447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607BA8-E962-472D-B3DA-7F7ED1DBF2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68C5BFC-10EF-49B9-9441-87EC41DBD70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D391CA0-2FBC-4B26-81AC-D4F40F9D6D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015243A-5CA8-47E6-B1C6-1F03253B2C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80EC4-4D34-4160-BFA6-817A465A1558}" type="datetimeFigureOut">
              <a:rPr lang="nl-NL" smtClean="0"/>
              <a:t>9-8-2019</a:t>
            </a:fld>
            <a:endParaRPr lang="nl-NL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7ABC26E-16CA-4AB5-BC86-22A2FC944C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9E3604D-75E1-421A-BC10-FB56556643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977857-18B5-45FD-A165-6D2E5CED3E2C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5405609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F0ADDD6-EBE0-4932-A2DA-5E0E5AA7CF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5DFB5CD-232B-43D4-820E-12D1D4C2E55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D199EB-B39C-4693-876D-10109E565BA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180EC4-4D34-4160-BFA6-817A465A1558}" type="datetimeFigureOut">
              <a:rPr lang="nl-NL" smtClean="0"/>
              <a:t>9-8-2019</a:t>
            </a:fld>
            <a:endParaRPr lang="nl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AD832AA-6E1A-4416-9012-D485276DF7F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52A3532-D652-41CA-8354-0EC8A291772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977857-18B5-45FD-A165-6D2E5CED3E2C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8681132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le 3">
            <a:extLst>
              <a:ext uri="{FF2B5EF4-FFF2-40B4-BE49-F238E27FC236}">
                <a16:creationId xmlns:a16="http://schemas.microsoft.com/office/drawing/2014/main" id="{643FF917-9CB3-4FC1-A193-2D88D63133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531938"/>
            <a:ext cx="10515600" cy="2852737"/>
          </a:xfrm>
        </p:spPr>
        <p:txBody>
          <a:bodyPr/>
          <a:lstStyle/>
          <a:p>
            <a:pPr algn="ctr"/>
            <a:r>
              <a:rPr lang="en-US" altLang="en-US" dirty="0"/>
              <a:t>Release 17 RAN Work areas, </a:t>
            </a:r>
            <a:br>
              <a:rPr lang="en-US" altLang="en-US" dirty="0"/>
            </a:br>
            <a:r>
              <a:rPr lang="en-US" altLang="en-US" b="1" dirty="0">
                <a:solidFill>
                  <a:schemeClr val="accent1">
                    <a:lumMod val="75000"/>
                  </a:schemeClr>
                </a:solidFill>
              </a:rPr>
              <a:t>and</a:t>
            </a:r>
            <a:r>
              <a:rPr lang="en-US" altLang="en-US" dirty="0">
                <a:solidFill>
                  <a:schemeClr val="accent1"/>
                </a:solidFill>
              </a:rPr>
              <a:t> </a:t>
            </a:r>
            <a:r>
              <a:rPr lang="en-US" altLang="en-US" b="1" dirty="0">
                <a:solidFill>
                  <a:schemeClr val="accent1">
                    <a:lumMod val="75000"/>
                  </a:schemeClr>
                </a:solidFill>
              </a:rPr>
              <a:t>SA1 related items</a:t>
            </a:r>
          </a:p>
        </p:txBody>
      </p:sp>
      <p:sp>
        <p:nvSpPr>
          <p:cNvPr id="5" name="Footer Placeholder 3">
            <a:extLst>
              <a:ext uri="{FF2B5EF4-FFF2-40B4-BE49-F238E27FC236}">
                <a16:creationId xmlns:a16="http://schemas.microsoft.com/office/drawing/2014/main" id="{44260558-242A-46EA-B2FA-4BAE27301C0E}"/>
              </a:ext>
            </a:extLst>
          </p:cNvPr>
          <p:cNvSpPr>
            <a:spLocks noGrp="1"/>
          </p:cNvSpPr>
          <p:nvPr/>
        </p:nvSpPr>
        <p:spPr>
          <a:xfrm>
            <a:off x="205416" y="30693"/>
            <a:ext cx="2860675" cy="836712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eaLnBrk="0" hangingPunct="0"/>
            <a:r>
              <a:rPr lang="en-GB" b="1" dirty="0"/>
              <a:t>S1-192266</a:t>
            </a:r>
          </a:p>
          <a:p>
            <a:pPr eaLnBrk="0" hangingPunct="0"/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(revision of S1-19xxxx)</a:t>
            </a:r>
            <a:endParaRPr lang="en-GB" b="1" dirty="0"/>
          </a:p>
        </p:txBody>
      </p:sp>
      <p:sp>
        <p:nvSpPr>
          <p:cNvPr id="6" name="Text Box 5">
            <a:extLst>
              <a:ext uri="{FF2B5EF4-FFF2-40B4-BE49-F238E27FC236}">
                <a16:creationId xmlns:a16="http://schemas.microsoft.com/office/drawing/2014/main" id="{26429767-34E3-4CF7-AE4F-E32782E038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5416" y="6321956"/>
            <a:ext cx="3500768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#87</a:t>
            </a:r>
          </a:p>
          <a:p>
            <a:r>
              <a:rPr lang="en-GB" sz="1200" b="1" dirty="0"/>
              <a:t>Sophia Antipolis, France, 19 - 23 August 2019</a:t>
            </a:r>
            <a:endParaRPr lang="en-GB" sz="1200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Content Placeholder 2">
            <a:extLst>
              <a:ext uri="{FF2B5EF4-FFF2-40B4-BE49-F238E27FC236}">
                <a16:creationId xmlns:a16="http://schemas.microsoft.com/office/drawing/2014/main" id="{B120A17A-AA37-4711-9105-E92D1A21340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6665" y="1076324"/>
            <a:ext cx="10798435" cy="5621867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altLang="en-US" sz="2200" dirty="0"/>
              <a:t>XR &amp; 5G </a:t>
            </a:r>
          </a:p>
          <a:p>
            <a:pPr lvl="1">
              <a:defRPr/>
            </a:pPr>
            <a:r>
              <a:rPr lang="en-US" altLang="en-US" sz="1600" b="1" dirty="0">
                <a:solidFill>
                  <a:schemeClr val="accent1">
                    <a:lumMod val="75000"/>
                  </a:schemeClr>
                </a:solidFill>
              </a:rPr>
              <a:t>SA1 related items:</a:t>
            </a:r>
            <a:endParaRPr lang="en-US" altLang="en-US" sz="1800" b="1" dirty="0">
              <a:solidFill>
                <a:srgbClr val="FF0000"/>
              </a:solidFill>
            </a:endParaRPr>
          </a:p>
          <a:p>
            <a:pPr lvl="1">
              <a:defRPr/>
            </a:pPr>
            <a:endParaRPr lang="en-US" altLang="en-US" sz="1800" b="1" dirty="0">
              <a:solidFill>
                <a:srgbClr val="FF0000"/>
              </a:solidFill>
            </a:endParaRPr>
          </a:p>
          <a:p>
            <a:pPr lvl="1">
              <a:defRPr/>
            </a:pPr>
            <a:endParaRPr lang="en-US" altLang="en-US" sz="1800" b="1" dirty="0">
              <a:solidFill>
                <a:srgbClr val="FF0000"/>
              </a:solidFill>
            </a:endParaRPr>
          </a:p>
          <a:p>
            <a:pPr lvl="1">
              <a:defRPr/>
            </a:pPr>
            <a:endParaRPr lang="en-US" altLang="en-US" sz="1800" b="1" dirty="0">
              <a:solidFill>
                <a:srgbClr val="FF0000"/>
              </a:solidFill>
            </a:endParaRPr>
          </a:p>
          <a:p>
            <a:pPr lvl="1">
              <a:defRPr/>
            </a:pPr>
            <a:endParaRPr lang="en-US" altLang="en-US" sz="1800" b="1" dirty="0">
              <a:solidFill>
                <a:srgbClr val="FF0000"/>
              </a:solidFill>
            </a:endParaRPr>
          </a:p>
          <a:p>
            <a:pPr>
              <a:defRPr/>
            </a:pPr>
            <a:endParaRPr lang="en-US" altLang="en-US" sz="2200" dirty="0">
              <a:solidFill>
                <a:srgbClr val="FF0000"/>
              </a:solidFill>
            </a:endParaRPr>
          </a:p>
          <a:p>
            <a:pPr>
              <a:defRPr/>
            </a:pPr>
            <a:endParaRPr lang="en-US" altLang="en-US" sz="2200" dirty="0"/>
          </a:p>
          <a:p>
            <a:pPr>
              <a:defRPr/>
            </a:pPr>
            <a:r>
              <a:rPr lang="en-US" altLang="en-US" sz="2200" dirty="0"/>
              <a:t>Drones</a:t>
            </a:r>
          </a:p>
          <a:p>
            <a:pPr lvl="1">
              <a:defRPr/>
            </a:pPr>
            <a:r>
              <a:rPr lang="en-US" altLang="en-US" sz="1600" b="1" dirty="0">
                <a:solidFill>
                  <a:schemeClr val="accent1">
                    <a:lumMod val="75000"/>
                  </a:schemeClr>
                </a:solidFill>
              </a:rPr>
              <a:t>SA1 related items: Rel16 droned to add</a:t>
            </a:r>
          </a:p>
          <a:p>
            <a:pPr lvl="1">
              <a:defRPr/>
            </a:pPr>
            <a:endParaRPr lang="en-US" altLang="en-US" sz="1800" b="1" dirty="0">
              <a:solidFill>
                <a:srgbClr val="FF0000"/>
              </a:solidFill>
            </a:endParaRPr>
          </a:p>
          <a:p>
            <a:pPr lvl="1">
              <a:defRPr/>
            </a:pPr>
            <a:endParaRPr lang="en-US" altLang="en-US" sz="1800" b="1" dirty="0">
              <a:solidFill>
                <a:srgbClr val="FF0000"/>
              </a:solidFill>
            </a:endParaRPr>
          </a:p>
          <a:p>
            <a:pPr lvl="1">
              <a:defRPr/>
            </a:pPr>
            <a:endParaRPr lang="en-US" altLang="en-US" sz="1800" dirty="0">
              <a:solidFill>
                <a:srgbClr val="FF0000"/>
              </a:solidFill>
            </a:endParaRPr>
          </a:p>
          <a:p>
            <a:pPr lvl="1">
              <a:defRPr/>
            </a:pPr>
            <a:endParaRPr lang="en-US" altLang="en-US" sz="1800" dirty="0">
              <a:solidFill>
                <a:srgbClr val="FF0000"/>
              </a:solidFill>
            </a:endParaRPr>
          </a:p>
          <a:p>
            <a:pPr lvl="1">
              <a:defRPr/>
            </a:pPr>
            <a:endParaRPr lang="en-US" altLang="en-US" sz="1600" dirty="0"/>
          </a:p>
          <a:p>
            <a:pPr marL="0" indent="0">
              <a:buFontTx/>
              <a:buNone/>
              <a:defRPr/>
            </a:pPr>
            <a:endParaRPr lang="en-US" altLang="en-US" sz="2133" dirty="0"/>
          </a:p>
          <a:p>
            <a:pPr marL="0" indent="0">
              <a:buFontTx/>
              <a:buNone/>
              <a:defRPr/>
            </a:pPr>
            <a:endParaRPr lang="en-US" altLang="en-US" sz="2133" dirty="0"/>
          </a:p>
          <a:p>
            <a:pPr>
              <a:defRPr/>
            </a:pPr>
            <a:endParaRPr lang="en-US" altLang="en-US" sz="1600" dirty="0"/>
          </a:p>
          <a:p>
            <a:pPr>
              <a:defRPr/>
            </a:pPr>
            <a:endParaRPr lang="en-US" altLang="en-US" sz="1600" dirty="0"/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E99041A2-1B63-45CE-BA29-D7D7AD8A93E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1737431"/>
              </p:ext>
            </p:extLst>
          </p:nvPr>
        </p:nvGraphicFramePr>
        <p:xfrm>
          <a:off x="1308097" y="1832238"/>
          <a:ext cx="8982073" cy="1917701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407683">
                  <a:extLst>
                    <a:ext uri="{9D8B030D-6E8A-4147-A177-3AD203B41FA5}">
                      <a16:colId xmlns:a16="http://schemas.microsoft.com/office/drawing/2014/main" val="2323933620"/>
                    </a:ext>
                  </a:extLst>
                </a:gridCol>
                <a:gridCol w="1173591">
                  <a:extLst>
                    <a:ext uri="{9D8B030D-6E8A-4147-A177-3AD203B41FA5}">
                      <a16:colId xmlns:a16="http://schemas.microsoft.com/office/drawing/2014/main" val="236681400"/>
                    </a:ext>
                  </a:extLst>
                </a:gridCol>
                <a:gridCol w="6400799">
                  <a:extLst>
                    <a:ext uri="{9D8B030D-6E8A-4147-A177-3AD203B41FA5}">
                      <a16:colId xmlns:a16="http://schemas.microsoft.com/office/drawing/2014/main" val="2455690034"/>
                    </a:ext>
                  </a:extLst>
                </a:gridCol>
              </a:tblGrid>
              <a:tr h="0">
                <a:tc gridSpan="3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100" b="1" dirty="0">
                          <a:effectLst/>
                        </a:rPr>
                        <a:t>Rel17</a:t>
                      </a:r>
                      <a:endParaRPr lang="nl-NL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nl-N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nl-NL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2801708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100" b="1" dirty="0">
                          <a:effectLst/>
                        </a:rPr>
                        <a:t>WID/SID</a:t>
                      </a:r>
                      <a:endParaRPr lang="nl-NL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100" b="1" dirty="0">
                          <a:effectLst/>
                        </a:rPr>
                        <a:t>#3GPP Document </a:t>
                      </a:r>
                      <a:endParaRPr lang="nl-NL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100" b="1" dirty="0" err="1">
                          <a:effectLst/>
                        </a:rPr>
                        <a:t>Comments</a:t>
                      </a:r>
                      <a:endParaRPr lang="nl-NL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77257287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b="1" dirty="0">
                          <a:effectLst/>
                        </a:rPr>
                        <a:t>NCIS</a:t>
                      </a:r>
                      <a:endParaRPr lang="nl-NL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100" dirty="0">
                          <a:effectLst/>
                        </a:rPr>
                        <a:t>TR 22.842</a:t>
                      </a: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100" dirty="0">
                          <a:effectLst/>
                        </a:rPr>
                        <a:t> </a:t>
                      </a:r>
                      <a:r>
                        <a:rPr lang="nl-NL" sz="1100" dirty="0">
                          <a:solidFill>
                            <a:schemeClr val="tx1"/>
                          </a:solidFill>
                          <a:effectLst/>
                        </a:rPr>
                        <a:t>Include </a:t>
                      </a:r>
                      <a:r>
                        <a:rPr lang="nl-NL" sz="1100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KPIs and r</a:t>
                      </a:r>
                      <a:r>
                        <a:rPr lang="nl-NL" sz="1100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eqs related to Cloud/Edge/Split Rendering, and Interactive </a:t>
                      </a:r>
                      <a:r>
                        <a:rPr lang="nl-NL" sz="1100" kern="1200" baseline="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gaming</a:t>
                      </a:r>
                      <a:br>
                        <a:rPr lang="nl-NL" sz="1100" i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</a:br>
                      <a:r>
                        <a:rPr lang="nl-NL" sz="1100" i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Norm reqs will go into 22.261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17929878"/>
                  </a:ext>
                </a:extLst>
              </a:tr>
              <a:tr h="0">
                <a:tc gridSpan="3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100" b="1" dirty="0">
                          <a:effectLst/>
                        </a:rPr>
                        <a:t>Prior Rel17</a:t>
                      </a:r>
                      <a:r>
                        <a:rPr lang="nl-NL" sz="1100" dirty="0">
                          <a:effectLst/>
                        </a:rPr>
                        <a:t> </a:t>
                      </a: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nl-N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nl-NL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76057883"/>
                  </a:ext>
                </a:extLst>
              </a:tr>
              <a:tr h="66012">
                <a:tc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100" b="1" dirty="0">
                          <a:effectLst/>
                        </a:rPr>
                        <a:t>#3GPP Document</a:t>
                      </a:r>
                      <a:endParaRPr lang="nl-NL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r>
                        <a:rPr lang="nl-NL" sz="1100" b="1" dirty="0">
                          <a:effectLst/>
                        </a:rPr>
                        <a:t> </a:t>
                      </a:r>
                      <a:r>
                        <a:rPr lang="nl-NL" sz="1100" b="1" dirty="0" err="1">
                          <a:effectLst/>
                        </a:rPr>
                        <a:t>Comments</a:t>
                      </a:r>
                      <a:endParaRPr lang="nl-NL" b="1" dirty="0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100" b="1">
                          <a:effectLst/>
                        </a:rPr>
                        <a:t> Comments</a:t>
                      </a: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7008828"/>
                  </a:ext>
                </a:extLst>
              </a:tr>
              <a:tr h="159809">
                <a:tc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TS 22.261: Service requirements for the 5G system</a:t>
                      </a: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r>
                        <a:rPr lang="en-US" sz="11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Sec. </a:t>
                      </a:r>
                      <a:r>
                        <a:rPr lang="x-none" sz="11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7.2.3.1</a:t>
                      </a:r>
                      <a:r>
                        <a:rPr lang="en-US" sz="11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: </a:t>
                      </a:r>
                      <a:r>
                        <a:rPr lang="x-none" sz="11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AR/VR</a:t>
                      </a:r>
                      <a:r>
                        <a:rPr lang="en-US" sz="11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requirements</a:t>
                      </a:r>
                    </a:p>
                    <a:p>
                      <a:endParaRPr lang="en-US" sz="11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1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Sec. </a:t>
                      </a:r>
                      <a:r>
                        <a:rPr lang="x-none" sz="11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7.2.3.1</a:t>
                      </a:r>
                      <a:r>
                        <a:rPr lang="en-US" sz="11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: </a:t>
                      </a:r>
                      <a:r>
                        <a:rPr lang="x-none" sz="11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AR/VR</a:t>
                      </a:r>
                      <a:r>
                        <a:rPr lang="en-US" sz="11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requirements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922852417"/>
                  </a:ext>
                </a:extLst>
              </a:tr>
              <a:tr h="0">
                <a:tc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TS 22.104: Service requirements for cyber-physical control applications in vertical domains</a:t>
                      </a: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nl-N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11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Sec. 5: performance reqs (include AR)</a:t>
                      </a:r>
                      <a:endParaRPr lang="en-US" sz="11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05219624"/>
                  </a:ext>
                </a:extLst>
              </a:tr>
            </a:tbl>
          </a:graphicData>
        </a:graphic>
      </p:graphicFrame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CBCE74C9-9559-4E6C-A8AE-998AF88A47E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9006330"/>
              </p:ext>
            </p:extLst>
          </p:nvPr>
        </p:nvGraphicFramePr>
        <p:xfrm>
          <a:off x="1308096" y="4857750"/>
          <a:ext cx="8982073" cy="1208088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407683">
                  <a:extLst>
                    <a:ext uri="{9D8B030D-6E8A-4147-A177-3AD203B41FA5}">
                      <a16:colId xmlns:a16="http://schemas.microsoft.com/office/drawing/2014/main" val="2323933620"/>
                    </a:ext>
                  </a:extLst>
                </a:gridCol>
                <a:gridCol w="1173591">
                  <a:extLst>
                    <a:ext uri="{9D8B030D-6E8A-4147-A177-3AD203B41FA5}">
                      <a16:colId xmlns:a16="http://schemas.microsoft.com/office/drawing/2014/main" val="236681400"/>
                    </a:ext>
                  </a:extLst>
                </a:gridCol>
                <a:gridCol w="6400799">
                  <a:extLst>
                    <a:ext uri="{9D8B030D-6E8A-4147-A177-3AD203B41FA5}">
                      <a16:colId xmlns:a16="http://schemas.microsoft.com/office/drawing/2014/main" val="2455690034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100" b="1" dirty="0">
                          <a:effectLst/>
                        </a:rPr>
                        <a:t>Rel17</a:t>
                      </a:r>
                      <a:endParaRPr lang="nl-NL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nl-N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nl-NL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2801708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100" b="1" dirty="0">
                          <a:effectLst/>
                        </a:rPr>
                        <a:t>WID/SID</a:t>
                      </a:r>
                      <a:endParaRPr lang="nl-NL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100" b="1" dirty="0">
                          <a:effectLst/>
                        </a:rPr>
                        <a:t>#3GPP Document </a:t>
                      </a:r>
                      <a:endParaRPr lang="nl-NL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100" b="1" dirty="0" err="1">
                          <a:effectLst/>
                        </a:rPr>
                        <a:t>Comments</a:t>
                      </a:r>
                      <a:endParaRPr lang="nl-NL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77257287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EAV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TR 22.829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100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KPIs</a:t>
                      </a:r>
                      <a:r>
                        <a:rPr lang="nl-NL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are </a:t>
                      </a:r>
                      <a:r>
                        <a:rPr lang="nl-NL" sz="1100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included</a:t>
                      </a:r>
                      <a:r>
                        <a:rPr lang="nl-NL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in </a:t>
                      </a:r>
                      <a:r>
                        <a:rPr lang="nl-NL" sz="1100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Section</a:t>
                      </a:r>
                      <a:r>
                        <a:rPr lang="nl-NL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7.1.1, 7.1.2 </a:t>
                      </a:r>
                      <a:r>
                        <a:rPr lang="nl-NL" sz="1100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and</a:t>
                      </a:r>
                      <a:r>
                        <a:rPr lang="nl-NL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7.1.3. </a:t>
                      </a:r>
                      <a:r>
                        <a:rPr lang="nl-NL" sz="1100" i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Norm </a:t>
                      </a:r>
                      <a:r>
                        <a:rPr lang="nl-NL" sz="1100" i="1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reqs</a:t>
                      </a:r>
                      <a:r>
                        <a:rPr lang="nl-NL" sz="1100" i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nl-NL" sz="1100" i="1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will</a:t>
                      </a:r>
                      <a:r>
                        <a:rPr lang="nl-NL" sz="1100" i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go </a:t>
                      </a:r>
                      <a:r>
                        <a:rPr lang="nl-NL" sz="1100" i="1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into</a:t>
                      </a:r>
                      <a:r>
                        <a:rPr lang="nl-NL" sz="1100" i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22.261 </a:t>
                      </a:r>
                      <a:r>
                        <a:rPr lang="nl-NL" sz="1100" i="1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and</a:t>
                      </a:r>
                      <a:r>
                        <a:rPr lang="nl-NL" sz="1100" i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22.125</a:t>
                      </a: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17929878"/>
                  </a:ext>
                </a:extLst>
              </a:tr>
              <a:tr h="0">
                <a:tc gridSpan="3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100" b="1" dirty="0">
                          <a:effectLst/>
                        </a:rPr>
                        <a:t>Prior Rel17</a:t>
                      </a:r>
                      <a:r>
                        <a:rPr lang="nl-NL" sz="1100" dirty="0">
                          <a:effectLst/>
                        </a:rPr>
                        <a:t> </a:t>
                      </a: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nl-N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nl-NL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76057883"/>
                  </a:ext>
                </a:extLst>
              </a:tr>
              <a:tr h="66012">
                <a:tc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100" b="1" dirty="0">
                          <a:effectLst/>
                        </a:rPr>
                        <a:t>#3GPP Document</a:t>
                      </a:r>
                      <a:endParaRPr lang="nl-NL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r>
                        <a:rPr lang="nl-NL" sz="1100" b="1" dirty="0">
                          <a:effectLst/>
                        </a:rPr>
                        <a:t> </a:t>
                      </a:r>
                      <a:r>
                        <a:rPr lang="nl-NL" sz="1100" b="1" dirty="0" err="1">
                          <a:effectLst/>
                        </a:rPr>
                        <a:t>Comments</a:t>
                      </a:r>
                      <a:endParaRPr lang="nl-NL" b="1" dirty="0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100" b="1">
                          <a:effectLst/>
                        </a:rPr>
                        <a:t> Comments</a:t>
                      </a: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7008828"/>
                  </a:ext>
                </a:extLst>
              </a:tr>
              <a:tr h="0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100" dirty="0">
                          <a:effectLst/>
                        </a:rPr>
                        <a:t> </a:t>
                      </a:r>
                      <a:r>
                        <a:rPr lang="en-US" sz="1100" dirty="0">
                          <a:effectLst/>
                        </a:rPr>
                        <a:t>TS 22.125: </a:t>
                      </a:r>
                      <a:r>
                        <a:rPr lang="en-US" sz="1100" dirty="0"/>
                        <a:t>Unmanned Aerial System (UAS) support in 3GPP</a:t>
                      </a:r>
                      <a:endParaRPr lang="en-US" sz="1100" dirty="0">
                        <a:effectLst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r>
                        <a:rPr lang="nl-NL" sz="1100" dirty="0">
                          <a:effectLst/>
                        </a:rPr>
                        <a:t> </a:t>
                      </a:r>
                      <a:endParaRPr lang="nl-NL" dirty="0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100" dirty="0">
                          <a:effectLst/>
                        </a:rPr>
                        <a:t> </a:t>
                      </a:r>
                      <a:r>
                        <a:rPr lang="nl-NL" sz="1100" dirty="0" err="1">
                          <a:effectLst/>
                        </a:rPr>
                        <a:t>Section</a:t>
                      </a:r>
                      <a:r>
                        <a:rPr lang="nl-NL" sz="1100" dirty="0">
                          <a:effectLst/>
                        </a:rPr>
                        <a:t> 5.</a:t>
                      </a: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922852417"/>
                  </a:ext>
                </a:extLst>
              </a:tr>
            </a:tbl>
          </a:graphicData>
        </a:graphic>
      </p:graphicFrame>
      <p:sp>
        <p:nvSpPr>
          <p:cNvPr id="10" name="Title 1">
            <a:extLst>
              <a:ext uri="{FF2B5EF4-FFF2-40B4-BE49-F238E27FC236}">
                <a16:creationId xmlns:a16="http://schemas.microsoft.com/office/drawing/2014/main" id="{41E2AF18-DBD7-41EE-A7E5-9ED9A7FF32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1820" y="211223"/>
            <a:ext cx="9666288" cy="114300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altLang="en-US" b="1" dirty="0">
                <a:latin typeface="Abadi" panose="020B0604020202020204" pitchFamily="34" charset="0"/>
              </a:rPr>
              <a:t>RAN Work Areas</a:t>
            </a:r>
          </a:p>
        </p:txBody>
      </p:sp>
    </p:spTree>
    <p:extLst>
      <p:ext uri="{BB962C8B-B14F-4D97-AF65-F5344CB8AC3E}">
        <p14:creationId xmlns:p14="http://schemas.microsoft.com/office/powerpoint/2010/main" val="89791856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Content Placeholder 2">
            <a:extLst>
              <a:ext uri="{FF2B5EF4-FFF2-40B4-BE49-F238E27FC236}">
                <a16:creationId xmlns:a16="http://schemas.microsoft.com/office/drawing/2014/main" id="{B120A17A-AA37-4711-9105-E92D1A21340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0832" y="1236133"/>
            <a:ext cx="10798435" cy="5621867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altLang="en-US" sz="2133" dirty="0"/>
              <a:t>Generic enhancements to NR-U</a:t>
            </a:r>
          </a:p>
          <a:p>
            <a:pPr lvl="1">
              <a:defRPr/>
            </a:pPr>
            <a:r>
              <a:rPr lang="en-US" altLang="en-US" sz="1600" dirty="0"/>
              <a:t>Generic unlicensed operation enhancements not covered by any other item</a:t>
            </a:r>
          </a:p>
          <a:p>
            <a:pPr lvl="1">
              <a:defRPr/>
            </a:pPr>
            <a:r>
              <a:rPr lang="en-US" altLang="en-US" sz="1600" b="1" dirty="0">
                <a:solidFill>
                  <a:schemeClr val="accent1">
                    <a:lumMod val="75000"/>
                  </a:schemeClr>
                </a:solidFill>
              </a:rPr>
              <a:t>SA1 related items: </a:t>
            </a:r>
            <a:r>
              <a:rPr lang="en-US" altLang="en-US" sz="1600" dirty="0">
                <a:solidFill>
                  <a:schemeClr val="accent1">
                    <a:lumMod val="75000"/>
                  </a:schemeClr>
                </a:solidFill>
              </a:rPr>
              <a:t>No relevant mapping identified so far</a:t>
            </a:r>
          </a:p>
          <a:p>
            <a:pPr>
              <a:defRPr/>
            </a:pPr>
            <a:r>
              <a:rPr lang="en-US" altLang="en-US" sz="2133" dirty="0"/>
              <a:t>NR above 52.6 GHz (</a:t>
            </a:r>
            <a:r>
              <a:rPr lang="en-US" altLang="en-US" sz="2133" dirty="0" err="1"/>
              <a:t>inlc</a:t>
            </a:r>
            <a:r>
              <a:rPr lang="en-US" altLang="en-US" sz="2133" dirty="0"/>
              <a:t> 60GHz unlicensed)</a:t>
            </a:r>
          </a:p>
          <a:p>
            <a:pPr lvl="1">
              <a:defRPr/>
            </a:pPr>
            <a:r>
              <a:rPr lang="en-US" altLang="en-US" sz="1600" dirty="0"/>
              <a:t>Preparing for waveform decision for &gt;52.6GHz, and decision cut off point (between waveforms)</a:t>
            </a:r>
          </a:p>
          <a:p>
            <a:pPr lvl="1">
              <a:defRPr/>
            </a:pPr>
            <a:r>
              <a:rPr lang="en-US" altLang="en-US" sz="1600" b="1" dirty="0">
                <a:solidFill>
                  <a:schemeClr val="accent1">
                    <a:lumMod val="75000"/>
                  </a:schemeClr>
                </a:solidFill>
              </a:rPr>
              <a:t>SA1 related items:</a:t>
            </a:r>
            <a:r>
              <a:rPr lang="en-US" altLang="en-US" sz="1600" dirty="0">
                <a:solidFill>
                  <a:schemeClr val="accent1">
                    <a:lumMod val="75000"/>
                  </a:schemeClr>
                </a:solidFill>
              </a:rPr>
              <a:t> No relevant mapping identified so far</a:t>
            </a:r>
            <a:endParaRPr lang="en-US" altLang="en-US" sz="1600" b="1" dirty="0">
              <a:solidFill>
                <a:schemeClr val="accent1">
                  <a:lumMod val="75000"/>
                </a:schemeClr>
              </a:solidFill>
            </a:endParaRPr>
          </a:p>
          <a:p>
            <a:pPr>
              <a:defRPr/>
            </a:pPr>
            <a:r>
              <a:rPr lang="en-US" altLang="en-US" sz="2133" dirty="0"/>
              <a:t>MIMO enhancements </a:t>
            </a:r>
          </a:p>
          <a:p>
            <a:pPr lvl="1">
              <a:defRPr/>
            </a:pPr>
            <a:r>
              <a:rPr lang="en-US" altLang="en-US" sz="1600" dirty="0"/>
              <a:t>Enhancements motivated by current commercial deployments </a:t>
            </a:r>
          </a:p>
          <a:p>
            <a:pPr lvl="1">
              <a:defRPr/>
            </a:pPr>
            <a:r>
              <a:rPr lang="en-US" altLang="en-US" sz="1600" dirty="0"/>
              <a:t>E.g.: Support for cases with high speed mobility, better support for FDD</a:t>
            </a:r>
          </a:p>
          <a:p>
            <a:pPr lvl="1">
              <a:defRPr/>
            </a:pPr>
            <a:r>
              <a:rPr lang="en-US" altLang="en-US" sz="1600" b="1" dirty="0">
                <a:solidFill>
                  <a:schemeClr val="accent1">
                    <a:lumMod val="75000"/>
                  </a:schemeClr>
                </a:solidFill>
              </a:rPr>
              <a:t>SA1 related items: </a:t>
            </a:r>
            <a:r>
              <a:rPr lang="en-US" altLang="en-US" sz="1600" dirty="0">
                <a:solidFill>
                  <a:schemeClr val="accent1">
                    <a:lumMod val="75000"/>
                  </a:schemeClr>
                </a:solidFill>
              </a:rPr>
              <a:t>No relevant mapping identified so far</a:t>
            </a:r>
          </a:p>
          <a:p>
            <a:pPr>
              <a:defRPr/>
            </a:pPr>
            <a:r>
              <a:rPr lang="en-US" altLang="en-US" sz="2133" dirty="0"/>
              <a:t>RAN data collection enhancements</a:t>
            </a:r>
          </a:p>
          <a:p>
            <a:pPr lvl="1">
              <a:defRPr/>
            </a:pPr>
            <a:r>
              <a:rPr lang="en-US" altLang="en-US" sz="1600" dirty="0"/>
              <a:t>Includes SON and MDT enhancements</a:t>
            </a:r>
          </a:p>
          <a:p>
            <a:pPr lvl="1">
              <a:defRPr/>
            </a:pPr>
            <a:r>
              <a:rPr lang="en-US" altLang="en-US" sz="1600" dirty="0"/>
              <a:t>Data collection to enable AI</a:t>
            </a:r>
          </a:p>
          <a:p>
            <a:pPr lvl="1">
              <a:defRPr/>
            </a:pPr>
            <a:r>
              <a:rPr lang="en-US" altLang="en-US" sz="1600" b="1" dirty="0">
                <a:solidFill>
                  <a:schemeClr val="accent1">
                    <a:lumMod val="75000"/>
                  </a:schemeClr>
                </a:solidFill>
              </a:rPr>
              <a:t>SA1 related items: </a:t>
            </a:r>
            <a:r>
              <a:rPr lang="en-US" altLang="en-US" sz="1600" dirty="0">
                <a:solidFill>
                  <a:schemeClr val="accent1">
                    <a:lumMod val="75000"/>
                  </a:schemeClr>
                </a:solidFill>
              </a:rPr>
              <a:t>No relevant mapping identified so far</a:t>
            </a:r>
            <a:endParaRPr lang="en-US" altLang="en-US" sz="1600" dirty="0">
              <a:solidFill>
                <a:srgbClr val="FF0000"/>
              </a:solidFill>
            </a:endParaRPr>
          </a:p>
          <a:p>
            <a:pPr marL="0" indent="0">
              <a:buNone/>
              <a:defRPr/>
            </a:pPr>
            <a:endParaRPr lang="en-US" altLang="en-US" sz="2000" dirty="0">
              <a:solidFill>
                <a:srgbClr val="FF0000"/>
              </a:solidFill>
            </a:endParaRPr>
          </a:p>
          <a:p>
            <a:pPr marL="0" indent="0">
              <a:buNone/>
              <a:defRPr/>
            </a:pPr>
            <a:endParaRPr lang="en-US" altLang="en-US" sz="2000" dirty="0">
              <a:solidFill>
                <a:srgbClr val="FF0000"/>
              </a:solidFill>
            </a:endParaRPr>
          </a:p>
          <a:p>
            <a:pPr lvl="1">
              <a:defRPr/>
            </a:pPr>
            <a:endParaRPr lang="en-US" altLang="en-US" sz="1600" dirty="0"/>
          </a:p>
          <a:p>
            <a:pPr lvl="1">
              <a:defRPr/>
            </a:pPr>
            <a:endParaRPr lang="en-US" altLang="en-US" sz="1600" dirty="0"/>
          </a:p>
          <a:p>
            <a:pPr lvl="1">
              <a:defRPr/>
            </a:pPr>
            <a:endParaRPr lang="en-US" altLang="en-US" sz="1600" dirty="0"/>
          </a:p>
          <a:p>
            <a:pPr lvl="1">
              <a:defRPr/>
            </a:pPr>
            <a:endParaRPr lang="en-US" altLang="en-US" sz="1600" dirty="0"/>
          </a:p>
          <a:p>
            <a:pPr lvl="1">
              <a:defRPr/>
            </a:pPr>
            <a:endParaRPr lang="en-US" altLang="en-US" sz="2133" dirty="0"/>
          </a:p>
          <a:p>
            <a:pPr marL="0" indent="0">
              <a:buFontTx/>
              <a:buNone/>
              <a:defRPr/>
            </a:pPr>
            <a:endParaRPr lang="en-US" altLang="en-US" sz="2133" dirty="0"/>
          </a:p>
          <a:p>
            <a:pPr>
              <a:defRPr/>
            </a:pPr>
            <a:endParaRPr lang="en-US" altLang="en-US" sz="1600" dirty="0"/>
          </a:p>
          <a:p>
            <a:pPr>
              <a:defRPr/>
            </a:pPr>
            <a:endParaRPr lang="en-US" altLang="en-US" sz="1600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18DABDC-7E19-44E6-92BC-F8269F149E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1820" y="211223"/>
            <a:ext cx="9666288" cy="114300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altLang="en-US" b="1" dirty="0">
                <a:latin typeface="Abadi" panose="020B0604020202020204" pitchFamily="34" charset="0"/>
              </a:rPr>
              <a:t>RAN Work Areas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176968-BF12-4F68-8F5E-164E40074E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5000" y="282476"/>
            <a:ext cx="10515600" cy="1325563"/>
          </a:xfrm>
        </p:spPr>
        <p:txBody>
          <a:bodyPr/>
          <a:lstStyle/>
          <a:p>
            <a:r>
              <a:rPr lang="nl-NL" b="1" dirty="0" err="1">
                <a:latin typeface="Abadi" panose="020B0604020202020204" pitchFamily="34" charset="0"/>
              </a:rPr>
              <a:t>Introduction</a:t>
            </a:r>
            <a:endParaRPr lang="nl-NL" b="1" dirty="0">
              <a:latin typeface="Abadi" panose="020B0604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08CC3A-C09B-424D-B171-6158631162A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44625"/>
            <a:ext cx="10515600" cy="4351338"/>
          </a:xfrm>
        </p:spPr>
        <p:txBody>
          <a:bodyPr/>
          <a:lstStyle/>
          <a:p>
            <a:r>
              <a:rPr lang="nl-NL" dirty="0"/>
              <a:t>These slides </a:t>
            </a:r>
            <a:r>
              <a:rPr lang="nl-NL" dirty="0" err="1"/>
              <a:t>aims</a:t>
            </a:r>
            <a:r>
              <a:rPr lang="nl-NL" dirty="0"/>
              <a:t> </a:t>
            </a:r>
            <a:r>
              <a:rPr lang="nl-NL" dirty="0" err="1"/>
              <a:t>to</a:t>
            </a:r>
            <a:r>
              <a:rPr lang="nl-NL" dirty="0"/>
              <a:t> map </a:t>
            </a:r>
            <a:r>
              <a:rPr lang="nl-NL" dirty="0" err="1"/>
              <a:t>the</a:t>
            </a:r>
            <a:r>
              <a:rPr lang="nl-NL" dirty="0"/>
              <a:t> </a:t>
            </a:r>
            <a:r>
              <a:rPr lang="nl-NL" dirty="0" err="1"/>
              <a:t>work</a:t>
            </a:r>
            <a:r>
              <a:rPr lang="nl-NL" dirty="0"/>
              <a:t> </a:t>
            </a:r>
            <a:r>
              <a:rPr lang="nl-NL" dirty="0" err="1"/>
              <a:t>doine</a:t>
            </a:r>
            <a:r>
              <a:rPr lang="nl-NL" dirty="0"/>
              <a:t> in SA1 </a:t>
            </a:r>
            <a:r>
              <a:rPr lang="nl-NL" dirty="0" err="1"/>
              <a:t>with</a:t>
            </a:r>
            <a:r>
              <a:rPr lang="nl-NL" dirty="0"/>
              <a:t> </a:t>
            </a:r>
            <a:r>
              <a:rPr lang="nl-NL" dirty="0" err="1"/>
              <a:t>the</a:t>
            </a:r>
            <a:r>
              <a:rPr lang="nl-NL" dirty="0"/>
              <a:t> RAN </a:t>
            </a:r>
            <a:r>
              <a:rPr lang="nl-NL" dirty="0" err="1"/>
              <a:t>working</a:t>
            </a:r>
            <a:r>
              <a:rPr lang="nl-NL" dirty="0"/>
              <a:t> </a:t>
            </a:r>
            <a:r>
              <a:rPr lang="nl-NL" dirty="0" err="1"/>
              <a:t>areas</a:t>
            </a:r>
            <a:r>
              <a:rPr lang="nl-NL" dirty="0"/>
              <a:t> </a:t>
            </a:r>
            <a:r>
              <a:rPr lang="nl-NL" dirty="0" err="1"/>
              <a:t>that</a:t>
            </a:r>
            <a:r>
              <a:rPr lang="nl-NL" dirty="0"/>
              <a:t> are </a:t>
            </a:r>
            <a:r>
              <a:rPr lang="nl-NL" dirty="0" err="1"/>
              <a:t>currently</a:t>
            </a:r>
            <a:r>
              <a:rPr lang="nl-NL" dirty="0"/>
              <a:t> </a:t>
            </a:r>
            <a:r>
              <a:rPr lang="nl-NL" dirty="0" err="1"/>
              <a:t>being</a:t>
            </a:r>
            <a:r>
              <a:rPr lang="nl-NL" dirty="0"/>
              <a:t> </a:t>
            </a:r>
            <a:r>
              <a:rPr lang="nl-NL" dirty="0" err="1"/>
              <a:t>discussed</a:t>
            </a:r>
            <a:r>
              <a:rPr lang="nl-NL" dirty="0"/>
              <a:t> in </a:t>
            </a:r>
            <a:r>
              <a:rPr lang="nl-NL" dirty="0" err="1"/>
              <a:t>the</a:t>
            </a:r>
            <a:r>
              <a:rPr lang="nl-NL" dirty="0"/>
              <a:t> context of Rel17.</a:t>
            </a:r>
          </a:p>
          <a:p>
            <a:r>
              <a:rPr lang="nl-NL" dirty="0"/>
              <a:t>Rel 17 Stage 1 </a:t>
            </a:r>
            <a:r>
              <a:rPr lang="nl-NL" dirty="0" err="1"/>
              <a:t>freeze</a:t>
            </a:r>
            <a:r>
              <a:rPr lang="nl-NL" dirty="0"/>
              <a:t> </a:t>
            </a:r>
            <a:r>
              <a:rPr lang="nl-NL" dirty="0" err="1"/>
              <a:t>will</a:t>
            </a:r>
            <a:r>
              <a:rPr lang="nl-NL" dirty="0"/>
              <a:t> </a:t>
            </a:r>
            <a:r>
              <a:rPr lang="nl-NL" dirty="0" err="1"/>
              <a:t>be</a:t>
            </a:r>
            <a:r>
              <a:rPr lang="nl-NL" dirty="0"/>
              <a:t> </a:t>
            </a:r>
            <a:r>
              <a:rPr lang="nl-NL" dirty="0" err="1"/>
              <a:t>done</a:t>
            </a:r>
            <a:r>
              <a:rPr lang="nl-NL" dirty="0"/>
              <a:t> in Dec 2019. </a:t>
            </a:r>
            <a:r>
              <a:rPr lang="nl-NL" dirty="0" err="1"/>
              <a:t>Therefore</a:t>
            </a:r>
            <a:r>
              <a:rPr lang="nl-NL" dirty="0"/>
              <a:t>, we </a:t>
            </a:r>
            <a:r>
              <a:rPr lang="nl-NL" dirty="0" err="1"/>
              <a:t>also</a:t>
            </a:r>
            <a:r>
              <a:rPr lang="nl-NL" dirty="0"/>
              <a:t> point </a:t>
            </a:r>
            <a:r>
              <a:rPr lang="nl-NL" dirty="0" err="1"/>
              <a:t>to</a:t>
            </a:r>
            <a:r>
              <a:rPr lang="nl-NL" dirty="0"/>
              <a:t> TR of on </a:t>
            </a:r>
            <a:r>
              <a:rPr lang="nl-NL" dirty="0" err="1"/>
              <a:t>going</a:t>
            </a:r>
            <a:r>
              <a:rPr lang="nl-NL" dirty="0"/>
              <a:t> studies in Rel17.  Be </a:t>
            </a:r>
            <a:r>
              <a:rPr lang="nl-NL" dirty="0" err="1"/>
              <a:t>aware</a:t>
            </a:r>
            <a:r>
              <a:rPr lang="nl-NL" dirty="0"/>
              <a:t> </a:t>
            </a:r>
            <a:r>
              <a:rPr lang="nl-NL" dirty="0" err="1"/>
              <a:t>requirements</a:t>
            </a:r>
            <a:r>
              <a:rPr lang="nl-NL" dirty="0"/>
              <a:t> </a:t>
            </a:r>
            <a:r>
              <a:rPr lang="nl-NL" dirty="0" err="1"/>
              <a:t>from</a:t>
            </a:r>
            <a:r>
              <a:rPr lang="nl-NL" dirty="0"/>
              <a:t> </a:t>
            </a:r>
            <a:r>
              <a:rPr lang="nl-NL" dirty="0" err="1"/>
              <a:t>TRs</a:t>
            </a:r>
            <a:r>
              <a:rPr lang="nl-NL" dirty="0"/>
              <a:t> </a:t>
            </a:r>
            <a:r>
              <a:rPr lang="nl-NL" dirty="0" err="1"/>
              <a:t>can</a:t>
            </a:r>
            <a:r>
              <a:rPr lang="nl-NL" dirty="0"/>
              <a:t> </a:t>
            </a:r>
            <a:r>
              <a:rPr lang="nl-NL" dirty="0" err="1"/>
              <a:t>still</a:t>
            </a:r>
            <a:r>
              <a:rPr lang="nl-NL" dirty="0"/>
              <a:t> change in </a:t>
            </a:r>
            <a:r>
              <a:rPr lang="nl-NL" dirty="0" err="1"/>
              <a:t>the</a:t>
            </a:r>
            <a:r>
              <a:rPr lang="nl-NL" dirty="0"/>
              <a:t> </a:t>
            </a:r>
            <a:r>
              <a:rPr lang="nl-NL" dirty="0" err="1"/>
              <a:t>normative</a:t>
            </a:r>
            <a:r>
              <a:rPr lang="nl-NL" dirty="0"/>
              <a:t> stage.</a:t>
            </a:r>
          </a:p>
          <a:p>
            <a:r>
              <a:rPr lang="nl-NL" dirty="0" err="1"/>
              <a:t>Relase</a:t>
            </a:r>
            <a:r>
              <a:rPr lang="nl-NL" dirty="0"/>
              <a:t> 17 WI codes.</a:t>
            </a:r>
          </a:p>
          <a:p>
            <a:pPr marL="0" indent="0">
              <a:buNone/>
            </a:pPr>
            <a:endParaRPr lang="nl-NL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2DCD34B-CFA6-4A95-A1A3-1DC116469A73}"/>
              </a:ext>
            </a:extLst>
          </p:cNvPr>
          <p:cNvSpPr txBox="1"/>
          <p:nvPr/>
        </p:nvSpPr>
        <p:spPr>
          <a:xfrm>
            <a:off x="635000" y="4267200"/>
            <a:ext cx="58420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22300" indent="-622300"/>
            <a:r>
              <a:rPr lang="nl-NL" b="1" dirty="0"/>
              <a:t>NCIS - </a:t>
            </a:r>
            <a:r>
              <a:rPr lang="en-US" dirty="0"/>
              <a:t>Network Controlled Interactive Service Requirements</a:t>
            </a:r>
            <a:r>
              <a:rPr lang="en-US" i="1" dirty="0"/>
              <a:t> </a:t>
            </a:r>
            <a:endParaRPr lang="nl-NL" dirty="0"/>
          </a:p>
          <a:p>
            <a:pPr marL="622300" indent="-622300"/>
            <a:r>
              <a:rPr lang="nl-NL" b="1" dirty="0"/>
              <a:t>EAV - </a:t>
            </a:r>
            <a:r>
              <a:rPr lang="en-US" dirty="0"/>
              <a:t>enhancement for UAVs </a:t>
            </a:r>
            <a:endParaRPr lang="nl-NL" dirty="0"/>
          </a:p>
          <a:p>
            <a:pPr marL="622300" indent="-622300"/>
            <a:r>
              <a:rPr lang="nl-NL" b="1" dirty="0"/>
              <a:t>FRMCS - </a:t>
            </a:r>
            <a:r>
              <a:rPr lang="en-US" dirty="0"/>
              <a:t>Future Railway Mobile Communication System </a:t>
            </a:r>
            <a:endParaRPr lang="nl-NL" dirty="0"/>
          </a:p>
          <a:p>
            <a:pPr marL="622300" indent="-622300"/>
            <a:r>
              <a:rPr lang="nl-NL" b="1" dirty="0" err="1"/>
              <a:t>eCAV</a:t>
            </a:r>
            <a:r>
              <a:rPr lang="nl-NL" b="1" dirty="0"/>
              <a:t> - </a:t>
            </a:r>
            <a:r>
              <a:rPr lang="en-US" dirty="0"/>
              <a:t>enhancements for cyber-physical control applications in vertical domains </a:t>
            </a:r>
            <a:endParaRPr lang="nl-NL" dirty="0"/>
          </a:p>
          <a:p>
            <a:pPr marL="622300" indent="-622300"/>
            <a:r>
              <a:rPr lang="nl-NL" b="1" dirty="0"/>
              <a:t>AVPROD - </a:t>
            </a:r>
            <a:r>
              <a:rPr lang="it-IT" dirty="0"/>
              <a:t>Audio-Visual Service Production </a:t>
            </a:r>
            <a:endParaRPr lang="nl-NL" dirty="0"/>
          </a:p>
          <a:p>
            <a:pPr marL="622300" indent="-622300"/>
            <a:r>
              <a:rPr lang="nl-NL" b="1" dirty="0"/>
              <a:t>REFEC - </a:t>
            </a:r>
            <a:r>
              <a:rPr lang="en-US" dirty="0"/>
              <a:t>enhanced Relays for Energy </a:t>
            </a:r>
            <a:r>
              <a:rPr lang="en-US" dirty="0" err="1"/>
              <a:t>eFficiency</a:t>
            </a:r>
            <a:r>
              <a:rPr lang="en-US" dirty="0"/>
              <a:t> and Extensive Coverage </a:t>
            </a:r>
            <a:endParaRPr lang="nl-NL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0407887-C070-4FB5-9D6E-65796B061669}"/>
              </a:ext>
            </a:extLst>
          </p:cNvPr>
          <p:cNvSpPr txBox="1"/>
          <p:nvPr/>
        </p:nvSpPr>
        <p:spPr>
          <a:xfrm>
            <a:off x="6819900" y="4267200"/>
            <a:ext cx="51816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22300" indent="-622300"/>
            <a:r>
              <a:rPr lang="nl-NL" b="1" dirty="0"/>
              <a:t>ATRAC - </a:t>
            </a:r>
            <a:r>
              <a:rPr lang="en-US" dirty="0"/>
              <a:t>Asset Tracking Use Cases </a:t>
            </a:r>
            <a:endParaRPr lang="nl-NL" dirty="0"/>
          </a:p>
          <a:p>
            <a:pPr marL="622300" indent="-622300"/>
            <a:r>
              <a:rPr lang="nl-NL" b="1" dirty="0"/>
              <a:t>MUSIM - </a:t>
            </a:r>
            <a:r>
              <a:rPr lang="en-US" dirty="0"/>
              <a:t>Support for Multi-USIM Devices </a:t>
            </a:r>
            <a:endParaRPr lang="nl-NL" dirty="0"/>
          </a:p>
          <a:p>
            <a:pPr marL="723900" indent="-723900"/>
            <a:r>
              <a:rPr lang="nl-NL" b="1" dirty="0"/>
              <a:t>MINT - </a:t>
            </a:r>
            <a:r>
              <a:rPr lang="en-US" dirty="0"/>
              <a:t>Support for Minimization of service   Interruption </a:t>
            </a:r>
            <a:endParaRPr lang="nl-NL" dirty="0"/>
          </a:p>
          <a:p>
            <a:pPr marL="622300" indent="-622300"/>
            <a:r>
              <a:rPr lang="nl-NL" b="1" dirty="0"/>
              <a:t>MPS2 - </a:t>
            </a:r>
            <a:r>
              <a:rPr lang="it-IT" dirty="0"/>
              <a:t>Multimedia Priority Service Phase 2 </a:t>
            </a:r>
            <a:endParaRPr lang="nl-NL" dirty="0"/>
          </a:p>
          <a:p>
            <a:pPr marL="622300" indent="-622300"/>
            <a:r>
              <a:rPr lang="nl-NL" b="1" dirty="0"/>
              <a:t>CMED - </a:t>
            </a:r>
            <a:r>
              <a:rPr lang="en-US" dirty="0"/>
              <a:t>Communication Services for Critical Medical Applications </a:t>
            </a:r>
            <a:endParaRPr lang="nl-NL" dirty="0"/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6774324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le 1">
            <a:extLst>
              <a:ext uri="{FF2B5EF4-FFF2-40B4-BE49-F238E27FC236}">
                <a16:creationId xmlns:a16="http://schemas.microsoft.com/office/drawing/2014/main" id="{89F86B3F-9C39-4D8C-B37A-374FE2592D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1820" y="211223"/>
            <a:ext cx="9666288" cy="114300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altLang="en-US" b="1" dirty="0">
                <a:latin typeface="Abadi" panose="020B0604020202020204" pitchFamily="34" charset="0"/>
              </a:rPr>
              <a:t>RAN Work Areas</a:t>
            </a:r>
          </a:p>
        </p:txBody>
      </p:sp>
      <p:sp>
        <p:nvSpPr>
          <p:cNvPr id="17411" name="Content Placeholder 2">
            <a:extLst>
              <a:ext uri="{FF2B5EF4-FFF2-40B4-BE49-F238E27FC236}">
                <a16:creationId xmlns:a16="http://schemas.microsoft.com/office/drawing/2014/main" id="{92E18F39-1434-4B75-B1D2-697D6B0550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1820" y="1069675"/>
            <a:ext cx="11183938" cy="5438955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altLang="en-US" sz="2133" dirty="0"/>
              <a:t>NR Light</a:t>
            </a:r>
          </a:p>
          <a:p>
            <a:pPr lvl="1">
              <a:defRPr/>
            </a:pPr>
            <a:r>
              <a:rPr lang="en-US" altLang="en-US" sz="1600" dirty="0"/>
              <a:t>Optimal operation for mid-tier NR devices (</a:t>
            </a:r>
            <a:r>
              <a:rPr lang="en-US" altLang="en-US" sz="1600" dirty="0" err="1"/>
              <a:t>e.g</a:t>
            </a:r>
            <a:r>
              <a:rPr lang="en-US" altLang="en-US" sz="1600" dirty="0"/>
              <a:t> MTC, wearables, </a:t>
            </a:r>
            <a:r>
              <a:rPr lang="en-US" altLang="en-US" sz="1600" dirty="0" err="1"/>
              <a:t>etc</a:t>
            </a:r>
            <a:r>
              <a:rPr lang="en-US" altLang="en-US" sz="1600" dirty="0"/>
              <a:t>…), incl power saving aspects</a:t>
            </a:r>
          </a:p>
          <a:p>
            <a:pPr lvl="1">
              <a:defRPr/>
            </a:pPr>
            <a:r>
              <a:rPr lang="en-US" altLang="en-US" sz="1600" b="1" dirty="0">
                <a:solidFill>
                  <a:schemeClr val="accent1">
                    <a:lumMod val="75000"/>
                  </a:schemeClr>
                </a:solidFill>
              </a:rPr>
              <a:t>SA1 related items: </a:t>
            </a:r>
            <a:r>
              <a:rPr lang="en-US" altLang="en-US" sz="1200" b="1" dirty="0">
                <a:solidFill>
                  <a:srgbClr val="FF0000"/>
                </a:solidFill>
              </a:rPr>
              <a:t>Rel-16 CAV? Rel-17 </a:t>
            </a:r>
            <a:r>
              <a:rPr lang="en-US" altLang="en-US" sz="1200" b="1" dirty="0" err="1">
                <a:solidFill>
                  <a:srgbClr val="FF0000"/>
                </a:solidFill>
              </a:rPr>
              <a:t>eCAV</a:t>
            </a:r>
            <a:r>
              <a:rPr lang="en-US" altLang="en-US" sz="1200" b="1" dirty="0">
                <a:solidFill>
                  <a:srgbClr val="FF0000"/>
                </a:solidFill>
              </a:rPr>
              <a:t>?</a:t>
            </a:r>
          </a:p>
          <a:p>
            <a:pPr marL="914400" lvl="2" indent="0">
              <a:buNone/>
              <a:defRPr/>
            </a:pPr>
            <a:endParaRPr lang="en-US" altLang="en-US" sz="1200" b="1" dirty="0">
              <a:solidFill>
                <a:srgbClr val="FF0000"/>
              </a:solidFill>
            </a:endParaRPr>
          </a:p>
          <a:p>
            <a:pPr marL="914400" lvl="2" indent="0">
              <a:buNone/>
              <a:defRPr/>
            </a:pPr>
            <a:endParaRPr lang="en-US" altLang="en-US" sz="1200" b="1" dirty="0">
              <a:solidFill>
                <a:srgbClr val="FF0000"/>
              </a:solidFill>
            </a:endParaRPr>
          </a:p>
          <a:p>
            <a:pPr marL="914400" lvl="2" indent="0">
              <a:buNone/>
              <a:defRPr/>
            </a:pPr>
            <a:endParaRPr lang="en-US" altLang="en-US" sz="1200" b="1" dirty="0">
              <a:solidFill>
                <a:srgbClr val="FF0000"/>
              </a:solidFill>
            </a:endParaRPr>
          </a:p>
          <a:p>
            <a:pPr marL="914400" lvl="2" indent="0">
              <a:buNone/>
              <a:defRPr/>
            </a:pPr>
            <a:endParaRPr lang="en-US" altLang="en-US" sz="1200" b="1" dirty="0">
              <a:solidFill>
                <a:srgbClr val="FF0000"/>
              </a:solidFill>
            </a:endParaRPr>
          </a:p>
          <a:p>
            <a:pPr marL="914400" lvl="2" indent="0">
              <a:buNone/>
              <a:defRPr/>
            </a:pPr>
            <a:endParaRPr lang="en-US" altLang="en-US" sz="1200" b="1" dirty="0">
              <a:solidFill>
                <a:srgbClr val="FF0000"/>
              </a:solidFill>
            </a:endParaRPr>
          </a:p>
          <a:p>
            <a:pPr>
              <a:defRPr/>
            </a:pPr>
            <a:endParaRPr lang="en-US" altLang="en-US" sz="2133" dirty="0"/>
          </a:p>
          <a:p>
            <a:pPr>
              <a:defRPr/>
            </a:pPr>
            <a:r>
              <a:rPr lang="en-US" altLang="en-US" sz="2133" dirty="0"/>
              <a:t>Small data transfer optimization</a:t>
            </a:r>
          </a:p>
          <a:p>
            <a:pPr lvl="1">
              <a:defRPr/>
            </a:pPr>
            <a:r>
              <a:rPr lang="en-US" altLang="en-US" sz="1600" dirty="0"/>
              <a:t>Small Data and Inactive Data transmission (both Uplink and Downlink) aims to e.g. </a:t>
            </a:r>
            <a:r>
              <a:rPr lang="en-GB" sz="1600" dirty="0"/>
              <a:t>reduce signalling overhead and maximize battery savings for small data.</a:t>
            </a:r>
          </a:p>
          <a:p>
            <a:pPr lvl="1">
              <a:defRPr/>
            </a:pPr>
            <a:r>
              <a:rPr lang="en-US" altLang="en-US" sz="1600" b="1" dirty="0">
                <a:solidFill>
                  <a:schemeClr val="accent1">
                    <a:lumMod val="75000"/>
                  </a:schemeClr>
                </a:solidFill>
              </a:rPr>
              <a:t>SA1 related items: </a:t>
            </a:r>
            <a:endParaRPr lang="en-US" altLang="en-US" sz="1600" dirty="0"/>
          </a:p>
          <a:p>
            <a:pPr lvl="1">
              <a:defRPr/>
            </a:pPr>
            <a:endParaRPr lang="en-US" altLang="en-US" sz="1600" dirty="0"/>
          </a:p>
          <a:p>
            <a:pPr marL="457200" lvl="1" indent="0">
              <a:buNone/>
              <a:defRPr/>
            </a:pPr>
            <a:endParaRPr lang="en-US" altLang="en-US" sz="1600" dirty="0"/>
          </a:p>
          <a:p>
            <a:pPr lvl="1">
              <a:defRPr/>
            </a:pPr>
            <a:endParaRPr lang="en-US" altLang="en-US" sz="1600" dirty="0"/>
          </a:p>
          <a:p>
            <a:pPr>
              <a:defRPr/>
            </a:pPr>
            <a:endParaRPr lang="en-US" altLang="en-US" sz="1867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BBC17A9F-6748-41D1-B24E-E8C5AE1C736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1242715"/>
              </p:ext>
            </p:extLst>
          </p:nvPr>
        </p:nvGraphicFramePr>
        <p:xfrm>
          <a:off x="1415257" y="4911374"/>
          <a:ext cx="8982073" cy="693738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2581274">
                  <a:extLst>
                    <a:ext uri="{9D8B030D-6E8A-4147-A177-3AD203B41FA5}">
                      <a16:colId xmlns:a16="http://schemas.microsoft.com/office/drawing/2014/main" val="2323933620"/>
                    </a:ext>
                  </a:extLst>
                </a:gridCol>
                <a:gridCol w="6400799">
                  <a:extLst>
                    <a:ext uri="{9D8B030D-6E8A-4147-A177-3AD203B41FA5}">
                      <a16:colId xmlns:a16="http://schemas.microsoft.com/office/drawing/2014/main" val="2455690034"/>
                    </a:ext>
                  </a:extLst>
                </a:gridCol>
              </a:tblGrid>
              <a:tr h="0">
                <a:tc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100" b="1" dirty="0">
                          <a:effectLst/>
                        </a:rPr>
                        <a:t>Prior Rel17</a:t>
                      </a:r>
                      <a:r>
                        <a:rPr lang="nl-NL" sz="1100" dirty="0">
                          <a:effectLst/>
                        </a:rPr>
                        <a:t> </a:t>
                      </a: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nl-NL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76057883"/>
                  </a:ext>
                </a:extLst>
              </a:tr>
              <a:tr h="6601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100" b="1" dirty="0">
                          <a:effectLst/>
                        </a:rPr>
                        <a:t>#3GPP Document</a:t>
                      </a:r>
                      <a:endParaRPr lang="nl-NL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100" b="1">
                          <a:effectLst/>
                        </a:rPr>
                        <a:t> Comments</a:t>
                      </a: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700882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100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TS 22.261: </a:t>
                      </a:r>
                      <a:r>
                        <a:rPr lang="en-GB" sz="1100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Service requirements for the 5G system</a:t>
                      </a:r>
                      <a:endParaRPr lang="nl-NL" sz="1100" kern="1200" baseline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100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nl-NL" sz="1100" kern="1200" baseline="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Section</a:t>
                      </a:r>
                      <a:r>
                        <a:rPr lang="nl-NL" sz="1100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6.4.2: Resource Efficiency</a:t>
                      </a:r>
                      <a:endParaRPr lang="nl-NL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922852417"/>
                  </a:ext>
                </a:extLst>
              </a:tr>
            </a:tbl>
          </a:graphicData>
        </a:graphic>
      </p:graphicFrame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AC9A551A-D50B-4B26-B616-03D049155E8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6822758"/>
              </p:ext>
            </p:extLst>
          </p:nvPr>
        </p:nvGraphicFramePr>
        <p:xfrm>
          <a:off x="1415257" y="2139890"/>
          <a:ext cx="8982073" cy="120015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407683">
                  <a:extLst>
                    <a:ext uri="{9D8B030D-6E8A-4147-A177-3AD203B41FA5}">
                      <a16:colId xmlns:a16="http://schemas.microsoft.com/office/drawing/2014/main" val="2323933620"/>
                    </a:ext>
                  </a:extLst>
                </a:gridCol>
                <a:gridCol w="1173591">
                  <a:extLst>
                    <a:ext uri="{9D8B030D-6E8A-4147-A177-3AD203B41FA5}">
                      <a16:colId xmlns:a16="http://schemas.microsoft.com/office/drawing/2014/main" val="236681400"/>
                    </a:ext>
                  </a:extLst>
                </a:gridCol>
                <a:gridCol w="6400799">
                  <a:extLst>
                    <a:ext uri="{9D8B030D-6E8A-4147-A177-3AD203B41FA5}">
                      <a16:colId xmlns:a16="http://schemas.microsoft.com/office/drawing/2014/main" val="2455690034"/>
                    </a:ext>
                  </a:extLst>
                </a:gridCol>
              </a:tblGrid>
              <a:tr h="0">
                <a:tc gridSpan="3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100" b="1" dirty="0">
                          <a:effectLst/>
                        </a:rPr>
                        <a:t>Rel17</a:t>
                      </a:r>
                      <a:endParaRPr lang="nl-NL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nl-N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nl-NL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2801708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100" b="1" dirty="0">
                          <a:effectLst/>
                        </a:rPr>
                        <a:t>WID/SID</a:t>
                      </a:r>
                      <a:endParaRPr lang="nl-NL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100" b="1" dirty="0">
                          <a:effectLst/>
                        </a:rPr>
                        <a:t>#3GPP Document </a:t>
                      </a:r>
                      <a:endParaRPr lang="nl-NL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100" b="1" dirty="0" err="1">
                          <a:effectLst/>
                        </a:rPr>
                        <a:t>Comments</a:t>
                      </a:r>
                      <a:endParaRPr lang="nl-NL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77257287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100">
                          <a:effectLst/>
                        </a:rPr>
                        <a:t> </a:t>
                      </a: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17929878"/>
                  </a:ext>
                </a:extLst>
              </a:tr>
              <a:tr h="14075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100" dirty="0">
                          <a:effectLst/>
                        </a:rPr>
                        <a:t> </a:t>
                      </a: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931565508"/>
                  </a:ext>
                </a:extLst>
              </a:tr>
              <a:tr h="0">
                <a:tc gridSpan="3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100" b="1" dirty="0">
                          <a:effectLst/>
                        </a:rPr>
                        <a:t>Prior Rel17</a:t>
                      </a:r>
                      <a:r>
                        <a:rPr lang="nl-NL" sz="1100" dirty="0">
                          <a:effectLst/>
                        </a:rPr>
                        <a:t> </a:t>
                      </a: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nl-N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nl-NL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76057883"/>
                  </a:ext>
                </a:extLst>
              </a:tr>
              <a:tr h="6601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100" b="1" dirty="0">
                          <a:effectLst/>
                        </a:rPr>
                        <a:t>#3GPP Document</a:t>
                      </a:r>
                      <a:endParaRPr lang="nl-NL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r>
                        <a:rPr lang="nl-NL" sz="1100" b="1" dirty="0">
                          <a:effectLst/>
                        </a:rPr>
                        <a:t> </a:t>
                      </a:r>
                      <a:r>
                        <a:rPr lang="nl-NL" sz="1100" b="1" dirty="0" err="1">
                          <a:effectLst/>
                        </a:rPr>
                        <a:t>Comments</a:t>
                      </a:r>
                      <a:endParaRPr lang="nl-NL" b="1" dirty="0"/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700882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100" dirty="0">
                          <a:effectLst/>
                        </a:rPr>
                        <a:t> </a:t>
                      </a: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r>
                        <a:rPr lang="nl-NL" sz="1100" dirty="0">
                          <a:effectLst/>
                        </a:rPr>
                        <a:t> </a:t>
                      </a:r>
                      <a:endParaRPr lang="nl-NL" dirty="0"/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92285241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Content Placeholder 2">
            <a:extLst>
              <a:ext uri="{FF2B5EF4-FFF2-40B4-BE49-F238E27FC236}">
                <a16:creationId xmlns:a16="http://schemas.microsoft.com/office/drawing/2014/main" id="{92E18F39-1434-4B75-B1D2-697D6B0550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0" y="1190445"/>
            <a:ext cx="11183938" cy="5438955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altLang="en-US" sz="2400" dirty="0" err="1"/>
              <a:t>Sidelink</a:t>
            </a:r>
            <a:r>
              <a:rPr lang="en-US" altLang="en-US" sz="2400" dirty="0"/>
              <a:t> enhancements </a:t>
            </a:r>
          </a:p>
          <a:p>
            <a:pPr lvl="1">
              <a:defRPr/>
            </a:pPr>
            <a:r>
              <a:rPr lang="en-US" altLang="en-US" sz="1600" dirty="0"/>
              <a:t>Includes V2X, Commercial, Critical Communications</a:t>
            </a:r>
          </a:p>
          <a:p>
            <a:pPr lvl="1">
              <a:defRPr/>
            </a:pPr>
            <a:r>
              <a:rPr lang="en-US" altLang="en-US" sz="1600" dirty="0"/>
              <a:t>Includes FR2 (&gt;6GHz) aspects</a:t>
            </a:r>
          </a:p>
          <a:p>
            <a:pPr lvl="1">
              <a:defRPr/>
            </a:pPr>
            <a:r>
              <a:rPr lang="en-US" altLang="en-US" sz="1600" dirty="0"/>
              <a:t>Achieve maximum commonality between commercial, V2X, and Critical Communication usage of </a:t>
            </a:r>
            <a:r>
              <a:rPr lang="en-US" altLang="en-US" sz="1600" dirty="0" err="1"/>
              <a:t>sidelink</a:t>
            </a:r>
            <a:endParaRPr lang="en-US" altLang="en-US" sz="1600" dirty="0"/>
          </a:p>
          <a:p>
            <a:pPr lvl="1">
              <a:defRPr/>
            </a:pPr>
            <a:r>
              <a:rPr lang="en-US" altLang="en-US" sz="1600" b="1" dirty="0">
                <a:solidFill>
                  <a:schemeClr val="accent1">
                    <a:lumMod val="75000"/>
                  </a:schemeClr>
                </a:solidFill>
              </a:rPr>
              <a:t>SA1 related items:</a:t>
            </a:r>
            <a:endParaRPr lang="en-US" altLang="en-US" sz="2400" dirty="0"/>
          </a:p>
          <a:p>
            <a:pPr>
              <a:defRPr/>
            </a:pPr>
            <a:endParaRPr lang="en-US" altLang="en-US" sz="2400" dirty="0"/>
          </a:p>
          <a:p>
            <a:pPr>
              <a:defRPr/>
            </a:pPr>
            <a:endParaRPr lang="en-US" altLang="en-US" sz="2000" dirty="0"/>
          </a:p>
          <a:p>
            <a:pPr>
              <a:defRPr/>
            </a:pPr>
            <a:endParaRPr lang="en-US" altLang="en-US" sz="2000" dirty="0"/>
          </a:p>
          <a:p>
            <a:pPr>
              <a:defRPr/>
            </a:pPr>
            <a:endParaRPr lang="en-US" altLang="en-US" sz="2000" dirty="0"/>
          </a:p>
          <a:p>
            <a:pPr marL="457200" lvl="1" indent="0">
              <a:buNone/>
              <a:defRPr/>
            </a:pPr>
            <a:endParaRPr lang="en-US" altLang="en-US" sz="1600" b="1" dirty="0">
              <a:solidFill>
                <a:schemeClr val="accent1">
                  <a:lumMod val="75000"/>
                </a:schemeClr>
              </a:solidFill>
            </a:endParaRPr>
          </a:p>
          <a:p>
            <a:pPr marL="457200" lvl="1" indent="0">
              <a:buNone/>
              <a:defRPr/>
            </a:pPr>
            <a:endParaRPr lang="en-US" altLang="en-US" sz="1600" dirty="0"/>
          </a:p>
          <a:p>
            <a:pPr>
              <a:defRPr/>
            </a:pPr>
            <a:endParaRPr lang="en-US" altLang="en-US" sz="1867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8B7543E8-3430-46FF-81DA-3DE65912B14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4142518"/>
              </p:ext>
            </p:extLst>
          </p:nvPr>
        </p:nvGraphicFramePr>
        <p:xfrm>
          <a:off x="1437907" y="2954354"/>
          <a:ext cx="8982073" cy="3293429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407683">
                  <a:extLst>
                    <a:ext uri="{9D8B030D-6E8A-4147-A177-3AD203B41FA5}">
                      <a16:colId xmlns:a16="http://schemas.microsoft.com/office/drawing/2014/main" val="2323933620"/>
                    </a:ext>
                  </a:extLst>
                </a:gridCol>
                <a:gridCol w="1173591">
                  <a:extLst>
                    <a:ext uri="{9D8B030D-6E8A-4147-A177-3AD203B41FA5}">
                      <a16:colId xmlns:a16="http://schemas.microsoft.com/office/drawing/2014/main" val="236681400"/>
                    </a:ext>
                  </a:extLst>
                </a:gridCol>
                <a:gridCol w="6400799">
                  <a:extLst>
                    <a:ext uri="{9D8B030D-6E8A-4147-A177-3AD203B41FA5}">
                      <a16:colId xmlns:a16="http://schemas.microsoft.com/office/drawing/2014/main" val="2455690034"/>
                    </a:ext>
                  </a:extLst>
                </a:gridCol>
              </a:tblGrid>
              <a:tr h="0">
                <a:tc gridSpan="3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100" b="1" dirty="0">
                          <a:effectLst/>
                        </a:rPr>
                        <a:t>Rel17</a:t>
                      </a:r>
                      <a:endParaRPr lang="nl-NL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nl-N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nl-NL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2801708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100" b="1" dirty="0">
                          <a:effectLst/>
                        </a:rPr>
                        <a:t>WID/SID</a:t>
                      </a:r>
                      <a:endParaRPr lang="nl-NL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100" b="1" dirty="0">
                          <a:effectLst/>
                        </a:rPr>
                        <a:t>#3GPP Document </a:t>
                      </a:r>
                      <a:endParaRPr lang="nl-NL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100" b="1" dirty="0" err="1">
                          <a:effectLst/>
                        </a:rPr>
                        <a:t>Comments</a:t>
                      </a:r>
                      <a:endParaRPr lang="nl-NL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77257287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100" b="1" dirty="0">
                          <a:effectLst/>
                        </a:rPr>
                        <a:t> REFEC</a:t>
                      </a:r>
                      <a:endParaRPr lang="nl-NL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TR 22.866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100" dirty="0">
                          <a:effectLst/>
                        </a:rPr>
                        <a:t> </a:t>
                      </a:r>
                      <a:r>
                        <a:rPr lang="nl-NL" sz="1100" dirty="0" err="1">
                          <a:effectLst/>
                        </a:rPr>
                        <a:t>Section</a:t>
                      </a:r>
                      <a:r>
                        <a:rPr lang="nl-NL" sz="1100" dirty="0">
                          <a:effectLst/>
                        </a:rPr>
                        <a:t> 7 </a:t>
                      </a:r>
                      <a:r>
                        <a:rPr lang="nl-NL" sz="1100" dirty="0" err="1">
                          <a:effectLst/>
                        </a:rPr>
                        <a:t>Consolidated</a:t>
                      </a:r>
                      <a:r>
                        <a:rPr lang="nl-NL" sz="1100" dirty="0">
                          <a:effectLst/>
                        </a:rPr>
                        <a:t> </a:t>
                      </a:r>
                      <a:r>
                        <a:rPr lang="nl-NL" sz="1100" dirty="0" err="1">
                          <a:effectLst/>
                        </a:rPr>
                        <a:t>requirements</a:t>
                      </a:r>
                      <a:r>
                        <a:rPr lang="nl-NL" sz="1100" dirty="0">
                          <a:effectLst/>
                        </a:rPr>
                        <a:t>. </a:t>
                      </a:r>
                      <a:r>
                        <a:rPr lang="nl-NL" sz="1100" dirty="0" err="1">
                          <a:effectLst/>
                        </a:rPr>
                        <a:t>KPIs</a:t>
                      </a:r>
                      <a:r>
                        <a:rPr lang="nl-NL" sz="1100" dirty="0">
                          <a:effectLst/>
                        </a:rPr>
                        <a:t> </a:t>
                      </a:r>
                      <a:r>
                        <a:rPr lang="nl-NL" sz="1100" dirty="0" err="1">
                          <a:effectLst/>
                        </a:rPr>
                        <a:t>section</a:t>
                      </a:r>
                      <a:r>
                        <a:rPr lang="nl-NL" sz="1100" dirty="0">
                          <a:effectLst/>
                        </a:rPr>
                        <a:t>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i="1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Normative requirements to be captured in TS 22.261</a:t>
                      </a:r>
                      <a:endParaRPr lang="nl-NL" sz="1100" i="1" kern="1200" baseline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1792987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100" b="1" dirty="0">
                          <a:effectLst/>
                        </a:rPr>
                        <a:t> NCIS</a:t>
                      </a:r>
                      <a:endParaRPr lang="nl-NL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100" dirty="0">
                          <a:effectLst/>
                        </a:rPr>
                        <a:t>TR 22.842</a:t>
                      </a: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100" dirty="0">
                          <a:effectLst/>
                        </a:rPr>
                        <a:t> </a:t>
                      </a: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9315655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100" b="1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eCAV</a:t>
                      </a:r>
                      <a:endParaRPr lang="nl-NL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TR 22.832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66917921"/>
                  </a:ext>
                </a:extLst>
              </a:tr>
              <a:tr h="0">
                <a:tc gridSpan="3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100" b="1" dirty="0">
                          <a:effectLst/>
                        </a:rPr>
                        <a:t>Prior Rel17 </a:t>
                      </a:r>
                      <a:endParaRPr lang="nl-NL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nl-N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nl-NL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76057883"/>
                  </a:ext>
                </a:extLst>
              </a:tr>
              <a:tr h="0">
                <a:tc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100" b="1" dirty="0">
                          <a:effectLst/>
                        </a:rPr>
                        <a:t>#3GPP Document</a:t>
                      </a:r>
                      <a:endParaRPr lang="nl-NL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r>
                        <a:rPr lang="nl-NL" sz="1100" b="1" dirty="0">
                          <a:effectLst/>
                        </a:rPr>
                        <a:t> </a:t>
                      </a:r>
                      <a:r>
                        <a:rPr lang="nl-NL" sz="1100" b="1" dirty="0" err="1">
                          <a:effectLst/>
                        </a:rPr>
                        <a:t>Comments</a:t>
                      </a:r>
                      <a:endParaRPr lang="nl-NL" b="1" dirty="0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100" b="1">
                          <a:effectLst/>
                        </a:rPr>
                        <a:t> Comments</a:t>
                      </a: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7008828"/>
                  </a:ext>
                </a:extLst>
              </a:tr>
              <a:tr h="111092">
                <a:tc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100" dirty="0">
                          <a:solidFill>
                            <a:srgbClr val="FF0000"/>
                          </a:solidFill>
                          <a:effectLst/>
                        </a:rPr>
                        <a:t>TS 22.278: </a:t>
                      </a:r>
                      <a:r>
                        <a:rPr lang="en-US" sz="1100" dirty="0">
                          <a:solidFill>
                            <a:srgbClr val="FF0000"/>
                          </a:solidFill>
                        </a:rPr>
                        <a:t>Service requirements for the Evolved Packet System (EPS)?</a:t>
                      </a:r>
                      <a:endParaRPr lang="nl-NL" sz="11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r>
                        <a:rPr lang="nl-NL" sz="1100" dirty="0">
                          <a:effectLst/>
                        </a:rPr>
                        <a:t> </a:t>
                      </a:r>
                      <a:r>
                        <a:rPr lang="nl-NL" sz="1100" dirty="0" err="1">
                          <a:effectLst/>
                        </a:rPr>
                        <a:t>Section</a:t>
                      </a:r>
                      <a:r>
                        <a:rPr lang="nl-NL" sz="1100" dirty="0">
                          <a:effectLst/>
                        </a:rPr>
                        <a:t> 7A. </a:t>
                      </a:r>
                      <a:r>
                        <a:rPr lang="nl-NL" sz="1100" dirty="0" err="1">
                          <a:effectLst/>
                        </a:rPr>
                        <a:t>Requirements</a:t>
                      </a:r>
                      <a:r>
                        <a:rPr lang="nl-NL" sz="1100" dirty="0">
                          <a:effectLst/>
                        </a:rPr>
                        <a:t> </a:t>
                      </a:r>
                      <a:r>
                        <a:rPr lang="nl-NL" sz="1100" dirty="0" err="1">
                          <a:effectLst/>
                        </a:rPr>
                        <a:t>for</a:t>
                      </a:r>
                      <a:r>
                        <a:rPr lang="nl-NL" sz="1100" dirty="0">
                          <a:effectLst/>
                        </a:rPr>
                        <a:t> </a:t>
                      </a:r>
                      <a:r>
                        <a:rPr lang="nl-NL" sz="1100" dirty="0" err="1">
                          <a:effectLst/>
                        </a:rPr>
                        <a:t>ProSe</a:t>
                      </a:r>
                      <a:endParaRPr lang="nl-NL" dirty="0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100" dirty="0" err="1">
                          <a:solidFill>
                            <a:srgbClr val="FF0000"/>
                          </a:solidFill>
                          <a:effectLst/>
                        </a:rPr>
                        <a:t>Section</a:t>
                      </a:r>
                      <a:r>
                        <a:rPr lang="nl-NL" sz="1100" dirty="0">
                          <a:solidFill>
                            <a:srgbClr val="FF0000"/>
                          </a:solidFill>
                          <a:effectLst/>
                        </a:rPr>
                        <a:t> 7A </a:t>
                      </a:r>
                      <a:r>
                        <a:rPr lang="nl-NL" sz="1100" dirty="0" err="1">
                          <a:solidFill>
                            <a:srgbClr val="FF0000"/>
                          </a:solidFill>
                          <a:effectLst/>
                        </a:rPr>
                        <a:t>for</a:t>
                      </a:r>
                      <a:r>
                        <a:rPr lang="nl-NL" sz="1100" dirty="0">
                          <a:solidFill>
                            <a:srgbClr val="FF0000"/>
                          </a:solidFill>
                          <a:effectLst/>
                        </a:rPr>
                        <a:t> </a:t>
                      </a:r>
                      <a:r>
                        <a:rPr lang="nl-NL" sz="1100" dirty="0" err="1">
                          <a:solidFill>
                            <a:srgbClr val="FF0000"/>
                          </a:solidFill>
                          <a:effectLst/>
                        </a:rPr>
                        <a:t>ProSe</a:t>
                      </a:r>
                      <a:r>
                        <a:rPr lang="nl-NL" sz="1100" dirty="0">
                          <a:solidFill>
                            <a:srgbClr val="FF0000"/>
                          </a:solidFill>
                          <a:effectLst/>
                        </a:rPr>
                        <a:t>.</a:t>
                      </a:r>
                      <a:endParaRPr lang="nl-NL" sz="11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922852417"/>
                  </a:ext>
                </a:extLst>
              </a:tr>
              <a:tr h="120600">
                <a:tc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100" dirty="0">
                          <a:solidFill>
                            <a:srgbClr val="FF0000"/>
                          </a:solidFill>
                          <a:effectLst/>
                        </a:rPr>
                        <a:t>TS 22.278: </a:t>
                      </a:r>
                      <a:r>
                        <a:rPr lang="en-US" sz="1100" dirty="0">
                          <a:solidFill>
                            <a:srgbClr val="FF0000"/>
                          </a:solidFill>
                        </a:rPr>
                        <a:t>Service requirements for the Evolved Packet System (EPS)?</a:t>
                      </a:r>
                      <a:endParaRPr lang="nl-NL" sz="11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100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TS 22.261: </a:t>
                      </a:r>
                      <a:r>
                        <a:rPr lang="en-GB" sz="1100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Service requirements for the 5G system</a:t>
                      </a: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nl-N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10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Relays</a:t>
                      </a:r>
                      <a:r>
                        <a:rPr lang="nl-NL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nl-NL" sz="110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also</a:t>
                      </a:r>
                      <a:r>
                        <a:rPr lang="nl-NL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nl-NL" sz="110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use</a:t>
                      </a:r>
                      <a:r>
                        <a:rPr lang="nl-NL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Sidelink </a:t>
                      </a:r>
                      <a:r>
                        <a:rPr lang="nl-NL" sz="110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enhancemenets</a:t>
                      </a:r>
                      <a:r>
                        <a:rPr lang="nl-NL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. Service </a:t>
                      </a:r>
                      <a:r>
                        <a:rPr lang="nl-NL" sz="110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requirements</a:t>
                      </a:r>
                      <a:r>
                        <a:rPr lang="nl-NL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nl-NL" sz="110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related</a:t>
                      </a:r>
                      <a:r>
                        <a:rPr lang="nl-NL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nl-NL" sz="110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to</a:t>
                      </a:r>
                      <a:r>
                        <a:rPr lang="nl-NL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nl-NL" sz="110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relay</a:t>
                      </a:r>
                      <a:r>
                        <a:rPr lang="nl-NL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UE </a:t>
                      </a:r>
                      <a:r>
                        <a:rPr lang="nl-NL" sz="110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related</a:t>
                      </a:r>
                      <a:r>
                        <a:rPr lang="nl-NL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nl-NL" sz="110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to</a:t>
                      </a:r>
                      <a:r>
                        <a:rPr lang="nl-NL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4G </a:t>
                      </a:r>
                      <a:r>
                        <a:rPr lang="nl-NL" sz="110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can</a:t>
                      </a:r>
                      <a:r>
                        <a:rPr lang="nl-NL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nl-NL" sz="110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be</a:t>
                      </a:r>
                      <a:r>
                        <a:rPr lang="nl-NL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found in TS 22.278. The </a:t>
                      </a:r>
                      <a:r>
                        <a:rPr lang="nl-NL" sz="110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requirements</a:t>
                      </a:r>
                      <a:r>
                        <a:rPr lang="nl-NL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nl-NL" sz="110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related</a:t>
                      </a:r>
                      <a:r>
                        <a:rPr lang="nl-NL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nl-NL" sz="110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to</a:t>
                      </a:r>
                      <a:r>
                        <a:rPr lang="nl-NL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nl-NL" sz="110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relay</a:t>
                      </a:r>
                      <a:r>
                        <a:rPr lang="nl-NL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UE </a:t>
                      </a:r>
                      <a:r>
                        <a:rPr lang="nl-NL" sz="110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related</a:t>
                      </a:r>
                      <a:r>
                        <a:rPr lang="nl-NL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nl-NL" sz="110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to</a:t>
                      </a:r>
                      <a:r>
                        <a:rPr lang="nl-NL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5G </a:t>
                      </a:r>
                      <a:r>
                        <a:rPr lang="nl-NL" sz="110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can</a:t>
                      </a:r>
                      <a:r>
                        <a:rPr lang="nl-NL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nl-NL" sz="110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be</a:t>
                      </a:r>
                      <a:r>
                        <a:rPr lang="nl-NL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found in TS 22.261 </a:t>
                      </a:r>
                      <a:r>
                        <a:rPr lang="nl-NL" sz="110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section</a:t>
                      </a:r>
                      <a:r>
                        <a:rPr lang="nl-NL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6.9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909932847"/>
                  </a:ext>
                </a:extLst>
              </a:tr>
              <a:tr h="0">
                <a:tc gridSpan="2">
                  <a:txBody>
                    <a:bodyPr/>
                    <a:lstStyle/>
                    <a:p>
                      <a:r>
                        <a:rPr lang="nl-NL" sz="1100" u="none" kern="12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TS 22.185: </a:t>
                      </a:r>
                      <a:r>
                        <a:rPr lang="nl-NL" sz="1100" dirty="0">
                          <a:solidFill>
                            <a:srgbClr val="FF0000"/>
                          </a:solidFill>
                        </a:rPr>
                        <a:t>Service </a:t>
                      </a:r>
                      <a:r>
                        <a:rPr lang="nl-NL" sz="1100" dirty="0" err="1">
                          <a:solidFill>
                            <a:srgbClr val="FF0000"/>
                          </a:solidFill>
                        </a:rPr>
                        <a:t>requirements</a:t>
                      </a:r>
                      <a:r>
                        <a:rPr lang="nl-NL" sz="1100" dirty="0">
                          <a:solidFill>
                            <a:srgbClr val="FF0000"/>
                          </a:solidFill>
                        </a:rPr>
                        <a:t> </a:t>
                      </a:r>
                      <a:r>
                        <a:rPr lang="nl-NL" sz="1100" dirty="0" err="1">
                          <a:solidFill>
                            <a:srgbClr val="FF0000"/>
                          </a:solidFill>
                        </a:rPr>
                        <a:t>for</a:t>
                      </a:r>
                      <a:r>
                        <a:rPr lang="nl-NL" sz="1100" dirty="0">
                          <a:solidFill>
                            <a:srgbClr val="FF0000"/>
                          </a:solidFill>
                        </a:rPr>
                        <a:t> V2X services?</a:t>
                      </a:r>
                      <a:endParaRPr lang="nl-NL" sz="1100" u="none" kern="12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r>
                        <a:rPr lang="nl-NL" sz="11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Service </a:t>
                      </a:r>
                      <a:r>
                        <a:rPr lang="nl-NL" sz="1100" kern="120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requirements</a:t>
                      </a:r>
                      <a:r>
                        <a:rPr lang="nl-NL" sz="11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nl-NL" sz="1100" kern="120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for</a:t>
                      </a:r>
                      <a:r>
                        <a:rPr lang="nl-NL" sz="11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 V2X services</a:t>
                      </a:r>
                      <a:endParaRPr lang="nl-NL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nl-NL" sz="1100" kern="12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Service </a:t>
                      </a:r>
                      <a:r>
                        <a:rPr lang="nl-NL" sz="1100" kern="1200" dirty="0" err="1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requirements</a:t>
                      </a:r>
                      <a:r>
                        <a:rPr lang="nl-NL" sz="1100" kern="12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nl-NL" sz="1100" kern="1200" dirty="0" err="1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for</a:t>
                      </a:r>
                      <a:r>
                        <a:rPr lang="nl-NL" sz="1100" kern="12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 V2X services? </a:t>
                      </a:r>
                      <a:endParaRPr lang="nl-NL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000447628"/>
                  </a:ext>
                </a:extLst>
              </a:tr>
              <a:tr h="0">
                <a:tc gridSpan="2">
                  <a:txBody>
                    <a:bodyPr/>
                    <a:lstStyle/>
                    <a:p>
                      <a:r>
                        <a:rPr lang="nl-NL" sz="1100" kern="12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TS 22.186: </a:t>
                      </a:r>
                      <a:r>
                        <a:rPr lang="en-US" sz="1100" dirty="0">
                          <a:solidFill>
                            <a:srgbClr val="FF0000"/>
                          </a:solidFill>
                        </a:rPr>
                        <a:t>Service requirements for enhanced V2X scenarios?</a:t>
                      </a:r>
                      <a:endParaRPr lang="nl-NL" sz="1100" kern="12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Service requirements for enhanced V2X scenarios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100" kern="12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Service requirements for enhanced V2X scenarios?</a:t>
                      </a:r>
                      <a:endParaRPr lang="nl-NL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257838953"/>
                  </a:ext>
                </a:extLst>
              </a:tr>
            </a:tbl>
          </a:graphicData>
        </a:graphic>
      </p:graphicFrame>
      <p:sp>
        <p:nvSpPr>
          <p:cNvPr id="7" name="Title 1">
            <a:extLst>
              <a:ext uri="{FF2B5EF4-FFF2-40B4-BE49-F238E27FC236}">
                <a16:creationId xmlns:a16="http://schemas.microsoft.com/office/drawing/2014/main" id="{5DE4BD01-59E8-44CB-A360-8229B6FF9B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1820" y="211223"/>
            <a:ext cx="9666288" cy="114300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altLang="en-US" b="1" dirty="0">
                <a:latin typeface="Abadi" panose="020B0604020202020204" pitchFamily="34" charset="0"/>
              </a:rPr>
              <a:t>RAN Work Areas</a:t>
            </a:r>
          </a:p>
        </p:txBody>
      </p:sp>
    </p:spTree>
    <p:extLst>
      <p:ext uri="{BB962C8B-B14F-4D97-AF65-F5344CB8AC3E}">
        <p14:creationId xmlns:p14="http://schemas.microsoft.com/office/powerpoint/2010/main" val="6151328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Content Placeholder 2">
            <a:extLst>
              <a:ext uri="{FF2B5EF4-FFF2-40B4-BE49-F238E27FC236}">
                <a16:creationId xmlns:a16="http://schemas.microsoft.com/office/drawing/2014/main" id="{92E18F39-1434-4B75-B1D2-697D6B0550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0" y="1190445"/>
            <a:ext cx="11183938" cy="5438955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altLang="en-US" sz="2133" dirty="0"/>
              <a:t>Multi SIM operation</a:t>
            </a:r>
          </a:p>
          <a:p>
            <a:pPr lvl="1">
              <a:defRPr/>
            </a:pPr>
            <a:r>
              <a:rPr lang="en-US" altLang="en-US" sz="1600" dirty="0"/>
              <a:t>Identify the RAN impact of target use cases for Multi SIM operation, identify specification impacts</a:t>
            </a:r>
          </a:p>
          <a:p>
            <a:pPr lvl="1">
              <a:defRPr/>
            </a:pPr>
            <a:r>
              <a:rPr lang="en-US" altLang="en-US" sz="1600" b="1" dirty="0">
                <a:solidFill>
                  <a:schemeClr val="accent1">
                    <a:lumMod val="75000"/>
                  </a:schemeClr>
                </a:solidFill>
              </a:rPr>
              <a:t>SA1 related items: </a:t>
            </a:r>
          </a:p>
          <a:p>
            <a:pPr lvl="1">
              <a:defRPr/>
            </a:pPr>
            <a:endParaRPr lang="en-US" altLang="en-US" sz="1600" dirty="0"/>
          </a:p>
          <a:p>
            <a:pPr lvl="1">
              <a:defRPr/>
            </a:pPr>
            <a:endParaRPr lang="en-US" altLang="en-US" sz="1600" dirty="0"/>
          </a:p>
          <a:p>
            <a:pPr lvl="1">
              <a:defRPr/>
            </a:pPr>
            <a:endParaRPr lang="en-US" altLang="en-US" sz="1600" dirty="0"/>
          </a:p>
          <a:p>
            <a:pPr marL="0" indent="0">
              <a:buNone/>
              <a:defRPr/>
            </a:pPr>
            <a:endParaRPr lang="en-US" altLang="en-US" sz="2133" dirty="0"/>
          </a:p>
          <a:p>
            <a:pPr>
              <a:defRPr/>
            </a:pPr>
            <a:r>
              <a:rPr lang="en-US" altLang="en-US" sz="2133" dirty="0"/>
              <a:t>NR multicast broadcast</a:t>
            </a:r>
          </a:p>
          <a:p>
            <a:pPr lvl="1">
              <a:defRPr/>
            </a:pPr>
            <a:r>
              <a:rPr lang="en-US" altLang="en-US" sz="1600" b="1" dirty="0">
                <a:solidFill>
                  <a:schemeClr val="accent1">
                    <a:lumMod val="75000"/>
                  </a:schemeClr>
                </a:solidFill>
              </a:rPr>
              <a:t>SA1 related items</a:t>
            </a:r>
            <a:r>
              <a:rPr lang="en-US" altLang="en-US" sz="1400" b="1" dirty="0">
                <a:solidFill>
                  <a:schemeClr val="accent1">
                    <a:lumMod val="75000"/>
                  </a:schemeClr>
                </a:solidFill>
              </a:rPr>
              <a:t>:</a:t>
            </a:r>
            <a:endParaRPr lang="en-US" altLang="en-US" sz="1867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21752AE9-1E5F-4752-96E4-029E6BCEB50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4969535"/>
              </p:ext>
            </p:extLst>
          </p:nvPr>
        </p:nvGraphicFramePr>
        <p:xfrm>
          <a:off x="1181098" y="2219811"/>
          <a:ext cx="8982073" cy="68580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407683">
                  <a:extLst>
                    <a:ext uri="{9D8B030D-6E8A-4147-A177-3AD203B41FA5}">
                      <a16:colId xmlns:a16="http://schemas.microsoft.com/office/drawing/2014/main" val="2323933620"/>
                    </a:ext>
                  </a:extLst>
                </a:gridCol>
                <a:gridCol w="1173591">
                  <a:extLst>
                    <a:ext uri="{9D8B030D-6E8A-4147-A177-3AD203B41FA5}">
                      <a16:colId xmlns:a16="http://schemas.microsoft.com/office/drawing/2014/main" val="236681400"/>
                    </a:ext>
                  </a:extLst>
                </a:gridCol>
                <a:gridCol w="6400799">
                  <a:extLst>
                    <a:ext uri="{9D8B030D-6E8A-4147-A177-3AD203B41FA5}">
                      <a16:colId xmlns:a16="http://schemas.microsoft.com/office/drawing/2014/main" val="2455690034"/>
                    </a:ext>
                  </a:extLst>
                </a:gridCol>
              </a:tblGrid>
              <a:tr h="0">
                <a:tc gridSpan="3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100" b="1" dirty="0">
                          <a:effectLst/>
                        </a:rPr>
                        <a:t>Rel17</a:t>
                      </a:r>
                      <a:endParaRPr lang="nl-NL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nl-N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nl-NL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2801708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100" b="1" dirty="0">
                          <a:effectLst/>
                        </a:rPr>
                        <a:t>WID/SID</a:t>
                      </a:r>
                      <a:endParaRPr lang="nl-NL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100" b="1" dirty="0">
                          <a:effectLst/>
                        </a:rPr>
                        <a:t>#3GPP Document </a:t>
                      </a:r>
                      <a:endParaRPr lang="nl-NL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100" b="1" dirty="0" err="1">
                          <a:effectLst/>
                        </a:rPr>
                        <a:t>Comments</a:t>
                      </a:r>
                      <a:endParaRPr lang="nl-NL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77257287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MUSIM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TR 22.834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100" dirty="0" err="1">
                          <a:effectLst/>
                        </a:rPr>
                        <a:t>Potential</a:t>
                      </a:r>
                      <a:r>
                        <a:rPr lang="nl-NL" sz="1100" dirty="0">
                          <a:effectLst/>
                        </a:rPr>
                        <a:t> service </a:t>
                      </a:r>
                      <a:r>
                        <a:rPr lang="nl-NL" sz="1100" dirty="0" err="1">
                          <a:effectLst/>
                        </a:rPr>
                        <a:t>requirements</a:t>
                      </a:r>
                      <a:r>
                        <a:rPr lang="nl-NL" sz="1100" dirty="0">
                          <a:effectLst/>
                        </a:rPr>
                        <a:t> </a:t>
                      </a:r>
                      <a:r>
                        <a:rPr lang="nl-NL" sz="1100" dirty="0" err="1">
                          <a:effectLst/>
                        </a:rPr>
                        <a:t>for</a:t>
                      </a:r>
                      <a:r>
                        <a:rPr lang="nl-NL" sz="1100" dirty="0">
                          <a:effectLst/>
                        </a:rPr>
                        <a:t> MUSIM have been </a:t>
                      </a:r>
                      <a:r>
                        <a:rPr lang="nl-NL" sz="1100" dirty="0" err="1">
                          <a:effectLst/>
                        </a:rPr>
                        <a:t>compiled</a:t>
                      </a:r>
                      <a:r>
                        <a:rPr lang="nl-NL" sz="1100" dirty="0">
                          <a:effectLst/>
                        </a:rPr>
                        <a:t> in</a:t>
                      </a:r>
                      <a:r>
                        <a:rPr lang="en-US" sz="1100" dirty="0">
                          <a:effectLst/>
                        </a:rPr>
                        <a:t> section 8.</a:t>
                      </a: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1792987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1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AVPROD?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333688178"/>
                  </a:ext>
                </a:extLst>
              </a:tr>
            </a:tbl>
          </a:graphicData>
        </a:graphic>
      </p:graphicFrame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DFB9FF49-22DF-4AA9-8B51-26EADF6E6D9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1625066"/>
              </p:ext>
            </p:extLst>
          </p:nvPr>
        </p:nvGraphicFramePr>
        <p:xfrm>
          <a:off x="1181097" y="4366598"/>
          <a:ext cx="8982073" cy="1738314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407683">
                  <a:extLst>
                    <a:ext uri="{9D8B030D-6E8A-4147-A177-3AD203B41FA5}">
                      <a16:colId xmlns:a16="http://schemas.microsoft.com/office/drawing/2014/main" val="2323933620"/>
                    </a:ext>
                  </a:extLst>
                </a:gridCol>
                <a:gridCol w="1173591">
                  <a:extLst>
                    <a:ext uri="{9D8B030D-6E8A-4147-A177-3AD203B41FA5}">
                      <a16:colId xmlns:a16="http://schemas.microsoft.com/office/drawing/2014/main" val="236681400"/>
                    </a:ext>
                  </a:extLst>
                </a:gridCol>
                <a:gridCol w="6400799">
                  <a:extLst>
                    <a:ext uri="{9D8B030D-6E8A-4147-A177-3AD203B41FA5}">
                      <a16:colId xmlns:a16="http://schemas.microsoft.com/office/drawing/2014/main" val="2455690034"/>
                    </a:ext>
                  </a:extLst>
                </a:gridCol>
              </a:tblGrid>
              <a:tr h="0">
                <a:tc gridSpan="3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100" b="1">
                          <a:effectLst/>
                        </a:rPr>
                        <a:t>Rel17</a:t>
                      </a:r>
                      <a:endParaRPr lang="nl-NL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nl-N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nl-NL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2801708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100" b="1" dirty="0">
                          <a:effectLst/>
                        </a:rPr>
                        <a:t>WID/SID</a:t>
                      </a:r>
                      <a:endParaRPr lang="nl-NL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100" b="1" dirty="0">
                          <a:effectLst/>
                        </a:rPr>
                        <a:t>#3GPP Document </a:t>
                      </a:r>
                      <a:endParaRPr lang="nl-NL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100" b="1" dirty="0" err="1">
                          <a:effectLst/>
                        </a:rPr>
                        <a:t>Comments</a:t>
                      </a:r>
                      <a:endParaRPr lang="nl-NL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772572878"/>
                  </a:ext>
                </a:extLst>
              </a:tr>
              <a:tr h="12400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AVPROD</a:t>
                      </a: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100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TR 22.827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100" dirty="0">
                          <a:effectLst/>
                        </a:rPr>
                        <a:t> </a:t>
                      </a:r>
                      <a:r>
                        <a:rPr lang="nl-NL" sz="1100" kern="1200" baseline="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Include</a:t>
                      </a:r>
                      <a:r>
                        <a:rPr lang="nl-NL" sz="1100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nl-NL" sz="1100" kern="1200" baseline="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use</a:t>
                      </a:r>
                      <a:r>
                        <a:rPr lang="nl-NL" sz="1100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cases, </a:t>
                      </a:r>
                      <a:r>
                        <a:rPr lang="nl-NL" sz="1100" kern="1200" baseline="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KPIs</a:t>
                      </a:r>
                      <a:r>
                        <a:rPr lang="nl-NL" sz="1100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nl-NL" sz="1100" kern="1200" baseline="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and</a:t>
                      </a:r>
                      <a:r>
                        <a:rPr lang="nl-NL" sz="1100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nl-NL" sz="1100" kern="1200" baseline="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CPRs</a:t>
                      </a:r>
                      <a:r>
                        <a:rPr lang="nl-NL" sz="1100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nl-NL" sz="1100" kern="1200" baseline="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related</a:t>
                      </a:r>
                      <a:r>
                        <a:rPr lang="nl-NL" sz="1100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nl-NL" sz="1100" kern="1200" baseline="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to</a:t>
                      </a:r>
                      <a:r>
                        <a:rPr lang="nl-NL" sz="1100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Media/streams </a:t>
                      </a:r>
                      <a:r>
                        <a:rPr lang="nl-NL" sz="1100" kern="1200" baseline="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Braodact</a:t>
                      </a:r>
                      <a:r>
                        <a:rPr lang="nl-NL" sz="1100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/Multicast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i="1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Normative requirements to be captured in TS 22.263 (and 22.261)</a:t>
                      </a:r>
                      <a:endParaRPr lang="nl-NL" sz="1100" i="1" kern="1200" baseline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17929878"/>
                  </a:ext>
                </a:extLst>
              </a:tr>
              <a:tr h="0">
                <a:tc gridSpan="3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100" b="1" dirty="0">
                          <a:effectLst/>
                        </a:rPr>
                        <a:t>Prior Rel17</a:t>
                      </a:r>
                      <a:r>
                        <a:rPr lang="nl-NL" sz="1100" dirty="0">
                          <a:effectLst/>
                        </a:rPr>
                        <a:t> </a:t>
                      </a: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nl-N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nl-NL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76057883"/>
                  </a:ext>
                </a:extLst>
              </a:tr>
              <a:tr h="66012">
                <a:tc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100" b="1" dirty="0">
                          <a:effectLst/>
                        </a:rPr>
                        <a:t>#3GPP Document</a:t>
                      </a:r>
                      <a:endParaRPr lang="nl-NL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r>
                        <a:rPr lang="nl-NL" sz="1100" b="1" dirty="0">
                          <a:effectLst/>
                        </a:rPr>
                        <a:t> </a:t>
                      </a:r>
                      <a:r>
                        <a:rPr lang="nl-NL" sz="1100" b="1" dirty="0" err="1">
                          <a:effectLst/>
                        </a:rPr>
                        <a:t>Comments</a:t>
                      </a:r>
                      <a:endParaRPr lang="nl-NL" b="1" dirty="0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100" b="1">
                          <a:effectLst/>
                        </a:rPr>
                        <a:t> Comments</a:t>
                      </a: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7008828"/>
                  </a:ext>
                </a:extLst>
              </a:tr>
              <a:tr h="0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100" dirty="0">
                          <a:effectLst/>
                        </a:rPr>
                        <a:t> </a:t>
                      </a:r>
                      <a:r>
                        <a:rPr lang="nl-NL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TS22.261: </a:t>
                      </a:r>
                      <a:r>
                        <a:rPr lang="nl-NL" sz="1100" dirty="0">
                          <a:solidFill>
                            <a:schemeClr val="tx1"/>
                          </a:solidFill>
                          <a:effectLst/>
                        </a:rPr>
                        <a:t>Service </a:t>
                      </a:r>
                      <a:r>
                        <a:rPr lang="nl-NL" sz="1100" dirty="0" err="1">
                          <a:solidFill>
                            <a:schemeClr val="tx1"/>
                          </a:solidFill>
                          <a:effectLst/>
                        </a:rPr>
                        <a:t>requirements</a:t>
                      </a:r>
                      <a:r>
                        <a:rPr lang="nl-NL" sz="110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nl-NL" sz="1100" dirty="0" err="1">
                          <a:solidFill>
                            <a:schemeClr val="tx1"/>
                          </a:solidFill>
                          <a:effectLst/>
                        </a:rPr>
                        <a:t>for</a:t>
                      </a:r>
                      <a:r>
                        <a:rPr lang="nl-NL" sz="110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nl-NL" sz="1100" dirty="0" err="1">
                          <a:solidFill>
                            <a:schemeClr val="tx1"/>
                          </a:solidFill>
                          <a:effectLst/>
                        </a:rPr>
                        <a:t>the</a:t>
                      </a:r>
                      <a:r>
                        <a:rPr lang="nl-NL" sz="1100" dirty="0">
                          <a:solidFill>
                            <a:schemeClr val="tx1"/>
                          </a:solidFill>
                          <a:effectLst/>
                        </a:rPr>
                        <a:t> 5G system</a:t>
                      </a: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r>
                        <a:rPr lang="nl-NL" sz="1100" dirty="0">
                          <a:effectLst/>
                        </a:rPr>
                        <a:t> </a:t>
                      </a:r>
                      <a:endParaRPr lang="nl-NL" dirty="0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100" dirty="0">
                          <a:effectLst/>
                        </a:rPr>
                        <a:t> </a:t>
                      </a:r>
                      <a:r>
                        <a:rPr lang="nl-NL" sz="1100" b="0" dirty="0"/>
                        <a:t>Sec 6.13: </a:t>
                      </a:r>
                      <a:r>
                        <a:rPr lang="x-none" sz="11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Flexible broadcast/multicast service</a:t>
                      </a:r>
                      <a:r>
                        <a:rPr lang="en-US" sz="11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…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922852417"/>
                  </a:ext>
                </a:extLst>
              </a:tr>
              <a:tr h="30343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1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TS </a:t>
                      </a:r>
                      <a:r>
                        <a:rPr lang="nl-NL" sz="1100" u="non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22.186 </a:t>
                      </a:r>
                      <a:r>
                        <a:rPr lang="nl-NL" sz="11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Service </a:t>
                      </a:r>
                      <a:r>
                        <a:rPr lang="nl-NL" sz="1100" kern="120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requirements</a:t>
                      </a:r>
                      <a:r>
                        <a:rPr lang="nl-NL" sz="11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nl-NL" sz="1100" kern="120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for</a:t>
                      </a:r>
                      <a:r>
                        <a:rPr lang="nl-NL" sz="11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nl-NL" sz="1100" kern="120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enh</a:t>
                      </a:r>
                      <a:r>
                        <a:rPr lang="nl-NL" sz="11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. V2X services</a:t>
                      </a: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nl-N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100" dirty="0"/>
                        <a:t>Sec. </a:t>
                      </a:r>
                      <a:r>
                        <a:rPr lang="en-US" sz="1100" dirty="0"/>
                        <a:t>5.3: Requirements to support Advanced Driving</a:t>
                      </a:r>
                      <a:endParaRPr lang="nl-NL" sz="1100" dirty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866575677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33B3A7CF-D924-45FE-AD42-C5FD4E4E4E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1820" y="211223"/>
            <a:ext cx="9666288" cy="114300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altLang="en-US" b="1" dirty="0">
                <a:latin typeface="Abadi" panose="020B0604020202020204" pitchFamily="34" charset="0"/>
              </a:rPr>
              <a:t>RAN Work Areas</a:t>
            </a:r>
          </a:p>
        </p:txBody>
      </p:sp>
    </p:spTree>
    <p:extLst>
      <p:ext uri="{BB962C8B-B14F-4D97-AF65-F5344CB8AC3E}">
        <p14:creationId xmlns:p14="http://schemas.microsoft.com/office/powerpoint/2010/main" val="30013754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Content Placeholder 2">
            <a:extLst>
              <a:ext uri="{FF2B5EF4-FFF2-40B4-BE49-F238E27FC236}">
                <a16:creationId xmlns:a16="http://schemas.microsoft.com/office/drawing/2014/main" id="{D7BBBECD-A234-412E-8BD5-44F38FAF20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0" y="1302588"/>
            <a:ext cx="11183938" cy="5218981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altLang="en-US" sz="2133" dirty="0"/>
              <a:t>Coverage enhancements</a:t>
            </a:r>
          </a:p>
          <a:p>
            <a:pPr lvl="1">
              <a:defRPr/>
            </a:pPr>
            <a:r>
              <a:rPr lang="en-US" altLang="en-US" sz="1600" dirty="0"/>
              <a:t>Clarify requirements for all relevant scenarios focusing on extreme coverage </a:t>
            </a:r>
          </a:p>
          <a:p>
            <a:pPr lvl="1">
              <a:defRPr/>
            </a:pPr>
            <a:r>
              <a:rPr lang="en-US" altLang="en-US" sz="1600" dirty="0"/>
              <a:t>Data rate target FFS. </a:t>
            </a:r>
          </a:p>
          <a:p>
            <a:pPr lvl="1">
              <a:defRPr/>
            </a:pPr>
            <a:r>
              <a:rPr lang="en-US" altLang="en-US" sz="1600" dirty="0"/>
              <a:t>Includes both indoor as well as wide area </a:t>
            </a:r>
          </a:p>
          <a:p>
            <a:pPr lvl="1">
              <a:defRPr/>
            </a:pPr>
            <a:r>
              <a:rPr lang="en-US" altLang="en-US" sz="1600" b="1" dirty="0">
                <a:solidFill>
                  <a:schemeClr val="accent1">
                    <a:lumMod val="75000"/>
                  </a:schemeClr>
                </a:solidFill>
              </a:rPr>
              <a:t>SA1 related items: </a:t>
            </a:r>
          </a:p>
          <a:p>
            <a:pPr lvl="1">
              <a:defRPr/>
            </a:pPr>
            <a:endParaRPr lang="en-US" altLang="en-US" sz="1600" b="1" dirty="0">
              <a:solidFill>
                <a:schemeClr val="accent1">
                  <a:lumMod val="75000"/>
                </a:schemeClr>
              </a:solidFill>
            </a:endParaRPr>
          </a:p>
          <a:p>
            <a:pPr lvl="1">
              <a:defRPr/>
            </a:pPr>
            <a:endParaRPr lang="en-US" altLang="en-US" sz="1600" b="1" dirty="0">
              <a:solidFill>
                <a:schemeClr val="accent1">
                  <a:lumMod val="75000"/>
                </a:schemeClr>
              </a:solidFill>
            </a:endParaRPr>
          </a:p>
          <a:p>
            <a:pPr lvl="1">
              <a:defRPr/>
            </a:pPr>
            <a:endParaRPr lang="en-US" altLang="en-US" sz="1600" b="1" dirty="0">
              <a:solidFill>
                <a:schemeClr val="accent1">
                  <a:lumMod val="75000"/>
                </a:schemeClr>
              </a:solidFill>
            </a:endParaRPr>
          </a:p>
          <a:p>
            <a:pPr lvl="1">
              <a:defRPr/>
            </a:pPr>
            <a:endParaRPr lang="en-US" altLang="en-US" sz="1600" b="1" dirty="0">
              <a:solidFill>
                <a:schemeClr val="accent1">
                  <a:lumMod val="75000"/>
                </a:schemeClr>
              </a:solidFill>
            </a:endParaRPr>
          </a:p>
          <a:p>
            <a:pPr lvl="1">
              <a:defRPr/>
            </a:pPr>
            <a:endParaRPr lang="en-US" altLang="en-US" sz="1600" b="1" dirty="0">
              <a:solidFill>
                <a:schemeClr val="accent1">
                  <a:lumMod val="75000"/>
                </a:schemeClr>
              </a:solidFill>
            </a:endParaRPr>
          </a:p>
          <a:p>
            <a:pPr lvl="1">
              <a:defRPr/>
            </a:pPr>
            <a:endParaRPr lang="en-US" altLang="en-US" sz="1600" b="1" dirty="0">
              <a:solidFill>
                <a:schemeClr val="accent1">
                  <a:lumMod val="75000"/>
                </a:schemeClr>
              </a:solidFill>
            </a:endParaRPr>
          </a:p>
          <a:p>
            <a:pPr lvl="1">
              <a:defRPr/>
            </a:pPr>
            <a:endParaRPr lang="en-US" altLang="en-US" sz="1600" b="1" dirty="0">
              <a:solidFill>
                <a:schemeClr val="accent1">
                  <a:lumMod val="75000"/>
                </a:schemeClr>
              </a:solidFill>
            </a:endParaRPr>
          </a:p>
          <a:p>
            <a:pPr>
              <a:defRPr/>
            </a:pPr>
            <a:r>
              <a:rPr lang="en-US" altLang="en-US" sz="2133" dirty="0"/>
              <a:t>NR for Non Terrestrial Networks </a:t>
            </a:r>
          </a:p>
          <a:p>
            <a:pPr marL="457200" lvl="1" indent="0">
              <a:buNone/>
              <a:defRPr/>
            </a:pPr>
            <a:r>
              <a:rPr lang="en-US" altLang="en-US" sz="1700" b="1" dirty="0">
                <a:solidFill>
                  <a:schemeClr val="accent1">
                    <a:lumMod val="75000"/>
                  </a:schemeClr>
                </a:solidFill>
              </a:rPr>
              <a:t>SA1 related items: </a:t>
            </a:r>
            <a:r>
              <a:rPr lang="en-US" altLang="en-US" sz="1800" dirty="0"/>
              <a:t>5GSAT(Rel16)</a:t>
            </a:r>
          </a:p>
          <a:p>
            <a:pPr>
              <a:defRPr/>
            </a:pPr>
            <a:endParaRPr lang="en-US" altLang="en-US" sz="2200" dirty="0"/>
          </a:p>
          <a:p>
            <a:pPr lvl="1">
              <a:defRPr/>
            </a:pPr>
            <a:endParaRPr lang="en-US" altLang="en-US" sz="1800" dirty="0"/>
          </a:p>
          <a:p>
            <a:pPr lvl="1">
              <a:defRPr/>
            </a:pPr>
            <a:endParaRPr lang="en-US" altLang="en-US" sz="1800" dirty="0"/>
          </a:p>
          <a:p>
            <a:pPr lvl="1">
              <a:defRPr/>
            </a:pPr>
            <a:endParaRPr lang="en-US" altLang="en-US" sz="180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562D62B1-8707-4698-832F-670053F1FB6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9706483"/>
              </p:ext>
            </p:extLst>
          </p:nvPr>
        </p:nvGraphicFramePr>
        <p:xfrm>
          <a:off x="1181100" y="2855203"/>
          <a:ext cx="8982073" cy="1917701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407683">
                  <a:extLst>
                    <a:ext uri="{9D8B030D-6E8A-4147-A177-3AD203B41FA5}">
                      <a16:colId xmlns:a16="http://schemas.microsoft.com/office/drawing/2014/main" val="2323933620"/>
                    </a:ext>
                  </a:extLst>
                </a:gridCol>
                <a:gridCol w="1173591">
                  <a:extLst>
                    <a:ext uri="{9D8B030D-6E8A-4147-A177-3AD203B41FA5}">
                      <a16:colId xmlns:a16="http://schemas.microsoft.com/office/drawing/2014/main" val="236681400"/>
                    </a:ext>
                  </a:extLst>
                </a:gridCol>
                <a:gridCol w="6400799">
                  <a:extLst>
                    <a:ext uri="{9D8B030D-6E8A-4147-A177-3AD203B41FA5}">
                      <a16:colId xmlns:a16="http://schemas.microsoft.com/office/drawing/2014/main" val="2455690034"/>
                    </a:ext>
                  </a:extLst>
                </a:gridCol>
              </a:tblGrid>
              <a:tr h="0">
                <a:tc gridSpan="3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100" b="1" dirty="0">
                          <a:effectLst/>
                        </a:rPr>
                        <a:t>Rel17</a:t>
                      </a:r>
                      <a:endParaRPr lang="nl-NL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nl-N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nl-NL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2801708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100" b="1" dirty="0">
                          <a:effectLst/>
                        </a:rPr>
                        <a:t>WID/SID</a:t>
                      </a:r>
                      <a:endParaRPr lang="nl-NL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100" b="1" dirty="0">
                          <a:effectLst/>
                        </a:rPr>
                        <a:t>#3GPP Document </a:t>
                      </a:r>
                      <a:endParaRPr lang="nl-NL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100" b="1" dirty="0" err="1">
                          <a:effectLst/>
                        </a:rPr>
                        <a:t>Comments</a:t>
                      </a:r>
                      <a:endParaRPr lang="nl-NL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77257287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b="1" kern="12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REFEC?</a:t>
                      </a:r>
                      <a:endParaRPr lang="nl-NL" sz="1100" b="1" kern="12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100" kern="1200" baseline="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TR 22.866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100" kern="1200" baseline="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”TR22.866 </a:t>
                      </a:r>
                      <a:r>
                        <a:rPr lang="en-GB" sz="1100" kern="1200" baseline="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Enhanced relays for energy efficiency and extensive coverage” captures the SI work while normative requirements will be captured in TS 22.261??</a:t>
                      </a:r>
                      <a:endParaRPr lang="nl-NL" sz="1100" kern="1200" baseline="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17929878"/>
                  </a:ext>
                </a:extLst>
              </a:tr>
              <a:tr h="26511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AVPROD</a:t>
                      </a:r>
                      <a:endParaRPr lang="nl-NL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100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TR 22.827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100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”TR 22.827 </a:t>
                      </a:r>
                      <a:r>
                        <a:rPr lang="en-GB" sz="1100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Study on Audio-Visual Service Production” captures the SI work while normative requirements will be captured in TS 22.263</a:t>
                      </a:r>
                      <a:endParaRPr lang="nl-NL" sz="1100" kern="1200" baseline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 kern="1200" baseline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931565508"/>
                  </a:ext>
                </a:extLst>
              </a:tr>
              <a:tr h="0">
                <a:tc gridSpan="3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100" b="1" dirty="0">
                          <a:effectLst/>
                        </a:rPr>
                        <a:t>Prior Rel17</a:t>
                      </a:r>
                      <a:r>
                        <a:rPr lang="nl-NL" sz="1100" dirty="0">
                          <a:effectLst/>
                        </a:rPr>
                        <a:t> </a:t>
                      </a: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nl-N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nl-NL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76057883"/>
                  </a:ext>
                </a:extLst>
              </a:tr>
              <a:tr h="66012">
                <a:tc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100" b="1" dirty="0">
                          <a:effectLst/>
                        </a:rPr>
                        <a:t>#3GPP Document</a:t>
                      </a:r>
                      <a:endParaRPr lang="nl-NL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r>
                        <a:rPr lang="nl-NL" sz="1100" b="1" dirty="0">
                          <a:effectLst/>
                        </a:rPr>
                        <a:t> </a:t>
                      </a:r>
                      <a:r>
                        <a:rPr lang="nl-NL" sz="1100" b="1" dirty="0" err="1">
                          <a:effectLst/>
                        </a:rPr>
                        <a:t>Comments</a:t>
                      </a:r>
                      <a:endParaRPr lang="nl-NL" b="1" dirty="0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100" b="1">
                          <a:effectLst/>
                        </a:rPr>
                        <a:t> Comments</a:t>
                      </a: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7008828"/>
                  </a:ext>
                </a:extLst>
              </a:tr>
              <a:tr h="0">
                <a:tc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1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r>
                        <a:rPr lang="nl-NL" sz="1100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TS 22.261: </a:t>
                      </a:r>
                      <a:r>
                        <a:rPr lang="en-GB" sz="1100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Service requirements for the 5G system</a:t>
                      </a:r>
                      <a:endParaRPr lang="nl-NL" sz="1100" kern="1200" baseline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r>
                        <a:rPr lang="nl-NL" sz="1100" dirty="0">
                          <a:effectLst/>
                        </a:rPr>
                        <a:t> </a:t>
                      </a:r>
                      <a:r>
                        <a:rPr lang="nl-NL" sz="1100" kern="1200" baseline="0" dirty="0" err="1">
                          <a:solidFill>
                            <a:schemeClr val="accent6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section</a:t>
                      </a:r>
                      <a:r>
                        <a:rPr lang="nl-NL" sz="1100" kern="1200" baseline="0" dirty="0">
                          <a:solidFill>
                            <a:schemeClr val="accent6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6.17: </a:t>
                      </a:r>
                      <a:r>
                        <a:rPr lang="en-GB" sz="1100" kern="1200" baseline="0" dirty="0">
                          <a:solidFill>
                            <a:schemeClr val="accent6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Extreme long range coverage in low density areas</a:t>
                      </a:r>
                      <a:endParaRPr lang="nl-NL" sz="1100" kern="1200" baseline="0" dirty="0">
                        <a:solidFill>
                          <a:schemeClr val="accent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1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r>
                        <a:rPr lang="nl-NL" sz="1100" kern="1200" baseline="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S</a:t>
                      </a:r>
                      <a:r>
                        <a:rPr lang="nl-NL" sz="1100" kern="1200" baseline="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ection</a:t>
                      </a:r>
                      <a:r>
                        <a:rPr lang="nl-NL" sz="1100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6.17: </a:t>
                      </a:r>
                      <a:r>
                        <a:rPr lang="en-GB" sz="1100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Extreme long range coverage in low density areas</a:t>
                      </a:r>
                      <a:endParaRPr lang="nl-NL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922852417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DB6B99EE-3B71-41CA-A6ED-81810F15CA8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2964384"/>
              </p:ext>
            </p:extLst>
          </p:nvPr>
        </p:nvGraphicFramePr>
        <p:xfrm>
          <a:off x="1181100" y="5555412"/>
          <a:ext cx="8982073" cy="693738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2581274">
                  <a:extLst>
                    <a:ext uri="{9D8B030D-6E8A-4147-A177-3AD203B41FA5}">
                      <a16:colId xmlns:a16="http://schemas.microsoft.com/office/drawing/2014/main" val="2323933620"/>
                    </a:ext>
                  </a:extLst>
                </a:gridCol>
                <a:gridCol w="6400799">
                  <a:extLst>
                    <a:ext uri="{9D8B030D-6E8A-4147-A177-3AD203B41FA5}">
                      <a16:colId xmlns:a16="http://schemas.microsoft.com/office/drawing/2014/main" val="2455690034"/>
                    </a:ext>
                  </a:extLst>
                </a:gridCol>
              </a:tblGrid>
              <a:tr h="0">
                <a:tc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100" b="1" dirty="0">
                          <a:effectLst/>
                        </a:rPr>
                        <a:t>Prior Rel17</a:t>
                      </a:r>
                      <a:r>
                        <a:rPr lang="nl-NL" sz="1100" dirty="0">
                          <a:effectLst/>
                        </a:rPr>
                        <a:t> </a:t>
                      </a: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nl-NL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76057883"/>
                  </a:ext>
                </a:extLst>
              </a:tr>
              <a:tr h="6601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100" b="1" dirty="0">
                          <a:effectLst/>
                        </a:rPr>
                        <a:t>#3GPP Document</a:t>
                      </a:r>
                      <a:endParaRPr lang="nl-NL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100" b="1">
                          <a:effectLst/>
                        </a:rPr>
                        <a:t> Comments</a:t>
                      </a: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700882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100" dirty="0">
                          <a:effectLst/>
                        </a:rPr>
                        <a:t> </a:t>
                      </a:r>
                      <a:r>
                        <a:rPr lang="nl-NL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TS22.261: </a:t>
                      </a:r>
                      <a:r>
                        <a:rPr lang="nl-NL" sz="1100" dirty="0">
                          <a:effectLst/>
                        </a:rPr>
                        <a:t>Service </a:t>
                      </a:r>
                      <a:r>
                        <a:rPr lang="nl-NL" sz="1100" dirty="0" err="1">
                          <a:effectLst/>
                        </a:rPr>
                        <a:t>requirements</a:t>
                      </a:r>
                      <a:r>
                        <a:rPr lang="nl-NL" sz="1100" dirty="0">
                          <a:effectLst/>
                        </a:rPr>
                        <a:t> </a:t>
                      </a:r>
                      <a:r>
                        <a:rPr lang="nl-NL" sz="1100" dirty="0" err="1">
                          <a:effectLst/>
                        </a:rPr>
                        <a:t>for</a:t>
                      </a:r>
                      <a:r>
                        <a:rPr lang="nl-NL" sz="1100" dirty="0">
                          <a:effectLst/>
                        </a:rPr>
                        <a:t> </a:t>
                      </a:r>
                      <a:r>
                        <a:rPr lang="nl-NL" sz="1100" dirty="0" err="1">
                          <a:effectLst/>
                        </a:rPr>
                        <a:t>the</a:t>
                      </a:r>
                      <a:r>
                        <a:rPr lang="nl-NL" sz="1100" dirty="0">
                          <a:effectLst/>
                        </a:rPr>
                        <a:t> 5G system </a:t>
                      </a: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100" dirty="0">
                          <a:effectLst/>
                        </a:rPr>
                        <a:t> </a:t>
                      </a:r>
                      <a:r>
                        <a:rPr lang="nl-NL" sz="1100" dirty="0" err="1">
                          <a:effectLst/>
                        </a:rPr>
                        <a:t>Section</a:t>
                      </a:r>
                      <a:r>
                        <a:rPr lang="nl-NL" sz="1100" dirty="0">
                          <a:effectLst/>
                        </a:rPr>
                        <a:t> 7.4: </a:t>
                      </a:r>
                      <a:r>
                        <a:rPr lang="en-US" sz="1100" dirty="0">
                          <a:effectLst/>
                        </a:rPr>
                        <a:t>KPIs for a 5G system with satellite access.</a:t>
                      </a: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922852417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796B59F9-5D80-4778-A7E8-C30CF15C50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1820" y="211223"/>
            <a:ext cx="9666288" cy="114300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altLang="en-US" b="1" dirty="0">
                <a:latin typeface="Abadi" panose="020B0604020202020204" pitchFamily="34" charset="0"/>
              </a:rPr>
              <a:t>RAN Work Areas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Content Placeholder 2">
            <a:extLst>
              <a:ext uri="{FF2B5EF4-FFF2-40B4-BE49-F238E27FC236}">
                <a16:creationId xmlns:a16="http://schemas.microsoft.com/office/drawing/2014/main" id="{D7BBBECD-A234-412E-8BD5-44F38FAF20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0" y="1302588"/>
            <a:ext cx="11183938" cy="5218981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altLang="en-US" sz="2133" dirty="0"/>
              <a:t>NB-IoT and </a:t>
            </a:r>
            <a:r>
              <a:rPr lang="en-US" altLang="en-US" sz="2133" dirty="0" err="1"/>
              <a:t>eMTC</a:t>
            </a:r>
            <a:r>
              <a:rPr lang="en-US" altLang="en-US" sz="2133" dirty="0"/>
              <a:t> enhancements</a:t>
            </a:r>
            <a:r>
              <a:rPr lang="en-US" altLang="en-US" sz="1600" dirty="0"/>
              <a:t> </a:t>
            </a:r>
          </a:p>
          <a:p>
            <a:pPr lvl="1">
              <a:defRPr/>
            </a:pPr>
            <a:r>
              <a:rPr lang="en-US" altLang="en-US" sz="1600" dirty="0"/>
              <a:t>Enhancements motivated by current commercial deployments </a:t>
            </a:r>
          </a:p>
          <a:p>
            <a:pPr lvl="1">
              <a:defRPr/>
            </a:pPr>
            <a:r>
              <a:rPr lang="en-US" altLang="en-US" sz="1700" b="1" dirty="0">
                <a:solidFill>
                  <a:schemeClr val="accent1">
                    <a:lumMod val="75000"/>
                  </a:schemeClr>
                </a:solidFill>
              </a:rPr>
              <a:t>SA1 related items:</a:t>
            </a:r>
          </a:p>
          <a:p>
            <a:pPr lvl="1">
              <a:defRPr/>
            </a:pPr>
            <a:endParaRPr lang="en-US" altLang="en-US" sz="1700" b="1" dirty="0">
              <a:solidFill>
                <a:schemeClr val="accent1">
                  <a:lumMod val="75000"/>
                </a:schemeClr>
              </a:solidFill>
            </a:endParaRPr>
          </a:p>
          <a:p>
            <a:pPr lvl="1">
              <a:defRPr/>
            </a:pPr>
            <a:endParaRPr lang="en-US" altLang="en-US" sz="1700" b="1" dirty="0">
              <a:solidFill>
                <a:schemeClr val="accent1">
                  <a:lumMod val="75000"/>
                </a:schemeClr>
              </a:solidFill>
            </a:endParaRPr>
          </a:p>
          <a:p>
            <a:pPr lvl="1">
              <a:defRPr/>
            </a:pPr>
            <a:endParaRPr lang="en-US" altLang="en-US" sz="1700" b="1" dirty="0">
              <a:solidFill>
                <a:schemeClr val="accent1">
                  <a:lumMod val="75000"/>
                </a:schemeClr>
              </a:solidFill>
            </a:endParaRPr>
          </a:p>
          <a:p>
            <a:pPr lvl="1">
              <a:defRPr/>
            </a:pPr>
            <a:endParaRPr lang="en-US" altLang="en-US" sz="1700" b="1" dirty="0">
              <a:solidFill>
                <a:schemeClr val="accent1">
                  <a:lumMod val="75000"/>
                </a:schemeClr>
              </a:solidFill>
            </a:endParaRPr>
          </a:p>
          <a:p>
            <a:pPr marL="457200" lvl="1" indent="0">
              <a:buNone/>
              <a:defRPr/>
            </a:pPr>
            <a:endParaRPr lang="en-US" altLang="en-US" sz="1700" b="1" dirty="0">
              <a:solidFill>
                <a:schemeClr val="accent1">
                  <a:lumMod val="75000"/>
                </a:schemeClr>
              </a:solidFill>
            </a:endParaRPr>
          </a:p>
          <a:p>
            <a:pPr>
              <a:defRPr/>
            </a:pPr>
            <a:r>
              <a:rPr lang="en-US" altLang="en-US" sz="2133" dirty="0"/>
              <a:t>Power saving enhancements </a:t>
            </a:r>
          </a:p>
          <a:p>
            <a:pPr lvl="1">
              <a:defRPr/>
            </a:pPr>
            <a:r>
              <a:rPr lang="en-US" altLang="en-US" sz="1600" dirty="0"/>
              <a:t>Enhancements for power saving of smartphones</a:t>
            </a:r>
          </a:p>
          <a:p>
            <a:pPr lvl="1">
              <a:defRPr/>
            </a:pPr>
            <a:r>
              <a:rPr lang="en-US" altLang="en-US" sz="1600" dirty="0"/>
              <a:t>Network power saving aspects</a:t>
            </a:r>
          </a:p>
          <a:p>
            <a:pPr lvl="1">
              <a:defRPr/>
            </a:pPr>
            <a:r>
              <a:rPr lang="en-US" altLang="en-US" sz="1600" b="1" dirty="0">
                <a:solidFill>
                  <a:schemeClr val="accent1">
                    <a:lumMod val="75000"/>
                  </a:schemeClr>
                </a:solidFill>
              </a:rPr>
              <a:t>SA1 related items:</a:t>
            </a:r>
            <a:endParaRPr lang="en-US" altLang="en-US" sz="1600" dirty="0"/>
          </a:p>
          <a:p>
            <a:pPr>
              <a:defRPr/>
            </a:pPr>
            <a:endParaRPr lang="en-US" altLang="en-US" sz="2533" dirty="0"/>
          </a:p>
          <a:p>
            <a:pPr marL="609585" lvl="1" indent="0">
              <a:buFont typeface="Arial" panose="020B0604020202020204" pitchFamily="34" charset="0"/>
              <a:buNone/>
              <a:defRPr/>
            </a:pPr>
            <a:endParaRPr lang="en-US" altLang="en-US" sz="1333" dirty="0"/>
          </a:p>
          <a:p>
            <a:pPr>
              <a:defRPr/>
            </a:pPr>
            <a:endParaRPr lang="en-US" altLang="en-US" sz="1867" dirty="0"/>
          </a:p>
          <a:p>
            <a:pPr marL="0" indent="0">
              <a:buNone/>
              <a:defRPr/>
            </a:pPr>
            <a:endParaRPr lang="en-US" altLang="en-US" sz="1867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315F6B95-7C06-4684-9597-42CA7332147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6989801"/>
              </p:ext>
            </p:extLst>
          </p:nvPr>
        </p:nvGraphicFramePr>
        <p:xfrm>
          <a:off x="1181100" y="2331288"/>
          <a:ext cx="8982073" cy="1411288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407683">
                  <a:extLst>
                    <a:ext uri="{9D8B030D-6E8A-4147-A177-3AD203B41FA5}">
                      <a16:colId xmlns:a16="http://schemas.microsoft.com/office/drawing/2014/main" val="2323933620"/>
                    </a:ext>
                  </a:extLst>
                </a:gridCol>
                <a:gridCol w="1173591">
                  <a:extLst>
                    <a:ext uri="{9D8B030D-6E8A-4147-A177-3AD203B41FA5}">
                      <a16:colId xmlns:a16="http://schemas.microsoft.com/office/drawing/2014/main" val="236681400"/>
                    </a:ext>
                  </a:extLst>
                </a:gridCol>
                <a:gridCol w="6400799">
                  <a:extLst>
                    <a:ext uri="{9D8B030D-6E8A-4147-A177-3AD203B41FA5}">
                      <a16:colId xmlns:a16="http://schemas.microsoft.com/office/drawing/2014/main" val="2455690034"/>
                    </a:ext>
                  </a:extLst>
                </a:gridCol>
              </a:tblGrid>
              <a:tr h="0">
                <a:tc gridSpan="3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100" b="1" dirty="0">
                          <a:effectLst/>
                        </a:rPr>
                        <a:t>Rel17</a:t>
                      </a:r>
                      <a:endParaRPr lang="nl-NL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nl-N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nl-NL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2801708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100" b="1" dirty="0">
                          <a:effectLst/>
                        </a:rPr>
                        <a:t>WID/SID</a:t>
                      </a:r>
                      <a:endParaRPr lang="nl-NL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100" b="1" dirty="0">
                          <a:effectLst/>
                        </a:rPr>
                        <a:t>#3GPP Document </a:t>
                      </a:r>
                      <a:endParaRPr lang="nl-NL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100" b="1" dirty="0" err="1">
                          <a:effectLst/>
                        </a:rPr>
                        <a:t>Comments</a:t>
                      </a:r>
                      <a:endParaRPr lang="nl-NL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77257287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b="1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REFEC</a:t>
                      </a:r>
                      <a:endParaRPr lang="nl-NL" sz="1100" b="1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TR 22.866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100" dirty="0">
                          <a:solidFill>
                            <a:schemeClr val="tx1"/>
                          </a:solidFill>
                          <a:effectLst/>
                        </a:rPr>
                        <a:t> ”TR22.866 </a:t>
                      </a:r>
                      <a:r>
                        <a:rPr lang="en-GB" sz="11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Enhanced relays for energy efficiency and extensive coverage” captures</a:t>
                      </a:r>
                      <a:r>
                        <a:rPr lang="en-GB" sz="1100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the SI work while normative requirements will be captured in TS 22.261</a:t>
                      </a:r>
                      <a:endParaRPr lang="nl-NL" sz="11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17929878"/>
                  </a:ext>
                </a:extLst>
              </a:tr>
              <a:tr h="35877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b="1" kern="12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ATRAC?</a:t>
                      </a:r>
                      <a:endParaRPr lang="nl-NL" sz="1100" b="1" kern="12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GB" sz="1100" kern="1200" baseline="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TR22.836?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en-GB" sz="1100" kern="1200" baseline="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931565508"/>
                  </a:ext>
                </a:extLst>
              </a:tr>
              <a:tr h="35877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b="1" kern="1200" dirty="0" err="1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eCAV</a:t>
                      </a:r>
                      <a:r>
                        <a:rPr lang="en-GB" sz="1100" b="1" kern="12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?</a:t>
                      </a:r>
                      <a:endParaRPr lang="nl-NL" sz="1100" b="1" kern="12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100" kern="12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TS 22.104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 kern="12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BD78BE50-CF8C-4315-8FC9-A19DF15AC18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2843181"/>
              </p:ext>
            </p:extLst>
          </p:nvPr>
        </p:nvGraphicFramePr>
        <p:xfrm>
          <a:off x="1181100" y="5208543"/>
          <a:ext cx="8982073" cy="693738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2581274">
                  <a:extLst>
                    <a:ext uri="{9D8B030D-6E8A-4147-A177-3AD203B41FA5}">
                      <a16:colId xmlns:a16="http://schemas.microsoft.com/office/drawing/2014/main" val="2323933620"/>
                    </a:ext>
                  </a:extLst>
                </a:gridCol>
                <a:gridCol w="6400799">
                  <a:extLst>
                    <a:ext uri="{9D8B030D-6E8A-4147-A177-3AD203B41FA5}">
                      <a16:colId xmlns:a16="http://schemas.microsoft.com/office/drawing/2014/main" val="2455690034"/>
                    </a:ext>
                  </a:extLst>
                </a:gridCol>
              </a:tblGrid>
              <a:tr h="0">
                <a:tc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100" b="1" dirty="0">
                          <a:effectLst/>
                        </a:rPr>
                        <a:t>Prior Rel17</a:t>
                      </a:r>
                      <a:r>
                        <a:rPr lang="nl-NL" sz="1100" dirty="0">
                          <a:effectLst/>
                        </a:rPr>
                        <a:t> </a:t>
                      </a: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nl-NL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76057883"/>
                  </a:ext>
                </a:extLst>
              </a:tr>
              <a:tr h="6601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100" b="1" dirty="0">
                          <a:effectLst/>
                        </a:rPr>
                        <a:t>#3GPP Document</a:t>
                      </a:r>
                      <a:endParaRPr lang="nl-NL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100" b="1">
                          <a:effectLst/>
                        </a:rPr>
                        <a:t> Comments</a:t>
                      </a: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700882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100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TS 22.261: </a:t>
                      </a:r>
                      <a:r>
                        <a:rPr lang="en-GB" sz="1100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Service requirements for the 5G system</a:t>
                      </a:r>
                      <a:endParaRPr lang="nl-NL" sz="1100" kern="1200" baseline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100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nl-NL" sz="1100" kern="1200" baseline="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Section</a:t>
                      </a:r>
                      <a:r>
                        <a:rPr lang="nl-NL" sz="1100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6.15: Energy Efficiency</a:t>
                      </a:r>
                      <a:endParaRPr lang="nl-NL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922852417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3953DD84-B975-4DDA-B720-ACFB531059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1820" y="211223"/>
            <a:ext cx="9666288" cy="114300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altLang="en-US" b="1" dirty="0">
                <a:latin typeface="Abadi" panose="020B0604020202020204" pitchFamily="34" charset="0"/>
              </a:rPr>
              <a:t>RAN Work Areas</a:t>
            </a:r>
          </a:p>
        </p:txBody>
      </p:sp>
    </p:spTree>
    <p:extLst>
      <p:ext uri="{BB962C8B-B14F-4D97-AF65-F5344CB8AC3E}">
        <p14:creationId xmlns:p14="http://schemas.microsoft.com/office/powerpoint/2010/main" val="306105878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Content Placeholder 2">
            <a:extLst>
              <a:ext uri="{FF2B5EF4-FFF2-40B4-BE49-F238E27FC236}">
                <a16:creationId xmlns:a16="http://schemas.microsoft.com/office/drawing/2014/main" id="{B120A17A-AA37-4711-9105-E92D1A21340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6782" y="1083733"/>
            <a:ext cx="10798435" cy="5621867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altLang="en-US" sz="2133" dirty="0"/>
              <a:t>Positioning enhancements </a:t>
            </a:r>
          </a:p>
          <a:p>
            <a:pPr lvl="1">
              <a:defRPr/>
            </a:pPr>
            <a:r>
              <a:rPr lang="en-US" altLang="en-US" sz="1600" dirty="0"/>
              <a:t>Factory/campus positioning, IoT, V2X positioning, 3D positioning, cm level accuracy, incl latency and reliability improvements</a:t>
            </a:r>
          </a:p>
          <a:p>
            <a:pPr lvl="1">
              <a:defRPr/>
            </a:pPr>
            <a:r>
              <a:rPr lang="en-US" altLang="en-US" sz="1600" b="1" dirty="0">
                <a:solidFill>
                  <a:schemeClr val="accent1">
                    <a:lumMod val="75000"/>
                  </a:schemeClr>
                </a:solidFill>
              </a:rPr>
              <a:t>SA1 related items:  Check EAV, Check CMED?</a:t>
            </a:r>
          </a:p>
          <a:p>
            <a:pPr lvl="1">
              <a:defRPr/>
            </a:pPr>
            <a:endParaRPr lang="en-US" altLang="en-US" sz="1600" b="1" dirty="0">
              <a:solidFill>
                <a:schemeClr val="accent1">
                  <a:lumMod val="75000"/>
                </a:schemeClr>
              </a:solidFill>
            </a:endParaRPr>
          </a:p>
          <a:p>
            <a:pPr lvl="1">
              <a:defRPr/>
            </a:pPr>
            <a:endParaRPr lang="en-US" altLang="en-US" sz="1600" b="1" dirty="0">
              <a:solidFill>
                <a:schemeClr val="accent1">
                  <a:lumMod val="75000"/>
                </a:schemeClr>
              </a:solidFill>
            </a:endParaRPr>
          </a:p>
          <a:p>
            <a:pPr lvl="1">
              <a:defRPr/>
            </a:pPr>
            <a:endParaRPr lang="en-US" altLang="en-US" sz="1600" b="1" dirty="0">
              <a:solidFill>
                <a:schemeClr val="accent1">
                  <a:lumMod val="75000"/>
                </a:schemeClr>
              </a:solidFill>
            </a:endParaRPr>
          </a:p>
          <a:p>
            <a:pPr lvl="1">
              <a:defRPr/>
            </a:pPr>
            <a:endParaRPr lang="en-US" altLang="en-US" sz="1600" b="1" dirty="0">
              <a:solidFill>
                <a:schemeClr val="accent1">
                  <a:lumMod val="75000"/>
                </a:schemeClr>
              </a:solidFill>
            </a:endParaRPr>
          </a:p>
          <a:p>
            <a:pPr lvl="1">
              <a:defRPr/>
            </a:pPr>
            <a:endParaRPr lang="en-US" altLang="en-US" sz="1600" b="1" dirty="0">
              <a:solidFill>
                <a:schemeClr val="accent1">
                  <a:lumMod val="75000"/>
                </a:schemeClr>
              </a:solidFill>
            </a:endParaRPr>
          </a:p>
          <a:p>
            <a:pPr lvl="1">
              <a:defRPr/>
            </a:pPr>
            <a:endParaRPr lang="en-US" altLang="en-US" sz="1600" b="1" dirty="0">
              <a:solidFill>
                <a:schemeClr val="accent1">
                  <a:lumMod val="75000"/>
                </a:schemeClr>
              </a:solidFill>
            </a:endParaRPr>
          </a:p>
          <a:p>
            <a:pPr>
              <a:defRPr/>
            </a:pPr>
            <a:endParaRPr lang="en-US" altLang="en-US" sz="1600" b="1" dirty="0">
              <a:solidFill>
                <a:schemeClr val="accent1">
                  <a:lumMod val="75000"/>
                </a:schemeClr>
              </a:solidFill>
            </a:endParaRPr>
          </a:p>
          <a:p>
            <a:pPr>
              <a:defRPr/>
            </a:pPr>
            <a:r>
              <a:rPr lang="en-US" altLang="en-US" sz="2133" dirty="0"/>
              <a:t>Integrated Access and Backhaul Enhancements </a:t>
            </a:r>
          </a:p>
          <a:p>
            <a:pPr lvl="1">
              <a:defRPr/>
            </a:pPr>
            <a:r>
              <a:rPr lang="en-US" altLang="en-US" sz="1600" dirty="0"/>
              <a:t>E.g. Mobile IAB</a:t>
            </a:r>
          </a:p>
          <a:p>
            <a:pPr lvl="1">
              <a:defRPr/>
            </a:pPr>
            <a:r>
              <a:rPr lang="en-US" altLang="en-US" sz="1600" b="1" dirty="0">
                <a:solidFill>
                  <a:schemeClr val="accent1">
                    <a:lumMod val="75000"/>
                  </a:schemeClr>
                </a:solidFill>
              </a:rPr>
              <a:t>SA1 related items:</a:t>
            </a:r>
            <a:endParaRPr lang="en-US" altLang="en-US" sz="2133" dirty="0"/>
          </a:p>
          <a:p>
            <a:pPr>
              <a:defRPr/>
            </a:pPr>
            <a:endParaRPr lang="en-US" altLang="en-US" sz="2200" dirty="0">
              <a:solidFill>
                <a:srgbClr val="FF0000"/>
              </a:solidFill>
            </a:endParaRPr>
          </a:p>
          <a:p>
            <a:pPr lvl="1">
              <a:defRPr/>
            </a:pPr>
            <a:endParaRPr lang="en-US" altLang="en-US" sz="1800" dirty="0">
              <a:solidFill>
                <a:srgbClr val="FF0000"/>
              </a:solidFill>
            </a:endParaRPr>
          </a:p>
          <a:p>
            <a:pPr lvl="1">
              <a:defRPr/>
            </a:pPr>
            <a:endParaRPr lang="en-US" altLang="en-US" sz="1600" dirty="0"/>
          </a:p>
          <a:p>
            <a:pPr marL="0" indent="0">
              <a:buFontTx/>
              <a:buNone/>
              <a:defRPr/>
            </a:pPr>
            <a:endParaRPr lang="en-US" altLang="en-US" sz="2133" dirty="0"/>
          </a:p>
          <a:p>
            <a:pPr marL="0" indent="0">
              <a:buFontTx/>
              <a:buNone/>
              <a:defRPr/>
            </a:pPr>
            <a:endParaRPr lang="en-US" altLang="en-US" sz="2133" dirty="0"/>
          </a:p>
          <a:p>
            <a:pPr>
              <a:defRPr/>
            </a:pPr>
            <a:endParaRPr lang="en-US" altLang="en-US" sz="1600" dirty="0"/>
          </a:p>
          <a:p>
            <a:pPr>
              <a:defRPr/>
            </a:pPr>
            <a:endParaRPr lang="en-US" altLang="en-US" sz="1600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8E195FC3-4051-4CDD-A9AD-580878A0A48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1601329"/>
              </p:ext>
            </p:extLst>
          </p:nvPr>
        </p:nvGraphicFramePr>
        <p:xfrm>
          <a:off x="1523205" y="2398182"/>
          <a:ext cx="8982073" cy="1730376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407683">
                  <a:extLst>
                    <a:ext uri="{9D8B030D-6E8A-4147-A177-3AD203B41FA5}">
                      <a16:colId xmlns:a16="http://schemas.microsoft.com/office/drawing/2014/main" val="2323933620"/>
                    </a:ext>
                  </a:extLst>
                </a:gridCol>
                <a:gridCol w="1173591">
                  <a:extLst>
                    <a:ext uri="{9D8B030D-6E8A-4147-A177-3AD203B41FA5}">
                      <a16:colId xmlns:a16="http://schemas.microsoft.com/office/drawing/2014/main" val="236681400"/>
                    </a:ext>
                  </a:extLst>
                </a:gridCol>
                <a:gridCol w="6400799">
                  <a:extLst>
                    <a:ext uri="{9D8B030D-6E8A-4147-A177-3AD203B41FA5}">
                      <a16:colId xmlns:a16="http://schemas.microsoft.com/office/drawing/2014/main" val="2455690034"/>
                    </a:ext>
                  </a:extLst>
                </a:gridCol>
              </a:tblGrid>
              <a:tr h="0">
                <a:tc gridSpan="3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100" b="1" dirty="0">
                          <a:effectLst/>
                        </a:rPr>
                        <a:t>Rel17</a:t>
                      </a:r>
                      <a:endParaRPr lang="nl-NL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nl-N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nl-NL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2801708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100" b="1" dirty="0">
                          <a:effectLst/>
                        </a:rPr>
                        <a:t>WID/SID</a:t>
                      </a:r>
                      <a:endParaRPr lang="nl-NL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100" b="1" dirty="0">
                          <a:effectLst/>
                        </a:rPr>
                        <a:t>#3GPP Document </a:t>
                      </a:r>
                      <a:endParaRPr lang="nl-NL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100" b="1" dirty="0" err="1">
                          <a:effectLst/>
                        </a:rPr>
                        <a:t>Comments</a:t>
                      </a:r>
                      <a:endParaRPr lang="nl-NL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772572878"/>
                  </a:ext>
                </a:extLst>
              </a:tr>
              <a:tr h="5715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100" b="1" dirty="0" err="1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eCAV</a:t>
                      </a:r>
                      <a:endParaRPr lang="nl-NL" sz="11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1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TR 22.832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100" dirty="0">
                          <a:solidFill>
                            <a:srgbClr val="FF0000"/>
                          </a:solidFill>
                          <a:effectLst/>
                        </a:rPr>
                        <a:t> </a:t>
                      </a:r>
                      <a:r>
                        <a:rPr lang="nl-NL" sz="1100" dirty="0" err="1">
                          <a:solidFill>
                            <a:srgbClr val="FF0000"/>
                          </a:solidFill>
                          <a:effectLst/>
                        </a:rPr>
                        <a:t>Section</a:t>
                      </a:r>
                      <a:r>
                        <a:rPr lang="nl-NL" sz="1100" dirty="0">
                          <a:solidFill>
                            <a:srgbClr val="FF0000"/>
                          </a:solidFill>
                          <a:effectLst/>
                        </a:rPr>
                        <a:t> 6.5 Positioning.  </a:t>
                      </a:r>
                      <a:r>
                        <a:rPr lang="nl-NL" sz="1100" dirty="0" err="1">
                          <a:solidFill>
                            <a:srgbClr val="FF0000"/>
                          </a:solidFill>
                          <a:effectLst/>
                        </a:rPr>
                        <a:t>Not</a:t>
                      </a:r>
                      <a:r>
                        <a:rPr lang="nl-NL" sz="1100" dirty="0">
                          <a:solidFill>
                            <a:srgbClr val="FF0000"/>
                          </a:solidFill>
                          <a:effectLst/>
                        </a:rPr>
                        <a:t> </a:t>
                      </a:r>
                      <a:r>
                        <a:rPr lang="nl-NL" sz="1100" dirty="0" err="1">
                          <a:solidFill>
                            <a:srgbClr val="FF0000"/>
                          </a:solidFill>
                          <a:effectLst/>
                        </a:rPr>
                        <a:t>completed</a:t>
                      </a:r>
                      <a:r>
                        <a:rPr lang="nl-NL" sz="1100" dirty="0">
                          <a:solidFill>
                            <a:srgbClr val="FF0000"/>
                          </a:solidFill>
                          <a:effectLst/>
                        </a:rPr>
                        <a:t> </a:t>
                      </a:r>
                      <a:r>
                        <a:rPr lang="nl-NL" sz="1100" dirty="0" err="1">
                          <a:solidFill>
                            <a:srgbClr val="FF0000"/>
                          </a:solidFill>
                          <a:effectLst/>
                        </a:rPr>
                        <a:t>yet</a:t>
                      </a:r>
                      <a:r>
                        <a:rPr lang="nl-NL" sz="1100" dirty="0">
                          <a:solidFill>
                            <a:srgbClr val="FF0000"/>
                          </a:solidFill>
                          <a:effectLst/>
                        </a:rPr>
                        <a:t>.</a:t>
                      </a:r>
                      <a:endParaRPr lang="nl-NL" sz="11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17929878"/>
                  </a:ext>
                </a:extLst>
              </a:tr>
              <a:tr h="5715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1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CMED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1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TR 22.826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916635146"/>
                  </a:ext>
                </a:extLst>
              </a:tr>
              <a:tr h="0">
                <a:tc gridSpan="3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100" b="1" dirty="0">
                          <a:effectLst/>
                        </a:rPr>
                        <a:t>Prior Rel17</a:t>
                      </a:r>
                      <a:r>
                        <a:rPr lang="nl-NL" sz="1100" dirty="0">
                          <a:effectLst/>
                        </a:rPr>
                        <a:t> </a:t>
                      </a: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nl-N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nl-NL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76057883"/>
                  </a:ext>
                </a:extLst>
              </a:tr>
              <a:tr h="66012">
                <a:tc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100" b="1" dirty="0">
                          <a:effectLst/>
                        </a:rPr>
                        <a:t>#3GPP Document</a:t>
                      </a:r>
                      <a:endParaRPr lang="nl-NL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r>
                        <a:rPr lang="nl-NL" sz="1100" b="1" dirty="0">
                          <a:effectLst/>
                        </a:rPr>
                        <a:t> </a:t>
                      </a:r>
                      <a:r>
                        <a:rPr lang="nl-NL" sz="1100" b="1" dirty="0" err="1">
                          <a:effectLst/>
                        </a:rPr>
                        <a:t>Comments</a:t>
                      </a:r>
                      <a:endParaRPr lang="nl-NL" b="1" dirty="0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100" b="1">
                          <a:effectLst/>
                        </a:rPr>
                        <a:t> Comments</a:t>
                      </a: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7008828"/>
                  </a:ext>
                </a:extLst>
              </a:tr>
              <a:tr h="0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100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TS 22.261: </a:t>
                      </a:r>
                      <a:r>
                        <a:rPr lang="en-GB" sz="1100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Service requirements for the 5G system</a:t>
                      </a:r>
                      <a:endParaRPr lang="nl-NL" sz="1100" kern="1200" baseline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r>
                        <a:rPr lang="nl-NL" sz="1100" kern="1200" baseline="0" dirty="0">
                          <a:solidFill>
                            <a:schemeClr val="accent6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nl-NL" sz="1100" kern="1200" baseline="0" dirty="0" err="1">
                          <a:solidFill>
                            <a:schemeClr val="accent6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section</a:t>
                      </a:r>
                      <a:r>
                        <a:rPr lang="nl-NL" sz="1100" kern="1200" baseline="0" dirty="0">
                          <a:solidFill>
                            <a:schemeClr val="accent6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6:27 Positioning Services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100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nl-NL" sz="1100" kern="1200" baseline="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Section</a:t>
                      </a:r>
                      <a:r>
                        <a:rPr lang="nl-NL" sz="1100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6:27 Positioning Services. </a:t>
                      </a:r>
                      <a:r>
                        <a:rPr lang="nl-NL" sz="1100" kern="1200" baseline="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Section</a:t>
                      </a:r>
                      <a:r>
                        <a:rPr lang="nl-NL" sz="1100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7.3 </a:t>
                      </a:r>
                      <a:endParaRPr lang="nl-NL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922852417"/>
                  </a:ext>
                </a:extLst>
              </a:tr>
              <a:tr h="0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100" kern="12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TS 22.186: </a:t>
                      </a:r>
                      <a:r>
                        <a:rPr lang="en-US" sz="1100" dirty="0">
                          <a:solidFill>
                            <a:srgbClr val="FF0000"/>
                          </a:solidFill>
                        </a:rPr>
                        <a:t>Service requirements for enhanced V2X scenarios?</a:t>
                      </a:r>
                      <a:endParaRPr lang="nl-NL" sz="1100" kern="12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nl-N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196784205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F08ABA7E-CE18-4634-A6AC-0E88502FCB7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8794958"/>
              </p:ext>
            </p:extLst>
          </p:nvPr>
        </p:nvGraphicFramePr>
        <p:xfrm>
          <a:off x="1523205" y="5421312"/>
          <a:ext cx="8982073" cy="1208088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407683">
                  <a:extLst>
                    <a:ext uri="{9D8B030D-6E8A-4147-A177-3AD203B41FA5}">
                      <a16:colId xmlns:a16="http://schemas.microsoft.com/office/drawing/2014/main" val="2323933620"/>
                    </a:ext>
                  </a:extLst>
                </a:gridCol>
                <a:gridCol w="1173591">
                  <a:extLst>
                    <a:ext uri="{9D8B030D-6E8A-4147-A177-3AD203B41FA5}">
                      <a16:colId xmlns:a16="http://schemas.microsoft.com/office/drawing/2014/main" val="236681400"/>
                    </a:ext>
                  </a:extLst>
                </a:gridCol>
                <a:gridCol w="6400799">
                  <a:extLst>
                    <a:ext uri="{9D8B030D-6E8A-4147-A177-3AD203B41FA5}">
                      <a16:colId xmlns:a16="http://schemas.microsoft.com/office/drawing/2014/main" val="2455690034"/>
                    </a:ext>
                  </a:extLst>
                </a:gridCol>
              </a:tblGrid>
              <a:tr h="0">
                <a:tc gridSpan="3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100" b="1" dirty="0">
                          <a:effectLst/>
                        </a:rPr>
                        <a:t>Rel17</a:t>
                      </a:r>
                      <a:endParaRPr lang="nl-NL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nl-N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nl-NL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2801708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100" b="1" dirty="0">
                          <a:effectLst/>
                        </a:rPr>
                        <a:t>WID/SID</a:t>
                      </a:r>
                      <a:endParaRPr lang="nl-NL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100" b="1" dirty="0">
                          <a:effectLst/>
                        </a:rPr>
                        <a:t>#3GPP Document </a:t>
                      </a:r>
                      <a:endParaRPr lang="nl-NL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100" b="1" dirty="0" err="1">
                          <a:effectLst/>
                        </a:rPr>
                        <a:t>Comments</a:t>
                      </a:r>
                      <a:endParaRPr lang="nl-NL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77257287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b="1" kern="1200" dirty="0" err="1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AVProd</a:t>
                      </a:r>
                      <a:r>
                        <a:rPr lang="en-GB" sz="1100" b="1" kern="12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?</a:t>
                      </a:r>
                      <a:endParaRPr lang="nl-NL" sz="1100" b="1" kern="12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100" i="1" dirty="0" err="1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Use</a:t>
                      </a:r>
                      <a:r>
                        <a:rPr lang="nl-NL" sz="1100" i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case….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17929878"/>
                  </a:ext>
                </a:extLst>
              </a:tr>
              <a:tr h="0">
                <a:tc gridSpan="3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100" b="1" dirty="0">
                          <a:effectLst/>
                        </a:rPr>
                        <a:t>Prior Rel17</a:t>
                      </a:r>
                      <a:r>
                        <a:rPr lang="nl-NL" sz="1100" dirty="0">
                          <a:effectLst/>
                        </a:rPr>
                        <a:t> </a:t>
                      </a: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nl-N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nl-NL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76057883"/>
                  </a:ext>
                </a:extLst>
              </a:tr>
              <a:tr h="66012">
                <a:tc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100" b="1" dirty="0">
                          <a:effectLst/>
                        </a:rPr>
                        <a:t>#3GPP Document</a:t>
                      </a:r>
                      <a:endParaRPr lang="nl-NL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r>
                        <a:rPr lang="nl-NL" sz="1100" b="1" dirty="0">
                          <a:effectLst/>
                        </a:rPr>
                        <a:t> </a:t>
                      </a:r>
                      <a:r>
                        <a:rPr lang="nl-NL" sz="1100" b="1" dirty="0" err="1">
                          <a:effectLst/>
                        </a:rPr>
                        <a:t>Comments</a:t>
                      </a:r>
                      <a:endParaRPr lang="nl-NL" b="1" dirty="0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100" b="1">
                          <a:effectLst/>
                        </a:rPr>
                        <a:t> Comments</a:t>
                      </a: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7008828"/>
                  </a:ext>
                </a:extLst>
              </a:tr>
              <a:tr h="0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TS 22.261: </a:t>
                      </a:r>
                      <a:r>
                        <a:rPr lang="nl-NL" sz="1100" dirty="0">
                          <a:effectLst/>
                        </a:rPr>
                        <a:t>Service requirements for the 5G system</a:t>
                      </a: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r>
                        <a:rPr lang="nl-NL" sz="1100" dirty="0">
                          <a:solidFill>
                            <a:srgbClr val="FF0000"/>
                          </a:solidFill>
                          <a:effectLst/>
                        </a:rPr>
                        <a:t> </a:t>
                      </a:r>
                      <a:r>
                        <a:rPr lang="nl-NL" sz="1100" dirty="0">
                          <a:solidFill>
                            <a:schemeClr val="tx1"/>
                          </a:solidFill>
                          <a:effectLst/>
                        </a:rPr>
                        <a:t>sec 6.12: Self backhaul</a:t>
                      </a:r>
                      <a:endParaRPr lang="nl-NL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100" dirty="0">
                          <a:solidFill>
                            <a:srgbClr val="FF0000"/>
                          </a:solidFill>
                          <a:effectLst/>
                        </a:rPr>
                        <a:t> </a:t>
                      </a:r>
                      <a:r>
                        <a:rPr lang="nl-NL" sz="1100" dirty="0" err="1">
                          <a:solidFill>
                            <a:schemeClr val="tx1"/>
                          </a:solidFill>
                          <a:effectLst/>
                        </a:rPr>
                        <a:t>Section</a:t>
                      </a:r>
                      <a:r>
                        <a:rPr lang="nl-NL" sz="1100" dirty="0">
                          <a:solidFill>
                            <a:schemeClr val="tx1"/>
                          </a:solidFill>
                          <a:effectLst/>
                        </a:rPr>
                        <a:t> 6.12: </a:t>
                      </a:r>
                      <a:r>
                        <a:rPr lang="nl-NL" sz="1100" dirty="0" err="1">
                          <a:solidFill>
                            <a:schemeClr val="tx1"/>
                          </a:solidFill>
                          <a:effectLst/>
                        </a:rPr>
                        <a:t>Self</a:t>
                      </a:r>
                      <a:r>
                        <a:rPr lang="nl-NL" sz="110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nl-NL" sz="1100" dirty="0" err="1">
                          <a:solidFill>
                            <a:schemeClr val="tx1"/>
                          </a:solidFill>
                          <a:effectLst/>
                        </a:rPr>
                        <a:t>backhaul</a:t>
                      </a:r>
                      <a:r>
                        <a:rPr lang="nl-NL" sz="1100" dirty="0">
                          <a:solidFill>
                            <a:schemeClr val="tx1"/>
                          </a:solidFill>
                          <a:effectLst/>
                        </a:rPr>
                        <a:t>. </a:t>
                      </a:r>
                      <a:r>
                        <a:rPr lang="nl-NL" sz="1100" dirty="0" err="1">
                          <a:solidFill>
                            <a:schemeClr val="tx1"/>
                          </a:solidFill>
                          <a:effectLst/>
                        </a:rPr>
                        <a:t>Section</a:t>
                      </a:r>
                      <a:r>
                        <a:rPr lang="nl-NL" sz="110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</a:rPr>
                        <a:t>7.2.3.2 Wireless road-side infrastructure backhaul ??</a:t>
                      </a: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922852417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46FD4346-FC10-45A2-91B6-BDEF3FCC1C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1820" y="211223"/>
            <a:ext cx="9666288" cy="114300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altLang="en-US" b="1" dirty="0">
                <a:latin typeface="Abadi" panose="020B0604020202020204" pitchFamily="34" charset="0"/>
              </a:rPr>
              <a:t>RAN Work Areas</a:t>
            </a:r>
          </a:p>
        </p:txBody>
      </p:sp>
    </p:spTree>
    <p:extLst>
      <p:ext uri="{BB962C8B-B14F-4D97-AF65-F5344CB8AC3E}">
        <p14:creationId xmlns:p14="http://schemas.microsoft.com/office/powerpoint/2010/main" val="128678892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Content Placeholder 2">
            <a:extLst>
              <a:ext uri="{FF2B5EF4-FFF2-40B4-BE49-F238E27FC236}">
                <a16:creationId xmlns:a16="http://schemas.microsoft.com/office/drawing/2014/main" id="{D7BBBECD-A234-412E-8BD5-44F38FAF20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0" y="1035888"/>
            <a:ext cx="11183938" cy="5218981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altLang="en-US" sz="2133" dirty="0" err="1"/>
              <a:t>IIoT</a:t>
            </a:r>
            <a:r>
              <a:rPr lang="en-US" altLang="en-US" sz="2133" dirty="0"/>
              <a:t> and URLLC enhancements </a:t>
            </a:r>
          </a:p>
          <a:p>
            <a:pPr lvl="1">
              <a:defRPr/>
            </a:pPr>
            <a:r>
              <a:rPr lang="en-US" altLang="en-US" sz="1600" dirty="0"/>
              <a:t>Header compression aspects and other Release 16 leftovers</a:t>
            </a:r>
          </a:p>
          <a:p>
            <a:pPr lvl="1">
              <a:defRPr/>
            </a:pPr>
            <a:r>
              <a:rPr lang="en-US" altLang="en-US" sz="1700" b="1" dirty="0">
                <a:solidFill>
                  <a:schemeClr val="accent1">
                    <a:lumMod val="75000"/>
                  </a:schemeClr>
                </a:solidFill>
              </a:rPr>
              <a:t>SA1 related items:</a:t>
            </a:r>
          </a:p>
          <a:p>
            <a:pPr lvl="1">
              <a:defRPr/>
            </a:pPr>
            <a:endParaRPr lang="en-US" altLang="en-US" sz="1700" b="1" dirty="0">
              <a:solidFill>
                <a:schemeClr val="accent1">
                  <a:lumMod val="75000"/>
                </a:schemeClr>
              </a:solidFill>
            </a:endParaRPr>
          </a:p>
          <a:p>
            <a:pPr lvl="1">
              <a:defRPr/>
            </a:pPr>
            <a:endParaRPr lang="en-US" altLang="en-US" sz="1700" b="1" dirty="0">
              <a:solidFill>
                <a:schemeClr val="accent1">
                  <a:lumMod val="75000"/>
                </a:schemeClr>
              </a:solidFill>
            </a:endParaRPr>
          </a:p>
          <a:p>
            <a:pPr lvl="1">
              <a:defRPr/>
            </a:pPr>
            <a:endParaRPr lang="en-US" altLang="en-US" sz="1700" b="1" dirty="0">
              <a:solidFill>
                <a:schemeClr val="accent1">
                  <a:lumMod val="75000"/>
                </a:schemeClr>
              </a:solidFill>
            </a:endParaRPr>
          </a:p>
          <a:p>
            <a:pPr lvl="1">
              <a:defRPr/>
            </a:pPr>
            <a:endParaRPr lang="en-US" altLang="en-US" sz="1700" b="1" dirty="0">
              <a:solidFill>
                <a:schemeClr val="accent1">
                  <a:lumMod val="75000"/>
                </a:schemeClr>
              </a:solidFill>
            </a:endParaRPr>
          </a:p>
          <a:p>
            <a:pPr lvl="1">
              <a:defRPr/>
            </a:pPr>
            <a:endParaRPr lang="en-US" altLang="en-US" sz="1700" b="1" dirty="0">
              <a:solidFill>
                <a:schemeClr val="accent1">
                  <a:lumMod val="75000"/>
                </a:schemeClr>
              </a:solidFill>
            </a:endParaRPr>
          </a:p>
          <a:p>
            <a:pPr lvl="1">
              <a:defRPr/>
            </a:pPr>
            <a:endParaRPr lang="en-US" altLang="en-US" sz="1700" b="1" dirty="0">
              <a:solidFill>
                <a:schemeClr val="accent1">
                  <a:lumMod val="75000"/>
                </a:schemeClr>
              </a:solidFill>
            </a:endParaRPr>
          </a:p>
          <a:p>
            <a:pPr lvl="1">
              <a:defRPr/>
            </a:pPr>
            <a:endParaRPr lang="en-US" altLang="en-US" sz="1700" b="1" dirty="0">
              <a:solidFill>
                <a:schemeClr val="accent1">
                  <a:lumMod val="75000"/>
                </a:schemeClr>
              </a:solidFill>
            </a:endParaRPr>
          </a:p>
          <a:p>
            <a:pPr lvl="1">
              <a:defRPr/>
            </a:pPr>
            <a:endParaRPr lang="en-US" altLang="en-US" sz="1700" b="1" dirty="0">
              <a:solidFill>
                <a:schemeClr val="accent1">
                  <a:lumMod val="75000"/>
                </a:schemeClr>
              </a:solidFill>
            </a:endParaRPr>
          </a:p>
          <a:p>
            <a:pPr lvl="1">
              <a:defRPr/>
            </a:pPr>
            <a:endParaRPr lang="en-US" altLang="en-US" sz="1700" b="1" dirty="0">
              <a:solidFill>
                <a:schemeClr val="accent1">
                  <a:lumMod val="75000"/>
                </a:schemeClr>
              </a:solidFill>
            </a:endParaRPr>
          </a:p>
          <a:p>
            <a:pPr lvl="1">
              <a:defRPr/>
            </a:pPr>
            <a:endParaRPr lang="en-US" altLang="en-US" sz="1700" b="1" dirty="0">
              <a:solidFill>
                <a:schemeClr val="accent1">
                  <a:lumMod val="75000"/>
                </a:schemeClr>
              </a:solidFill>
            </a:endParaRPr>
          </a:p>
          <a:p>
            <a:pPr lvl="1">
              <a:defRPr/>
            </a:pPr>
            <a:endParaRPr lang="en-US" altLang="en-US" sz="1700" b="1" dirty="0">
              <a:solidFill>
                <a:schemeClr val="accent1">
                  <a:lumMod val="75000"/>
                </a:schemeClr>
              </a:solidFill>
            </a:endParaRPr>
          </a:p>
          <a:p>
            <a:pPr>
              <a:defRPr/>
            </a:pPr>
            <a:r>
              <a:rPr lang="en-US" altLang="en-US" sz="2200" dirty="0"/>
              <a:t>Slicing </a:t>
            </a:r>
          </a:p>
          <a:p>
            <a:pPr lvl="1">
              <a:defRPr/>
            </a:pPr>
            <a:r>
              <a:rPr lang="en-US" altLang="en-US" sz="1600" b="1" dirty="0">
                <a:solidFill>
                  <a:schemeClr val="accent1">
                    <a:lumMod val="75000"/>
                  </a:schemeClr>
                </a:solidFill>
              </a:rPr>
              <a:t>SA1 related items:</a:t>
            </a:r>
            <a:endParaRPr lang="en-US" altLang="en-US" sz="1800" dirty="0">
              <a:solidFill>
                <a:srgbClr val="FF0000"/>
              </a:solidFill>
            </a:endParaRPr>
          </a:p>
          <a:p>
            <a:pPr lvl="1">
              <a:defRPr/>
            </a:pPr>
            <a:endParaRPr lang="en-US" altLang="en-US" sz="1800" dirty="0">
              <a:solidFill>
                <a:srgbClr val="FF0000"/>
              </a:solidFill>
            </a:endParaRPr>
          </a:p>
          <a:p>
            <a:pPr lvl="1">
              <a:defRPr/>
            </a:pPr>
            <a:endParaRPr lang="en-US" altLang="en-US" sz="1800" dirty="0">
              <a:solidFill>
                <a:srgbClr val="FF0000"/>
              </a:solidFill>
            </a:endParaRPr>
          </a:p>
          <a:p>
            <a:pPr marL="457200" lvl="1" indent="0">
              <a:buNone/>
              <a:defRPr/>
            </a:pPr>
            <a:endParaRPr lang="en-US" altLang="en-US" sz="1800" dirty="0">
              <a:solidFill>
                <a:srgbClr val="FF0000"/>
              </a:solidFill>
            </a:endParaRPr>
          </a:p>
          <a:p>
            <a:pPr marL="457200" lvl="1" indent="0">
              <a:buNone/>
              <a:defRPr/>
            </a:pPr>
            <a:endParaRPr lang="en-US" altLang="en-US" sz="1800" dirty="0">
              <a:solidFill>
                <a:srgbClr val="FF0000"/>
              </a:solidFill>
            </a:endParaRPr>
          </a:p>
          <a:p>
            <a:pPr marL="457200" lvl="1" indent="0">
              <a:buNone/>
              <a:defRPr/>
            </a:pPr>
            <a:endParaRPr lang="en-US" altLang="en-US" sz="1800" dirty="0">
              <a:solidFill>
                <a:srgbClr val="FF0000"/>
              </a:solidFill>
            </a:endParaRPr>
          </a:p>
          <a:p>
            <a:pPr>
              <a:defRPr/>
            </a:pPr>
            <a:endParaRPr lang="en-US" altLang="en-US" sz="2133" dirty="0"/>
          </a:p>
          <a:p>
            <a:pPr>
              <a:defRPr/>
            </a:pPr>
            <a:endParaRPr lang="en-US" altLang="en-US" sz="2133" dirty="0"/>
          </a:p>
          <a:p>
            <a:pPr>
              <a:defRPr/>
            </a:pPr>
            <a:endParaRPr lang="en-US" altLang="en-US" sz="2133" dirty="0"/>
          </a:p>
          <a:p>
            <a:pPr marL="0" indent="0">
              <a:buNone/>
              <a:defRPr/>
            </a:pPr>
            <a:endParaRPr lang="en-US" altLang="en-US" sz="2133" dirty="0"/>
          </a:p>
          <a:p>
            <a:pPr>
              <a:defRPr/>
            </a:pPr>
            <a:endParaRPr lang="en-US" altLang="en-US" sz="2133" dirty="0"/>
          </a:p>
          <a:p>
            <a:pPr>
              <a:defRPr/>
            </a:pPr>
            <a:endParaRPr lang="en-US" altLang="en-US" sz="2133" dirty="0"/>
          </a:p>
          <a:p>
            <a:pPr>
              <a:defRPr/>
            </a:pPr>
            <a:endParaRPr lang="en-US" altLang="en-US" sz="2133" dirty="0"/>
          </a:p>
          <a:p>
            <a:pPr marL="609585" lvl="1" indent="0">
              <a:buFont typeface="Arial" panose="020B0604020202020204" pitchFamily="34" charset="0"/>
              <a:buNone/>
              <a:defRPr/>
            </a:pPr>
            <a:endParaRPr lang="en-US" altLang="en-US" sz="1333" dirty="0"/>
          </a:p>
          <a:p>
            <a:pPr>
              <a:defRPr/>
            </a:pPr>
            <a:endParaRPr lang="en-US" altLang="en-US" sz="1867" dirty="0"/>
          </a:p>
          <a:p>
            <a:pPr>
              <a:defRPr/>
            </a:pPr>
            <a:endParaRPr lang="en-US" altLang="en-US" sz="1867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A11814BF-EAB8-4D4C-BAAB-562EA7A42A8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1846951"/>
              </p:ext>
            </p:extLst>
          </p:nvPr>
        </p:nvGraphicFramePr>
        <p:xfrm>
          <a:off x="1422399" y="2125289"/>
          <a:ext cx="8982074" cy="3040177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407683">
                  <a:extLst>
                    <a:ext uri="{9D8B030D-6E8A-4147-A177-3AD203B41FA5}">
                      <a16:colId xmlns:a16="http://schemas.microsoft.com/office/drawing/2014/main" val="2323933620"/>
                    </a:ext>
                  </a:extLst>
                </a:gridCol>
                <a:gridCol w="1173591">
                  <a:extLst>
                    <a:ext uri="{9D8B030D-6E8A-4147-A177-3AD203B41FA5}">
                      <a16:colId xmlns:a16="http://schemas.microsoft.com/office/drawing/2014/main" val="236681400"/>
                    </a:ext>
                  </a:extLst>
                </a:gridCol>
                <a:gridCol w="6400800">
                  <a:extLst>
                    <a:ext uri="{9D8B030D-6E8A-4147-A177-3AD203B41FA5}">
                      <a16:colId xmlns:a16="http://schemas.microsoft.com/office/drawing/2014/main" val="2455690034"/>
                    </a:ext>
                  </a:extLst>
                </a:gridCol>
              </a:tblGrid>
              <a:tr h="177830">
                <a:tc gridSpan="3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100" b="1" dirty="0">
                          <a:effectLst/>
                        </a:rPr>
                        <a:t>Rel17</a:t>
                      </a:r>
                      <a:endParaRPr lang="nl-NL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nl-N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nl-NL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28017089"/>
                  </a:ext>
                </a:extLst>
              </a:tr>
              <a:tr h="23233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100" b="1" dirty="0">
                          <a:effectLst/>
                        </a:rPr>
                        <a:t>WID/SID</a:t>
                      </a:r>
                      <a:endParaRPr lang="nl-NL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100" b="1" dirty="0">
                          <a:effectLst/>
                        </a:rPr>
                        <a:t>#3GPP Document </a:t>
                      </a:r>
                      <a:endParaRPr lang="nl-NL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100" b="1" dirty="0" err="1">
                          <a:effectLst/>
                        </a:rPr>
                        <a:t>Comments</a:t>
                      </a:r>
                      <a:endParaRPr lang="nl-NL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772572878"/>
                  </a:ext>
                </a:extLst>
              </a:tr>
              <a:tr h="40321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100" b="1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eCAV</a:t>
                      </a:r>
                      <a:endParaRPr lang="nl-NL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TR22.832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100" dirty="0">
                          <a:solidFill>
                            <a:schemeClr val="tx1"/>
                          </a:solidFill>
                          <a:effectLst/>
                        </a:rPr>
                        <a:t>Include new use cases and potential requirementse.g. on time sync, positioning, sidelink, multicast</a:t>
                      </a:r>
                      <a:br>
                        <a:rPr lang="nl-NL" sz="1100" dirty="0">
                          <a:solidFill>
                            <a:schemeClr val="tx1"/>
                          </a:solidFill>
                          <a:effectLst/>
                        </a:rPr>
                      </a:br>
                      <a:r>
                        <a:rPr lang="nl-NL" sz="1100" i="1" dirty="0" err="1">
                          <a:effectLst/>
                        </a:rPr>
                        <a:t>Normative</a:t>
                      </a:r>
                      <a:r>
                        <a:rPr lang="nl-NL" sz="1100" i="1" dirty="0">
                          <a:effectLst/>
                        </a:rPr>
                        <a:t> requirements will be in TS 22.104 and TS22.261. 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17929878"/>
                  </a:ext>
                </a:extLst>
              </a:tr>
              <a:tr h="23225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AVPROD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TR22.827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100" dirty="0">
                          <a:effectLst/>
                        </a:rPr>
                        <a:t>Use cases and potential requirements for professional audio/video productions at live events, venues or remote sites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100" i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Norm reqs will go into 22.263 (and 22.261)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931565508"/>
                  </a:ext>
                </a:extLst>
              </a:tr>
              <a:tr h="23225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CMED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TR22.826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100" dirty="0">
                          <a:effectLst/>
                        </a:rPr>
                        <a:t>Use cases and potential requirements for medicine in clinical settings and WAN (e.g. Connectivity for ambulances)</a:t>
                      </a:r>
                      <a:endParaRPr lang="nl-NL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100" i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Norm reqs will go into 22.263, 22.261 and 22.104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56226156"/>
                  </a:ext>
                </a:extLst>
              </a:tr>
              <a:tr h="232336">
                <a:tc gridSpan="3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100" b="1" dirty="0">
                          <a:effectLst/>
                        </a:rPr>
                        <a:t>Prior Rel17</a:t>
                      </a:r>
                      <a:r>
                        <a:rPr lang="nl-NL" sz="1100" dirty="0">
                          <a:effectLst/>
                        </a:rPr>
                        <a:t> </a:t>
                      </a: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nl-N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nl-NL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76057883"/>
                  </a:ext>
                </a:extLst>
              </a:tr>
              <a:tr h="232336">
                <a:tc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100" b="1" dirty="0">
                          <a:effectLst/>
                        </a:rPr>
                        <a:t>#3GPP Document</a:t>
                      </a:r>
                      <a:endParaRPr lang="nl-NL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r>
                        <a:rPr lang="nl-NL" sz="1100" b="1" dirty="0">
                          <a:effectLst/>
                        </a:rPr>
                        <a:t> </a:t>
                      </a:r>
                      <a:r>
                        <a:rPr lang="nl-NL" sz="1100" b="1" dirty="0" err="1">
                          <a:effectLst/>
                        </a:rPr>
                        <a:t>Comments</a:t>
                      </a:r>
                      <a:endParaRPr lang="nl-NL" b="1" dirty="0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100" b="1">
                          <a:effectLst/>
                        </a:rPr>
                        <a:t> Comments</a:t>
                      </a: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7008828"/>
                  </a:ext>
                </a:extLst>
              </a:tr>
              <a:tr h="109892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100" dirty="0">
                          <a:effectLst/>
                        </a:rPr>
                        <a:t>TS22.104: Service requirements for cyber-physical control applications</a:t>
                      </a: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r>
                        <a:rPr lang="nl-NL" sz="1100" dirty="0">
                          <a:solidFill>
                            <a:schemeClr val="tx1"/>
                          </a:solidFill>
                          <a:effectLst/>
                        </a:rPr>
                        <a:t>Sec ...to be added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1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Section</a:t>
                      </a:r>
                      <a:r>
                        <a:rPr lang="nl-NL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5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922852417"/>
                  </a:ext>
                </a:extLst>
              </a:tr>
              <a:tr h="109892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TS22.261: </a:t>
                      </a:r>
                      <a:r>
                        <a:rPr lang="nl-NL" sz="1100" dirty="0">
                          <a:effectLst/>
                        </a:rPr>
                        <a:t>Service requirements for the 5G system</a:t>
                      </a: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r>
                        <a:rPr lang="nl-NL" sz="1100" dirty="0">
                          <a:solidFill>
                            <a:schemeClr val="tx1"/>
                          </a:solidFill>
                          <a:effectLst/>
                        </a:rPr>
                        <a:t>Sec...to be added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nl-NL" sz="1100" dirty="0" err="1">
                          <a:solidFill>
                            <a:schemeClr val="tx1"/>
                          </a:solidFill>
                          <a:effectLst/>
                        </a:rPr>
                        <a:t>Section</a:t>
                      </a:r>
                      <a:r>
                        <a:rPr lang="nl-NL" sz="1100" dirty="0">
                          <a:solidFill>
                            <a:schemeClr val="tx1"/>
                          </a:solidFill>
                          <a:effectLst/>
                        </a:rPr>
                        <a:t> 7.2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306355828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C56AC169-4CFB-4D47-82A6-0E1C8A416CA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4331908"/>
              </p:ext>
            </p:extLst>
          </p:nvPr>
        </p:nvGraphicFramePr>
        <p:xfrm>
          <a:off x="1422400" y="5943599"/>
          <a:ext cx="8982073" cy="693738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2581274">
                  <a:extLst>
                    <a:ext uri="{9D8B030D-6E8A-4147-A177-3AD203B41FA5}">
                      <a16:colId xmlns:a16="http://schemas.microsoft.com/office/drawing/2014/main" val="2323933620"/>
                    </a:ext>
                  </a:extLst>
                </a:gridCol>
                <a:gridCol w="6400799">
                  <a:extLst>
                    <a:ext uri="{9D8B030D-6E8A-4147-A177-3AD203B41FA5}">
                      <a16:colId xmlns:a16="http://schemas.microsoft.com/office/drawing/2014/main" val="2455690034"/>
                    </a:ext>
                  </a:extLst>
                </a:gridCol>
              </a:tblGrid>
              <a:tr h="0">
                <a:tc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100" b="1" dirty="0">
                          <a:effectLst/>
                        </a:rPr>
                        <a:t>Prior Rel17</a:t>
                      </a:r>
                      <a:r>
                        <a:rPr lang="nl-NL" sz="1100" dirty="0">
                          <a:effectLst/>
                        </a:rPr>
                        <a:t> </a:t>
                      </a: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nl-NL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2801708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100" b="1" dirty="0">
                          <a:effectLst/>
                        </a:rPr>
                        <a:t>#3GPP Document</a:t>
                      </a:r>
                      <a:endParaRPr lang="nl-NL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100" b="1">
                          <a:effectLst/>
                        </a:rPr>
                        <a:t> Comments</a:t>
                      </a: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77257287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TS 22.261: Service requirements for the 5G system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1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Sec. </a:t>
                      </a:r>
                      <a:r>
                        <a:rPr lang="nl-NL" sz="11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6.1 Network </a:t>
                      </a:r>
                      <a:r>
                        <a:rPr lang="nl-NL" sz="1100" b="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Slicing</a:t>
                      </a:r>
                      <a:r>
                        <a:rPr lang="nl-NL" sz="11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Service </a:t>
                      </a:r>
                      <a:r>
                        <a:rPr lang="nl-NL" sz="1100" b="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Requirements</a:t>
                      </a:r>
                      <a:r>
                        <a:rPr lang="nl-NL" sz="11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endParaRPr lang="en-US" sz="11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17929878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E52A0065-6EBB-4A88-A10B-2D933D9E6E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1820" y="211223"/>
            <a:ext cx="9666288" cy="114300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altLang="en-US" b="1" dirty="0">
                <a:latin typeface="Abadi" panose="020B0604020202020204" pitchFamily="34" charset="0"/>
              </a:rPr>
              <a:t>RAN Work Areas</a:t>
            </a:r>
          </a:p>
        </p:txBody>
      </p:sp>
    </p:spTree>
    <p:extLst>
      <p:ext uri="{BB962C8B-B14F-4D97-AF65-F5344CB8AC3E}">
        <p14:creationId xmlns:p14="http://schemas.microsoft.com/office/powerpoint/2010/main" val="71440420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3049</TotalTime>
  <Words>1161</Words>
  <Application>Microsoft Office PowerPoint</Application>
  <PresentationFormat>Widescreen</PresentationFormat>
  <Paragraphs>366</Paragraphs>
  <Slides>11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8" baseType="lpstr">
      <vt:lpstr>MS Mincho</vt:lpstr>
      <vt:lpstr>Abadi</vt:lpstr>
      <vt:lpstr>Arial</vt:lpstr>
      <vt:lpstr>Calibri</vt:lpstr>
      <vt:lpstr>Calibri Light</vt:lpstr>
      <vt:lpstr>Times New Roman</vt:lpstr>
      <vt:lpstr>Office Theme</vt:lpstr>
      <vt:lpstr>Release 17 RAN Work areas,  and SA1 related items</vt:lpstr>
      <vt:lpstr>Introduction</vt:lpstr>
      <vt:lpstr>RAN Work Areas</vt:lpstr>
      <vt:lpstr>RAN Work Areas</vt:lpstr>
      <vt:lpstr>RAN Work Areas</vt:lpstr>
      <vt:lpstr>RAN Work Areas</vt:lpstr>
      <vt:lpstr>RAN Work Areas</vt:lpstr>
      <vt:lpstr>RAN Work Areas</vt:lpstr>
      <vt:lpstr>RAN Work Areas</vt:lpstr>
      <vt:lpstr>RAN Work Areas</vt:lpstr>
      <vt:lpstr>RAN Work Areas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Release 17 in RAN</dc:title>
  <dc:creator>Almodovar Chico, J.L. (José)</dc:creator>
  <cp:lastModifiedBy>Almodovar Chico, J.L. (José)</cp:lastModifiedBy>
  <cp:revision>80</cp:revision>
  <dcterms:created xsi:type="dcterms:W3CDTF">2019-07-19T09:46:23Z</dcterms:created>
  <dcterms:modified xsi:type="dcterms:W3CDTF">2019-08-09T19:47:14Z</dcterms:modified>
</cp:coreProperties>
</file>