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68" r:id="rId3"/>
    <p:sldId id="270" r:id="rId4"/>
    <p:sldId id="269" r:id="rId5"/>
    <p:sldId id="271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03" autoAdjust="0"/>
    <p:restoredTop sz="86401" autoAdjust="0"/>
  </p:normalViewPr>
  <p:slideViewPr>
    <p:cSldViewPr>
      <p:cViewPr varScale="1">
        <p:scale>
          <a:sx n="68" d="100"/>
          <a:sy n="68" d="100"/>
        </p:scale>
        <p:origin x="1766" y="67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354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AVPROD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Audio-Visual Service Production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221088"/>
            <a:ext cx="6400800" cy="1752600"/>
          </a:xfrm>
        </p:spPr>
        <p:txBody>
          <a:bodyPr/>
          <a:lstStyle/>
          <a:p>
            <a:r>
              <a:rPr lang="en-US" dirty="0"/>
              <a:t>Dr. Konstantin Septinus</a:t>
            </a:r>
          </a:p>
          <a:p>
            <a:r>
              <a:rPr lang="en-US" dirty="0"/>
              <a:t>Sennheiser</a:t>
            </a:r>
          </a:p>
          <a:p>
            <a:r>
              <a:rPr lang="fr-FR" dirty="0"/>
              <a:t>AVPROD acting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S1-191611</a:t>
            </a:r>
          </a:p>
          <a:p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#86</a:t>
            </a:r>
          </a:p>
          <a:p>
            <a:r>
              <a:rPr lang="en-GB" sz="1200" b="1" dirty="0"/>
              <a:t>Suzhou, China, 6-10 May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AVPROD </a:t>
            </a:r>
            <a:r>
              <a:rPr lang="en-GB"/>
              <a:t>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/>
            <a:r>
              <a:rPr lang="en-GB" dirty="0"/>
              <a:t>This WI has just been agreed now at SA1#86</a:t>
            </a:r>
          </a:p>
          <a:p>
            <a:endParaRPr lang="en-GB" dirty="0"/>
          </a:p>
          <a:p>
            <a:pPr>
              <a:defRPr/>
            </a:pPr>
            <a:r>
              <a:rPr lang="en-GB" dirty="0"/>
              <a:t>Potential Work/Study Item Completion: 0%</a:t>
            </a:r>
          </a:p>
          <a:p>
            <a:pPr>
              <a:defRPr/>
            </a:pPr>
            <a:r>
              <a:rPr lang="en-GB" dirty="0"/>
              <a:t>No Controversial issues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269881" cy="782637"/>
          </a:xfrm>
        </p:spPr>
        <p:txBody>
          <a:bodyPr/>
          <a:lstStyle/>
          <a:p>
            <a:r>
              <a:rPr lang="en-US" dirty="0"/>
              <a:t>AVPROD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GB" dirty="0"/>
              <a:t>Add new TS for specific requirements in AVPROD</a:t>
            </a:r>
            <a:br>
              <a:rPr lang="en-GB" dirty="0"/>
            </a:br>
            <a:r>
              <a:rPr lang="en-GB" dirty="0"/>
              <a:t>(Service requirements for Video, Imaging and Audio for Professional Applications)</a:t>
            </a:r>
          </a:p>
          <a:p>
            <a:pPr lvl="1">
              <a:defRPr/>
            </a:pPr>
            <a:r>
              <a:rPr lang="en-GB" dirty="0"/>
              <a:t>Introduction of skeleton and basic structure</a:t>
            </a:r>
          </a:p>
          <a:p>
            <a:pPr lvl="1">
              <a:defRPr/>
            </a:pPr>
            <a:r>
              <a:rPr lang="en-GB" dirty="0"/>
              <a:t>Introduction of specific normative requirements</a:t>
            </a:r>
          </a:p>
          <a:p>
            <a:pPr lvl="1">
              <a:defRPr/>
            </a:pPr>
            <a:r>
              <a:rPr lang="en-GB" dirty="0"/>
              <a:t>Add new clause to 22.261 referring to specific TS, add common service requirements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dirty="0"/>
              <a:t>AVPROD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for SA plenary:</a:t>
            </a:r>
          </a:p>
          <a:p>
            <a:pPr lvl="1">
              <a:defRPr/>
            </a:pPr>
            <a:r>
              <a:rPr lang="en-GB" sz="2000" dirty="0"/>
              <a:t>for WID approval: SA#84 (06/2019)</a:t>
            </a:r>
          </a:p>
          <a:p>
            <a:pPr lvl="1">
              <a:defRPr/>
            </a:pPr>
            <a:r>
              <a:rPr lang="en-GB" sz="2000" dirty="0"/>
              <a:t>for information: SA#85 (09/2019)</a:t>
            </a:r>
          </a:p>
          <a:p>
            <a:pPr lvl="1">
              <a:defRPr/>
            </a:pPr>
            <a:r>
              <a:rPr lang="en-GB" sz="2000" dirty="0"/>
              <a:t>for approval: SA#86 (12/2019)</a:t>
            </a:r>
          </a:p>
          <a:p>
            <a:pPr lvl="1">
              <a:defRPr/>
            </a:pP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>
              <a:defRPr/>
            </a:pPr>
            <a:r>
              <a:rPr lang="en-GB" sz="2400" dirty="0"/>
              <a:t>Estimated percentage completion:</a:t>
            </a:r>
          </a:p>
          <a:p>
            <a:pPr lvl="1">
              <a:defRPr/>
            </a:pPr>
            <a:r>
              <a:rPr lang="en-GB" sz="2000" dirty="0"/>
              <a:t>SA#84: 0%</a:t>
            </a:r>
          </a:p>
          <a:p>
            <a:pPr lvl="1">
              <a:defRPr/>
            </a:pPr>
            <a:r>
              <a:rPr lang="en-GB" sz="2000" dirty="0"/>
              <a:t>SA#85: 60%</a:t>
            </a:r>
          </a:p>
          <a:p>
            <a:pPr lvl="1">
              <a:defRPr/>
            </a:pPr>
            <a:r>
              <a:rPr lang="en-GB" sz="2000" dirty="0"/>
              <a:t>SA#86: 100%</a:t>
            </a:r>
            <a:endParaRPr lang="en-GB" sz="2200" dirty="0">
              <a:solidFill>
                <a:srgbClr val="FFC000"/>
              </a:solidFill>
            </a:endParaRPr>
          </a:p>
          <a:p>
            <a:pPr lvl="1">
              <a:defRPr/>
            </a:pPr>
            <a:endParaRPr lang="en-GB" sz="2200" dirty="0">
              <a:solidFill>
                <a:srgbClr val="FFC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269881" cy="782637"/>
          </a:xfrm>
        </p:spPr>
        <p:txBody>
          <a:bodyPr/>
          <a:lstStyle/>
          <a:p>
            <a:r>
              <a:rPr lang="en-US" dirty="0"/>
              <a:t>AVPROD </a:t>
            </a:r>
            <a:r>
              <a:rPr lang="en-GB" dirty="0"/>
              <a:t>Supporters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F9A9AC7-0F16-4DFA-B21C-039C981C5E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4039167"/>
              </p:ext>
            </p:extLst>
          </p:nvPr>
        </p:nvGraphicFramePr>
        <p:xfrm>
          <a:off x="2056656" y="1412776"/>
          <a:ext cx="5030688" cy="518160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71128">
                  <a:extLst>
                    <a:ext uri="{9D8B030D-6E8A-4147-A177-3AD203B41FA5}">
                      <a16:colId xmlns:a16="http://schemas.microsoft.com/office/drawing/2014/main" val="1683641016"/>
                    </a:ext>
                  </a:extLst>
                </a:gridCol>
                <a:gridCol w="4459560">
                  <a:extLst>
                    <a:ext uri="{9D8B030D-6E8A-4147-A177-3AD203B41FA5}">
                      <a16:colId xmlns:a16="http://schemas.microsoft.com/office/drawing/2014/main" val="3965305773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Supporting IM name</a:t>
                      </a:r>
                      <a:endParaRPr lang="en-US" sz="2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1491830"/>
                  </a:ext>
                </a:extLst>
              </a:tr>
              <a:tr h="22096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GB" sz="2000" dirty="0">
                          <a:effectLst/>
                        </a:rPr>
                        <a:t>EBU</a:t>
                      </a:r>
                      <a:endParaRPr lang="en-US" sz="2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349902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GB" sz="2000" dirty="0">
                          <a:effectLst/>
                        </a:rPr>
                        <a:t>BBC</a:t>
                      </a:r>
                      <a:endParaRPr lang="en-US" sz="2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427533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GB" sz="2000" dirty="0">
                          <a:effectLst/>
                        </a:rPr>
                        <a:t>IRT</a:t>
                      </a:r>
                      <a:endParaRPr lang="en-US" sz="2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883526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GB" sz="2000" dirty="0">
                          <a:effectLst/>
                        </a:rPr>
                        <a:t>Sony</a:t>
                      </a:r>
                      <a:endParaRPr lang="en-US" sz="2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249611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GB" sz="2000" dirty="0">
                          <a:effectLst/>
                        </a:rPr>
                        <a:t>Sennheiser</a:t>
                      </a:r>
                      <a:endParaRPr lang="en-US" sz="2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410043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GB" sz="2000" dirty="0">
                          <a:effectLst/>
                        </a:rPr>
                        <a:t>Ericsson</a:t>
                      </a:r>
                      <a:endParaRPr lang="en-US" sz="2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7471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GB" sz="2000" dirty="0">
                          <a:effectLst/>
                        </a:rPr>
                        <a:t>Qualcomm</a:t>
                      </a:r>
                      <a:endParaRPr lang="en-US" sz="2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476216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GB" sz="2000" dirty="0">
                          <a:effectLst/>
                        </a:rPr>
                        <a:t>Intel</a:t>
                      </a:r>
                      <a:endParaRPr lang="en-US" sz="2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461313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GB" sz="2000" dirty="0">
                          <a:effectLst/>
                        </a:rPr>
                        <a:t>Vodafone</a:t>
                      </a:r>
                      <a:endParaRPr lang="en-US" sz="2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785761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GB" sz="2000" dirty="0">
                          <a:effectLst/>
                        </a:rPr>
                        <a:t>Nokia</a:t>
                      </a:r>
                      <a:endParaRPr lang="en-US" sz="2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317150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GB" sz="2000" dirty="0">
                          <a:effectLst/>
                        </a:rPr>
                        <a:t>Huawei</a:t>
                      </a:r>
                      <a:endParaRPr lang="en-US" sz="2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679973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GB" sz="2000" dirty="0">
                          <a:effectLst/>
                        </a:rPr>
                        <a:t>Nokia Shanghai Bell</a:t>
                      </a:r>
                      <a:endParaRPr lang="en-US" sz="2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128244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GB" sz="2000" dirty="0">
                          <a:effectLst/>
                        </a:rPr>
                        <a:t>NICT</a:t>
                      </a:r>
                      <a:endParaRPr lang="en-US" sz="2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404279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GB" sz="2000" dirty="0">
                          <a:effectLst/>
                        </a:rPr>
                        <a:t>B&lt;&gt;Com</a:t>
                      </a:r>
                      <a:endParaRPr lang="en-US" sz="2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542782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GB" sz="2000" dirty="0">
                          <a:effectLst/>
                        </a:rPr>
                        <a:t>Siemens</a:t>
                      </a:r>
                      <a:endParaRPr lang="en-US" sz="2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37887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GB" sz="2000" dirty="0">
                          <a:effectLst/>
                        </a:rPr>
                        <a:t>Samsung</a:t>
                      </a:r>
                      <a:endParaRPr lang="en-US" sz="2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293965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112980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198</Words>
  <Application>Microsoft Office PowerPoint</Application>
  <PresentationFormat>On-screen Show (4:3)</PresentationFormat>
  <Paragraphs>75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MS Mincho</vt:lpstr>
      <vt:lpstr>Arial</vt:lpstr>
      <vt:lpstr>Bookman Old Style</vt:lpstr>
      <vt:lpstr>Symbol</vt:lpstr>
      <vt:lpstr>Times New Roman</vt:lpstr>
      <vt:lpstr>Blank Presentation</vt:lpstr>
      <vt:lpstr>AVPROD Status Update Audio-Visual Service Production</vt:lpstr>
      <vt:lpstr>AVPROD Progress</vt:lpstr>
      <vt:lpstr>AVPROD Planning</vt:lpstr>
      <vt:lpstr>AVPROD Completion Date</vt:lpstr>
      <vt:lpstr>AVPROD Supporters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Septinus, Konstantin</cp:lastModifiedBy>
  <cp:revision>353</cp:revision>
  <cp:lastPrinted>2000-01-14T10:02:55Z</cp:lastPrinted>
  <dcterms:created xsi:type="dcterms:W3CDTF">1999-11-22T09:19:47Z</dcterms:created>
  <dcterms:modified xsi:type="dcterms:W3CDTF">2019-05-10T07:08:22Z</dcterms:modified>
  <cp:category>Presentation</cp:category>
</cp:coreProperties>
</file>