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16" r:id="rId2"/>
    <p:sldId id="320" r:id="rId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6C664"/>
    <a:srgbClr val="72AF2F"/>
    <a:srgbClr val="2A6EA8"/>
    <a:srgbClr val="5C88D0"/>
    <a:srgbClr val="B1D254"/>
    <a:srgbClr val="000000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94582" autoAdjust="0"/>
  </p:normalViewPr>
  <p:slideViewPr>
    <p:cSldViewPr snapToGrid="0">
      <p:cViewPr varScale="1">
        <p:scale>
          <a:sx n="83" d="100"/>
          <a:sy n="83" d="100"/>
        </p:scale>
        <p:origin x="86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DDBF275-47C1-40B1-8416-C057112817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4478DE1-733C-42C6-94A4-992B1B6C14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060BCA5-3B6B-4153-A304-19018F087EF2}" type="datetime1">
              <a:rPr lang="en-US"/>
              <a:pPr>
                <a:defRPr/>
              </a:pPr>
              <a:t>5/7/2019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1ECDF18-5613-4852-B860-062D1F4DFB5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729FE44A-D50D-49E6-A8ED-34B4FEE3800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3984AA-CE69-4869-8AA8-6DB25886C639}" type="slidenum">
              <a:rPr lang="en-GB" altLang="en-US"/>
              <a:pPr>
                <a:defRPr/>
              </a:pPr>
              <a:t>‹nr.›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684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0DB9D52-3F31-466A-9009-8C21DE3332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EC346BF-D932-4CEA-B0E9-9CEB91442E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33ACF41-CD99-4717-9C8A-780484B38268}" type="datetime1">
              <a:rPr lang="en-US"/>
              <a:pPr>
                <a:defRPr/>
              </a:pPr>
              <a:t>5/7/2019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B686DD4-BE17-4B28-AA4A-A76BF815F9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6F8A255-EEC7-4644-B93E-7EAB8AFD430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716E0D1-AD3C-4FF0-863F-29487244D1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C55E3DC-5E7F-4925-8297-A4C4D412AA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270BED3-1BA5-461C-9726-7646963A13BF}" type="slidenum">
              <a:rPr lang="en-GB" altLang="en-US"/>
              <a:pPr>
                <a:defRPr/>
              </a:pPr>
              <a:t>‹nr.›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7703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8B581368-A67D-4D12-912A-8CE77F508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7243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 sz="2800"/>
            </a:lvl1pPr>
            <a:lvl2pPr>
              <a:defRPr sz="2800"/>
            </a:lvl2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854244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‹nr.›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3101" y="1623484"/>
            <a:ext cx="10847919" cy="461433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72826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BB66EDEB-EEFE-4964-B7AA-F98035AC3E1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333" dirty="0">
                <a:solidFill>
                  <a:schemeClr val="bg2"/>
                </a:solidFill>
                <a:latin typeface="Calibri" panose="020F0502020204030204" pitchFamily="34" charset="0"/>
              </a:rPr>
              <a:t>	SA1 #</a:t>
            </a:r>
            <a:r>
              <a:rPr lang="en-GB" altLang="en-US" sz="1333" dirty="0" smtClean="0">
                <a:solidFill>
                  <a:schemeClr val="bg2"/>
                </a:solidFill>
                <a:latin typeface="Calibri" panose="020F0502020204030204" pitchFamily="34" charset="0"/>
              </a:rPr>
              <a:t>86 </a:t>
            </a:r>
            <a:r>
              <a:rPr lang="en-GB" altLang="en-US" sz="1333" dirty="0">
                <a:solidFill>
                  <a:schemeClr val="bg2"/>
                </a:solidFill>
                <a:latin typeface="Calibri" panose="020F0502020204030204" pitchFamily="34" charset="0"/>
              </a:rPr>
              <a:t>– </a:t>
            </a:r>
            <a:r>
              <a:rPr lang="en-GB" altLang="en-US" sz="1333" dirty="0" smtClean="0">
                <a:solidFill>
                  <a:schemeClr val="bg2"/>
                </a:solidFill>
                <a:latin typeface="Calibri" panose="020F0502020204030204" pitchFamily="34" charset="0"/>
              </a:rPr>
              <a:t>Suzhou, China</a:t>
            </a:r>
            <a:endParaRPr lang="en-US" altLang="en-US" sz="1333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1D31BDA-1EF6-4F82-8D68-27A39CD4EF7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761FC18-BE3D-46C1-B581-4145BCC66F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31B40C16-44E3-4F55-9F72-9B8641A931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2" name="Picture 10" descr="3GPP_TM_RD.jpg">
            <a:extLst>
              <a:ext uri="{FF2B5EF4-FFF2-40B4-BE49-F238E27FC236}">
                <a16:creationId xmlns:a16="http://schemas.microsoft.com/office/drawing/2014/main" id="{511251C4-5318-4210-BC5D-E220FC9AD2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id="{41F7CA39-539E-4BED-815B-3C28D74B46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51318" y="6441118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3D39A31-FA24-4348-8436-DE08B2F16E46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FBC18B1-7689-445B-B5BD-3F60AB20E67A}" type="slidenum">
              <a:rPr lang="en-GB" altLang="en-US" sz="1333" b="1" smtClean="0"/>
              <a:pPr algn="ctr">
                <a:defRPr/>
              </a:pPr>
              <a:t>‹nr.›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1" r:id="rId2"/>
    <p:sldLayoutId id="214748414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</a:t>
            </a:fld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85075" y="756551"/>
            <a:ext cx="11412897" cy="4998127"/>
          </a:xfrm>
        </p:spPr>
        <p:txBody>
          <a:bodyPr/>
          <a:lstStyle/>
          <a:p>
            <a:r>
              <a:rPr lang="en-US" sz="2400" dirty="0" smtClean="0"/>
              <a:t>Existing terminology in 22.261/22.278 for single hop relay.</a:t>
            </a:r>
          </a:p>
          <a:p>
            <a:endParaRPr lang="en-US" dirty="0" smtClean="0"/>
          </a:p>
          <a:p>
            <a:endParaRPr lang="en-US" sz="6600" dirty="0" smtClean="0"/>
          </a:p>
          <a:p>
            <a:r>
              <a:rPr lang="en-US" sz="2400" dirty="0" smtClean="0"/>
              <a:t>Propose new terminology in S1-191503</a:t>
            </a:r>
            <a:endParaRPr lang="en-US" sz="24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75702" y="90752"/>
            <a:ext cx="10031916" cy="598503"/>
          </a:xfrm>
        </p:spPr>
        <p:txBody>
          <a:bodyPr/>
          <a:lstStyle/>
          <a:p>
            <a:r>
              <a:rPr lang="en-US" dirty="0" smtClean="0"/>
              <a:t>Terminology </a:t>
            </a:r>
            <a:r>
              <a:rPr lang="en-US" sz="4400" dirty="0" smtClean="0"/>
              <a:t>S1-191503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5001" y="2322949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/>
              <a:t>UE-to- Network relay</a:t>
            </a:r>
          </a:p>
        </p:txBody>
      </p:sp>
      <p:sp>
        <p:nvSpPr>
          <p:cNvPr id="8" name="Rectangle 7"/>
          <p:cNvSpPr/>
          <p:nvPr/>
        </p:nvSpPr>
        <p:spPr>
          <a:xfrm>
            <a:off x="4715001" y="1175962"/>
            <a:ext cx="662868" cy="50033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eNB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3272873" y="2322949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200" dirty="0"/>
              <a:t>r</a:t>
            </a:r>
            <a:r>
              <a:rPr lang="en-US" sz="1200" dirty="0" smtClean="0"/>
              <a:t>emote </a:t>
            </a:r>
            <a:r>
              <a:rPr lang="en-US" sz="1200" dirty="0"/>
              <a:t>UE</a:t>
            </a:r>
          </a:p>
        </p:txBody>
      </p:sp>
      <p:cxnSp>
        <p:nvCxnSpPr>
          <p:cNvPr id="11" name="Straight Connector 10"/>
          <p:cNvCxnSpPr>
            <a:stCxn id="9" idx="3"/>
            <a:endCxn id="7" idx="1"/>
          </p:cNvCxnSpPr>
          <p:nvPr/>
        </p:nvCxnSpPr>
        <p:spPr>
          <a:xfrm>
            <a:off x="3935740" y="2565605"/>
            <a:ext cx="779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7" idx="0"/>
            <a:endCxn id="8" idx="2"/>
          </p:cNvCxnSpPr>
          <p:nvPr/>
        </p:nvCxnSpPr>
        <p:spPr>
          <a:xfrm flipV="1">
            <a:off x="5046435" y="1676296"/>
            <a:ext cx="1" cy="6466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3969713" y="1730555"/>
            <a:ext cx="923552" cy="655704"/>
          </a:xfrm>
          <a:custGeom>
            <a:avLst/>
            <a:gdLst>
              <a:gd name="connsiteX0" fmla="*/ 0 w 760719"/>
              <a:gd name="connsiteY0" fmla="*/ 491778 h 491778"/>
              <a:gd name="connsiteX1" fmla="*/ 630091 w 760719"/>
              <a:gd name="connsiteY1" fmla="*/ 407254 h 491778"/>
              <a:gd name="connsiteX2" fmla="*/ 760719 w 760719"/>
              <a:gd name="connsiteY2" fmla="*/ 0 h 491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0719" h="491778">
                <a:moveTo>
                  <a:pt x="0" y="491778"/>
                </a:moveTo>
                <a:cubicBezTo>
                  <a:pt x="251652" y="490497"/>
                  <a:pt x="503305" y="489217"/>
                  <a:pt x="630091" y="407254"/>
                </a:cubicBezTo>
                <a:cubicBezTo>
                  <a:pt x="756878" y="325291"/>
                  <a:pt x="738948" y="71718"/>
                  <a:pt x="760719" y="0"/>
                </a:cubicBezTo>
              </a:path>
            </a:pathLst>
          </a:custGeom>
          <a:noFill/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33"/>
          </a:p>
        </p:txBody>
      </p:sp>
      <p:sp>
        <p:nvSpPr>
          <p:cNvPr id="18" name="TextBox 17"/>
          <p:cNvSpPr txBox="1"/>
          <p:nvPr/>
        </p:nvSpPr>
        <p:spPr>
          <a:xfrm>
            <a:off x="3801399" y="1822679"/>
            <a:ext cx="1424108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/>
              <a:t>Indirect network connection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1429" y="5074393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/>
              <a:t>UE-to- Network </a:t>
            </a:r>
            <a:r>
              <a:rPr lang="en-US" sz="1067" dirty="0" smtClean="0"/>
              <a:t>relay</a:t>
            </a:r>
            <a:endParaRPr lang="en-US" sz="1067" dirty="0"/>
          </a:p>
        </p:txBody>
      </p:sp>
      <p:sp>
        <p:nvSpPr>
          <p:cNvPr id="20" name="Rectangle 19"/>
          <p:cNvSpPr/>
          <p:nvPr/>
        </p:nvSpPr>
        <p:spPr>
          <a:xfrm>
            <a:off x="5331430" y="3927406"/>
            <a:ext cx="662868" cy="50033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eNB</a:t>
            </a:r>
            <a:endParaRPr lang="en-US" sz="1200" dirty="0"/>
          </a:p>
        </p:txBody>
      </p:sp>
      <p:sp>
        <p:nvSpPr>
          <p:cNvPr id="21" name="Rectangle 20"/>
          <p:cNvSpPr/>
          <p:nvPr/>
        </p:nvSpPr>
        <p:spPr>
          <a:xfrm>
            <a:off x="895761" y="4980644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200" dirty="0"/>
              <a:t>r</a:t>
            </a:r>
            <a:r>
              <a:rPr lang="en-US" sz="1200" dirty="0" smtClean="0"/>
              <a:t>emote </a:t>
            </a:r>
            <a:r>
              <a:rPr lang="en-US" sz="1200" dirty="0"/>
              <a:t>UE</a:t>
            </a:r>
          </a:p>
        </p:txBody>
      </p:sp>
      <p:cxnSp>
        <p:nvCxnSpPr>
          <p:cNvPr id="22" name="Straight Connector 21"/>
          <p:cNvCxnSpPr>
            <a:stCxn id="21" idx="3"/>
          </p:cNvCxnSpPr>
          <p:nvPr/>
        </p:nvCxnSpPr>
        <p:spPr>
          <a:xfrm>
            <a:off x="1558628" y="5223301"/>
            <a:ext cx="1050640" cy="281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9" idx="0"/>
            <a:endCxn id="20" idx="2"/>
          </p:cNvCxnSpPr>
          <p:nvPr/>
        </p:nvCxnSpPr>
        <p:spPr>
          <a:xfrm flipV="1">
            <a:off x="5662864" y="4427740"/>
            <a:ext cx="1" cy="6466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45962" y="4512627"/>
            <a:ext cx="292983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/>
              <a:t>Indirect network connection using multi-hop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3272135" y="5261891"/>
            <a:ext cx="201487" cy="242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111187" y="5223301"/>
            <a:ext cx="485835" cy="166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19" idx="1"/>
          </p:cNvCxnSpPr>
          <p:nvPr/>
        </p:nvCxnSpPr>
        <p:spPr>
          <a:xfrm flipV="1">
            <a:off x="4928455" y="5317050"/>
            <a:ext cx="402975" cy="2841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37"/>
          <p:cNvSpPr/>
          <p:nvPr/>
        </p:nvSpPr>
        <p:spPr>
          <a:xfrm>
            <a:off x="1605433" y="4476606"/>
            <a:ext cx="3851511" cy="752103"/>
          </a:xfrm>
          <a:custGeom>
            <a:avLst/>
            <a:gdLst>
              <a:gd name="connsiteX0" fmla="*/ 0 w 2889197"/>
              <a:gd name="connsiteY0" fmla="*/ 414937 h 564077"/>
              <a:gd name="connsiteX1" fmla="*/ 599355 w 2889197"/>
              <a:gd name="connsiteY1" fmla="*/ 560934 h 564077"/>
              <a:gd name="connsiteX2" fmla="*/ 1306286 w 2889197"/>
              <a:gd name="connsiteY2" fmla="*/ 291993 h 564077"/>
              <a:gd name="connsiteX3" fmla="*/ 1928692 w 2889197"/>
              <a:gd name="connsiteY3" fmla="*/ 315045 h 564077"/>
              <a:gd name="connsiteX4" fmla="*/ 2412786 w 2889197"/>
              <a:gd name="connsiteY4" fmla="*/ 530198 h 564077"/>
              <a:gd name="connsiteX5" fmla="*/ 2789304 w 2889197"/>
              <a:gd name="connsiteY5" fmla="*/ 338097 h 564077"/>
              <a:gd name="connsiteX6" fmla="*/ 2889197 w 2889197"/>
              <a:gd name="connsiteY6" fmla="*/ 0 h 56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9197" h="564077">
                <a:moveTo>
                  <a:pt x="0" y="414937"/>
                </a:moveTo>
                <a:cubicBezTo>
                  <a:pt x="190820" y="498181"/>
                  <a:pt x="381641" y="581425"/>
                  <a:pt x="599355" y="560934"/>
                </a:cubicBezTo>
                <a:cubicBezTo>
                  <a:pt x="817069" y="540443"/>
                  <a:pt x="1084730" y="332974"/>
                  <a:pt x="1306286" y="291993"/>
                </a:cubicBezTo>
                <a:cubicBezTo>
                  <a:pt x="1527842" y="251012"/>
                  <a:pt x="1744275" y="275344"/>
                  <a:pt x="1928692" y="315045"/>
                </a:cubicBezTo>
                <a:cubicBezTo>
                  <a:pt x="2113109" y="354746"/>
                  <a:pt x="2269351" y="526356"/>
                  <a:pt x="2412786" y="530198"/>
                </a:cubicBezTo>
                <a:cubicBezTo>
                  <a:pt x="2556221" y="534040"/>
                  <a:pt x="2709902" y="426463"/>
                  <a:pt x="2789304" y="338097"/>
                </a:cubicBezTo>
                <a:cubicBezTo>
                  <a:pt x="2868706" y="249731"/>
                  <a:pt x="2872548" y="62753"/>
                  <a:pt x="2889197" y="0"/>
                </a:cubicBezTo>
              </a:path>
            </a:pathLst>
          </a:custGeom>
          <a:noFill/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33"/>
          </a:p>
        </p:txBody>
      </p:sp>
      <p:sp>
        <p:nvSpPr>
          <p:cNvPr id="40" name="TextBox 39"/>
          <p:cNvSpPr txBox="1"/>
          <p:nvPr/>
        </p:nvSpPr>
        <p:spPr>
          <a:xfrm>
            <a:off x="7065994" y="1278573"/>
            <a:ext cx="5235394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/>
              <a:t>Terms denote different type of UEs in single-hop relay deployment:</a:t>
            </a:r>
          </a:p>
          <a:p>
            <a:pPr marL="118530" indent="-118530">
              <a:buFontTx/>
              <a:buChar char="-"/>
            </a:pPr>
            <a:r>
              <a:rPr lang="en-US" sz="1333" dirty="0"/>
              <a:t>UE-to-Network relay device receives data from remote UE and forwards it to network, and vice versa.</a:t>
            </a:r>
          </a:p>
          <a:p>
            <a:pPr marL="118530" indent="-118530">
              <a:buFontTx/>
              <a:buChar char="-"/>
            </a:pPr>
            <a:r>
              <a:rPr lang="en-US" sz="1333" dirty="0"/>
              <a:t>Remote UE sends data to and receives data from UE-to-Network relay device.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6578174" y="3445910"/>
            <a:ext cx="151805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6964780" y="1437137"/>
            <a:ext cx="151805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H="1">
            <a:off x="5444304" y="2557891"/>
            <a:ext cx="1078548" cy="7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V="1">
            <a:off x="6384715" y="1437137"/>
            <a:ext cx="563788" cy="1483603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 flipH="1" flipV="1">
            <a:off x="4007931" y="2693831"/>
            <a:ext cx="596663" cy="2269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598606" y="2920739"/>
            <a:ext cx="1786109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9" name="Rectangle 18"/>
          <p:cNvSpPr/>
          <p:nvPr/>
        </p:nvSpPr>
        <p:spPr>
          <a:xfrm>
            <a:off x="4442619" y="5364107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/>
              <a:t>UE-to- Network </a:t>
            </a:r>
            <a:r>
              <a:rPr lang="en-US" sz="1067" dirty="0" smtClean="0"/>
              <a:t>relay</a:t>
            </a:r>
            <a:endParaRPr lang="en-US" sz="1067" dirty="0"/>
          </a:p>
        </p:txBody>
      </p:sp>
      <p:sp>
        <p:nvSpPr>
          <p:cNvPr id="41" name="Rectangle 18"/>
          <p:cNvSpPr/>
          <p:nvPr/>
        </p:nvSpPr>
        <p:spPr>
          <a:xfrm>
            <a:off x="3460971" y="4947294"/>
            <a:ext cx="662867" cy="55789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/>
              <a:t>UE-to- Network </a:t>
            </a:r>
            <a:r>
              <a:rPr lang="en-US" sz="1067" dirty="0" smtClean="0"/>
              <a:t>relay</a:t>
            </a:r>
            <a:endParaRPr lang="en-US" sz="1067" dirty="0"/>
          </a:p>
        </p:txBody>
      </p:sp>
      <p:sp>
        <p:nvSpPr>
          <p:cNvPr id="42" name="Rectangle 18"/>
          <p:cNvSpPr/>
          <p:nvPr/>
        </p:nvSpPr>
        <p:spPr>
          <a:xfrm>
            <a:off x="2632388" y="5318231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/>
              <a:t>UE-to- Network </a:t>
            </a:r>
            <a:r>
              <a:rPr lang="en-US" sz="1067" dirty="0" smtClean="0"/>
              <a:t>relay</a:t>
            </a:r>
            <a:endParaRPr lang="en-US" sz="1067" dirty="0"/>
          </a:p>
        </p:txBody>
      </p:sp>
    </p:spTree>
    <p:extLst>
      <p:ext uri="{BB962C8B-B14F-4D97-AF65-F5344CB8AC3E}">
        <p14:creationId xmlns:p14="http://schemas.microsoft.com/office/powerpoint/2010/main" val="328240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IN" dirty="0" smtClean="0"/>
              <a:t>2</a:t>
            </a:r>
            <a:endParaRPr lang="en-IN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85075" y="756551"/>
            <a:ext cx="11412897" cy="4998127"/>
          </a:xfrm>
        </p:spPr>
        <p:txBody>
          <a:bodyPr/>
          <a:lstStyle/>
          <a:p>
            <a:r>
              <a:rPr lang="en-US" sz="2400" dirty="0"/>
              <a:t>Propose new terminology in S1-191503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sz="2400" dirty="0" smtClean="0"/>
          </a:p>
          <a:p>
            <a:r>
              <a:rPr lang="en-US" sz="2400" dirty="0" smtClean="0"/>
              <a:t>Propose new terminology in S1-191503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75702" y="90752"/>
            <a:ext cx="10031916" cy="598503"/>
          </a:xfrm>
        </p:spPr>
        <p:txBody>
          <a:bodyPr/>
          <a:lstStyle/>
          <a:p>
            <a:r>
              <a:rPr lang="en-US" dirty="0" smtClean="0"/>
              <a:t>Terminology </a:t>
            </a:r>
            <a:r>
              <a:rPr lang="en-US" sz="4400" dirty="0" smtClean="0"/>
              <a:t>S1-191503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64108" y="1582909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 smtClean="0"/>
              <a:t>UE-to-UE Relay</a:t>
            </a:r>
            <a:endParaRPr lang="en-US" sz="1067" dirty="0"/>
          </a:p>
        </p:txBody>
      </p:sp>
      <p:sp>
        <p:nvSpPr>
          <p:cNvPr id="9" name="Rectangle 8"/>
          <p:cNvSpPr/>
          <p:nvPr/>
        </p:nvSpPr>
        <p:spPr>
          <a:xfrm>
            <a:off x="2402554" y="1594249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200" dirty="0"/>
              <a:t>r</a:t>
            </a:r>
            <a:r>
              <a:rPr lang="en-US" sz="1200" dirty="0" smtClean="0"/>
              <a:t>emote </a:t>
            </a:r>
            <a:r>
              <a:rPr lang="en-US" sz="1200" dirty="0"/>
              <a:t>UE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84847" y="1825565"/>
            <a:ext cx="779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6"/>
          <p:cNvSpPr/>
          <p:nvPr/>
        </p:nvSpPr>
        <p:spPr>
          <a:xfrm>
            <a:off x="5333927" y="1582909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 smtClean="0"/>
              <a:t>UE-to-UE Relay</a:t>
            </a:r>
            <a:endParaRPr lang="en-US" sz="1067" dirty="0"/>
          </a:p>
        </p:txBody>
      </p:sp>
      <p:sp>
        <p:nvSpPr>
          <p:cNvPr id="33" name="Rectangle 6"/>
          <p:cNvSpPr/>
          <p:nvPr/>
        </p:nvSpPr>
        <p:spPr>
          <a:xfrm>
            <a:off x="6765496" y="1580783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067" dirty="0" smtClean="0"/>
              <a:t>UE-to-UE Relay</a:t>
            </a:r>
            <a:endParaRPr lang="en-US" sz="1067" dirty="0"/>
          </a:p>
        </p:txBody>
      </p:sp>
      <p:cxnSp>
        <p:nvCxnSpPr>
          <p:cNvPr id="37" name="Straight Connector 10"/>
          <p:cNvCxnSpPr/>
          <p:nvPr/>
        </p:nvCxnSpPr>
        <p:spPr>
          <a:xfrm>
            <a:off x="4544219" y="1825565"/>
            <a:ext cx="779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10"/>
          <p:cNvCxnSpPr/>
          <p:nvPr/>
        </p:nvCxnSpPr>
        <p:spPr>
          <a:xfrm>
            <a:off x="5976415" y="1823439"/>
            <a:ext cx="779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10"/>
          <p:cNvCxnSpPr/>
          <p:nvPr/>
        </p:nvCxnSpPr>
        <p:spPr>
          <a:xfrm>
            <a:off x="7428363" y="1836905"/>
            <a:ext cx="779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8"/>
          <p:cNvSpPr/>
          <p:nvPr/>
        </p:nvSpPr>
        <p:spPr>
          <a:xfrm>
            <a:off x="8184515" y="1580783"/>
            <a:ext cx="662867" cy="4853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sz="1200" dirty="0"/>
              <a:t>r</a:t>
            </a:r>
            <a:r>
              <a:rPr lang="en-US" sz="1200" dirty="0" smtClean="0"/>
              <a:t>emote </a:t>
            </a:r>
            <a:r>
              <a:rPr lang="en-US" sz="1200" dirty="0"/>
              <a:t>UE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23563" y="2917259"/>
            <a:ext cx="10774409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nl-NL" sz="24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Indirect 3GPP Communication:</a:t>
            </a:r>
            <a:r>
              <a:rPr kumimoji="0" lang="en-US" altLang="nl-NL" sz="2400" b="0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The </a:t>
            </a:r>
            <a:r>
              <a:rPr kumimoji="0" lang="en-US" altLang="nl-NL" sz="2400" b="0" i="0" u="sng" strike="noStrike" cap="none" normalizeH="0" baseline="0" dirty="0" err="1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signalling</a:t>
            </a:r>
            <a:r>
              <a:rPr kumimoji="0" lang="en-US" altLang="nl-NL" sz="2400" b="0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and communication between a UE and 3GPP network via one or more </a:t>
            </a:r>
            <a:r>
              <a:rPr lang="en-US" altLang="nl-NL" sz="2400" u="sng" dirty="0">
                <a:solidFill>
                  <a:srgbClr val="008080"/>
                </a:solidFill>
                <a:ea typeface="Times New Roman" panose="02020603050405020304" pitchFamily="18" charset="0"/>
              </a:rPr>
              <a:t>UE-to-Network Relays. </a:t>
            </a:r>
            <a:endParaRPr lang="nl-NL" altLang="nl-NL" sz="2400" u="sng" dirty="0">
              <a:solidFill>
                <a:srgbClr val="008080"/>
              </a:solidFill>
              <a:ea typeface="Times New Roman" panose="02020603050405020304" pitchFamily="18" charset="0"/>
            </a:endParaRPr>
          </a:p>
          <a:p>
            <a:r>
              <a:rPr lang="en-US" sz="2400" b="1" u="sng" dirty="0">
                <a:solidFill>
                  <a:srgbClr val="008080"/>
                </a:solidFill>
                <a:ea typeface="Times New Roman" panose="02020603050405020304" pitchFamily="18" charset="0"/>
              </a:rPr>
              <a:t>UE-to-</a:t>
            </a:r>
            <a:r>
              <a:rPr lang="en-GB" sz="2400" b="1" u="sng" dirty="0">
                <a:solidFill>
                  <a:srgbClr val="008080"/>
                </a:solidFill>
                <a:ea typeface="Times New Roman" panose="02020603050405020304" pitchFamily="18" charset="0"/>
              </a:rPr>
              <a:t>UE Relay: </a:t>
            </a:r>
            <a:r>
              <a:rPr lang="en-GB" sz="2400" u="sng" dirty="0">
                <a:solidFill>
                  <a:srgbClr val="008080"/>
                </a:solidFill>
                <a:ea typeface="Times New Roman" panose="02020603050405020304" pitchFamily="18" charset="0"/>
              </a:rPr>
              <a:t>form or a relay UE supporting communication among two remote UEs. </a:t>
            </a:r>
            <a:endParaRPr lang="nl-NL" sz="2400" u="sng" dirty="0">
              <a:solidFill>
                <a:srgbClr val="008080"/>
              </a:solidFill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nl-NL" sz="24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UE-to-Network Relay</a:t>
            </a:r>
            <a:r>
              <a:rPr kumimoji="0" lang="en-US" altLang="nl-NL" sz="2400" b="0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: form of Relay UE   supporting Indirect 3GPP Communication between a remote UE and the 3GPP network.</a:t>
            </a:r>
            <a:endParaRPr kumimoji="0" lang="en-US" altLang="nl-N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26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168</Words>
  <Application>Microsoft Office PowerPoint</Application>
  <PresentationFormat>Breedbeeld</PresentationFormat>
  <Paragraphs>34</Paragraphs>
  <Slides>2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9" baseType="lpstr">
      <vt:lpstr>Malgun Gothic</vt:lpstr>
      <vt:lpstr>Arial</vt:lpstr>
      <vt:lpstr>Calibri</vt:lpstr>
      <vt:lpstr>Calibri Light</vt:lpstr>
      <vt:lpstr>Times New Roman</vt:lpstr>
      <vt:lpstr>Office Theme</vt:lpstr>
      <vt:lpstr>think-cell Slide</vt:lpstr>
      <vt:lpstr>Terminology S1-191503</vt:lpstr>
      <vt:lpstr>Terminology S1-191503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User</cp:lastModifiedBy>
  <cp:revision>1001</cp:revision>
  <dcterms:created xsi:type="dcterms:W3CDTF">2008-08-30T09:32:10Z</dcterms:created>
  <dcterms:modified xsi:type="dcterms:W3CDTF">2019-05-07T00:50:34Z</dcterms:modified>
</cp:coreProperties>
</file>