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8" r:id="rId3"/>
    <p:sldId id="270" r:id="rId4"/>
    <p:sldId id="269" r:id="rId5"/>
    <p:sldId id="27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766" y="6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Admin\Documents\3GPP%20SA1%20Suzhou\docs\S1-191366.zip" TargetMode="External"/><Relationship Id="rId13" Type="http://schemas.openxmlformats.org/officeDocument/2006/relationships/hyperlink" Target="file:///C:\Users\Admin\Documents\3GPP%20SA1%20Suzhou\docs\S1-191361.zip" TargetMode="External"/><Relationship Id="rId18" Type="http://schemas.openxmlformats.org/officeDocument/2006/relationships/hyperlink" Target="file:///C:\Users\Admin\Documents\3GPP%20SA1%20Suzhou\docs\S1-191568.zip" TargetMode="External"/><Relationship Id="rId3" Type="http://schemas.openxmlformats.org/officeDocument/2006/relationships/hyperlink" Target="file:///C:\Users\Admin\Documents\3GPP%20SA1%20Suzhou\docs\S1-191362.zip" TargetMode="External"/><Relationship Id="rId7" Type="http://schemas.openxmlformats.org/officeDocument/2006/relationships/hyperlink" Target="file:///C:\Users\Admin\Documents\3GPP%20SA1%20Suzhou\docs\S1-191367.zip" TargetMode="External"/><Relationship Id="rId12" Type="http://schemas.openxmlformats.org/officeDocument/2006/relationships/hyperlink" Target="file:///C:\Users\Admin\Documents\3GPP%20SA1%20Suzhou\docs\S1-191370.zip" TargetMode="External"/><Relationship Id="rId17" Type="http://schemas.openxmlformats.org/officeDocument/2006/relationships/hyperlink" Target="file:///C:\Users\Admin\Documents\3GPP%20SA1%20Suzhou\docs\S1-191567.zip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file:///C:\Users\Admin\Documents\3GPP%20SA1%20Suzhou\Docs\S1-19116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dmin\Documents\3GPP%20SA1%20Suzhou\docs\S1-191365.zip" TargetMode="External"/><Relationship Id="rId11" Type="http://schemas.openxmlformats.org/officeDocument/2006/relationships/hyperlink" Target="file:///C:\Users\Admin\Documents\3GPP%20SA1%20Suzhou\docs\S1-191560.zip" TargetMode="External"/><Relationship Id="rId5" Type="http://schemas.openxmlformats.org/officeDocument/2006/relationships/hyperlink" Target="file:///C:\Users\Admin\Documents\3GPP%20SA1%20Suzhou\docs\S1-191364.zip" TargetMode="External"/><Relationship Id="rId15" Type="http://schemas.openxmlformats.org/officeDocument/2006/relationships/hyperlink" Target="file:///C:\Users\Admin\Documents\3GPP%20SA1%20Suzhou\docs\S1-191372.zip" TargetMode="External"/><Relationship Id="rId10" Type="http://schemas.openxmlformats.org/officeDocument/2006/relationships/hyperlink" Target="file:///C:\Users\Admin\Documents\3GPP%20SA1%20Suzhou\docs\S1-191369.zip" TargetMode="External"/><Relationship Id="rId4" Type="http://schemas.openxmlformats.org/officeDocument/2006/relationships/hyperlink" Target="file:///C:\Users\Admin\Documents\3GPP%20SA1%20Suzhou\docs\S1-191363.zip" TargetMode="External"/><Relationship Id="rId9" Type="http://schemas.openxmlformats.org/officeDocument/2006/relationships/hyperlink" Target="file:///C:\Users\Admin\Documents\3GPP%20SA1%20Suzhou\docs\S1-191368.zip" TargetMode="External"/><Relationship Id="rId14" Type="http://schemas.openxmlformats.org/officeDocument/2006/relationships/hyperlink" Target="file:///C:\Users\Admin\Documents\3GPP%20SA1%20Suzhou\docs\S1-191376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FS_AVPROD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Audio-Visual Service Production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Konstantin Septinus</a:t>
            </a:r>
          </a:p>
          <a:p>
            <a:r>
              <a:rPr lang="en-US" dirty="0"/>
              <a:t>Sennheiser</a:t>
            </a:r>
          </a:p>
          <a:p>
            <a:r>
              <a:rPr lang="en-US"/>
              <a:t>FS_AVPROD </a:t>
            </a:r>
            <a:r>
              <a:rPr lang="fr-FR"/>
              <a:t>acting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S1-191264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#86</a:t>
            </a:r>
          </a:p>
          <a:p>
            <a:r>
              <a:rPr lang="en-GB" sz="1200" b="1" dirty="0"/>
              <a:t>Suzhou, China, 6-10 May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Multiple definitions updated</a:t>
            </a:r>
          </a:p>
          <a:p>
            <a:pPr lvl="1">
              <a:defRPr/>
            </a:pPr>
            <a:r>
              <a:rPr lang="en-GB" dirty="0"/>
              <a:t>Update, clean-up and clarification of 7 use cases</a:t>
            </a:r>
          </a:p>
          <a:p>
            <a:pPr lvl="1">
              <a:defRPr/>
            </a:pPr>
            <a:r>
              <a:rPr lang="en-GB" dirty="0"/>
              <a:t>Update and clean-up of 2 informative annexes</a:t>
            </a:r>
          </a:p>
          <a:p>
            <a:pPr lvl="1">
              <a:defRPr/>
            </a:pPr>
            <a:r>
              <a:rPr lang="en-GB" dirty="0"/>
              <a:t>Consolidation of KPI and non-KPI requirements</a:t>
            </a:r>
          </a:p>
          <a:p>
            <a:pPr lvl="1">
              <a:defRPr/>
            </a:pPr>
            <a:r>
              <a:rPr lang="en-GB" dirty="0"/>
              <a:t>Additional considerations for A/V introduced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FS_AVPROD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Clarification of 1 requirement</a:t>
            </a:r>
          </a:p>
          <a:p>
            <a:pPr lvl="1">
              <a:defRPr/>
            </a:pPr>
            <a:r>
              <a:rPr lang="en-GB" dirty="0"/>
              <a:t>Editorial clean-up and finalizing report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22.827 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SA#84: 95%</a:t>
            </a:r>
          </a:p>
          <a:p>
            <a:pPr lvl="2">
              <a:defRPr/>
            </a:pPr>
            <a:r>
              <a:rPr lang="en-GB" sz="1600" dirty="0"/>
              <a:t>Last clean-up and finalizing of report</a:t>
            </a:r>
          </a:p>
          <a:p>
            <a:pPr lvl="1">
              <a:defRPr/>
            </a:pPr>
            <a:r>
              <a:rPr lang="en-GB" sz="2000" dirty="0"/>
              <a:t>SA#85: 100%</a:t>
            </a: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FS_AVPROD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SP#80</a:t>
            </a:r>
          </a:p>
          <a:p>
            <a:pPr marL="457200" lvl="1" indent="0"/>
            <a:r>
              <a:rPr lang="en-GB" dirty="0"/>
              <a:t> Approved SI WID is in </a:t>
            </a:r>
            <a:r>
              <a:rPr lang="en-GB" dirty="0" err="1"/>
              <a:t>TDoc</a:t>
            </a:r>
            <a:r>
              <a:rPr lang="en-GB" dirty="0"/>
              <a:t> SP-180340</a:t>
            </a:r>
          </a:p>
          <a:p>
            <a:r>
              <a:rPr lang="en-GB" dirty="0"/>
              <a:t>This WI has later been revised at SP#82</a:t>
            </a:r>
          </a:p>
          <a:p>
            <a:pPr marL="457200" lvl="1" indent="0"/>
            <a:r>
              <a:rPr lang="en-GB" dirty="0"/>
              <a:t> Updated SI WID is in </a:t>
            </a:r>
            <a:r>
              <a:rPr lang="en-GB" dirty="0" err="1"/>
              <a:t>TDoc</a:t>
            </a:r>
            <a:r>
              <a:rPr lang="en-GB" dirty="0"/>
              <a:t> SP-181015</a:t>
            </a:r>
          </a:p>
          <a:p>
            <a:pPr marL="857250" lvl="2" indent="0"/>
            <a:r>
              <a:rPr lang="en-GB" dirty="0"/>
              <a:t> Addition of new editor (K. Septinus, Sennheiser)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 @ SA WG1</a:t>
            </a:r>
          </a:p>
          <a:p>
            <a:pPr lvl="1"/>
            <a:r>
              <a:rPr lang="en-GB" sz="2000" dirty="0"/>
              <a:t>SA1#86 (05/2019): 95%</a:t>
            </a:r>
          </a:p>
          <a:p>
            <a:pPr lvl="1">
              <a:defRPr/>
            </a:pPr>
            <a:r>
              <a:rPr lang="en-GB" sz="2000" dirty="0"/>
              <a:t>SA1#85 (02/2010): 80%</a:t>
            </a:r>
          </a:p>
          <a:p>
            <a:pPr lvl="1">
              <a:defRPr/>
            </a:pPr>
            <a:r>
              <a:rPr lang="en-GB" sz="2000" dirty="0"/>
              <a:t>SA1#84 (11/2018): 50%</a:t>
            </a:r>
          </a:p>
          <a:p>
            <a:pPr lvl="1">
              <a:defRPr/>
            </a:pPr>
            <a:r>
              <a:rPr lang="en-GB" sz="2000" dirty="0"/>
              <a:t>SA1#83 (08/2018): 10%</a:t>
            </a:r>
          </a:p>
          <a:p>
            <a:pPr lvl="1">
              <a:defRPr/>
            </a:pPr>
            <a:r>
              <a:rPr lang="en-GB" sz="2000" dirty="0"/>
              <a:t>SA1#82 (05/2018): 0%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058150" cy="782637"/>
          </a:xfrm>
        </p:spPr>
        <p:txBody>
          <a:bodyPr/>
          <a:lstStyle/>
          <a:p>
            <a:r>
              <a:rPr lang="en-GB" dirty="0"/>
              <a:t>FS_AVPROD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DD8CDE5-633C-4541-BFE6-CC01952635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551297"/>
              </p:ext>
            </p:extLst>
          </p:nvPr>
        </p:nvGraphicFramePr>
        <p:xfrm>
          <a:off x="947193" y="1844824"/>
          <a:ext cx="7249615" cy="481090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0903">
                  <a:extLst>
                    <a:ext uri="{9D8B030D-6E8A-4147-A177-3AD203B41FA5}">
                      <a16:colId xmlns:a16="http://schemas.microsoft.com/office/drawing/2014/main" val="1449371086"/>
                    </a:ext>
                  </a:extLst>
                </a:gridCol>
                <a:gridCol w="749499">
                  <a:extLst>
                    <a:ext uri="{9D8B030D-6E8A-4147-A177-3AD203B41FA5}">
                      <a16:colId xmlns:a16="http://schemas.microsoft.com/office/drawing/2014/main" val="408319368"/>
                    </a:ext>
                  </a:extLst>
                </a:gridCol>
                <a:gridCol w="1727523">
                  <a:extLst>
                    <a:ext uri="{9D8B030D-6E8A-4147-A177-3AD203B41FA5}">
                      <a16:colId xmlns:a16="http://schemas.microsoft.com/office/drawing/2014/main" val="828386109"/>
                    </a:ext>
                  </a:extLst>
                </a:gridCol>
                <a:gridCol w="2809603">
                  <a:extLst>
                    <a:ext uri="{9D8B030D-6E8A-4147-A177-3AD203B41FA5}">
                      <a16:colId xmlns:a16="http://schemas.microsoft.com/office/drawing/2014/main" val="2730488996"/>
                    </a:ext>
                  </a:extLst>
                </a:gridCol>
                <a:gridCol w="1224228">
                  <a:extLst>
                    <a:ext uri="{9D8B030D-6E8A-4147-A177-3AD203B41FA5}">
                      <a16:colId xmlns:a16="http://schemas.microsoft.com/office/drawing/2014/main" val="1329350889"/>
                    </a:ext>
                  </a:extLst>
                </a:gridCol>
                <a:gridCol w="187859">
                  <a:extLst>
                    <a:ext uri="{9D8B030D-6E8A-4147-A177-3AD203B41FA5}">
                      <a16:colId xmlns:a16="http://schemas.microsoft.com/office/drawing/2014/main" val="2876943584"/>
                    </a:ext>
                  </a:extLst>
                </a:gridCol>
              </a:tblGrid>
              <a:tr h="587389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Work status prior to this meeting:</a:t>
                      </a:r>
                      <a:endParaRPr lang="en-US" sz="6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Latest version: TR 22.827v1.0.0</a:t>
                      </a:r>
                      <a:endParaRPr lang="en-US" sz="6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Target completion date: SA#84 (06/2019)</a:t>
                      </a:r>
                      <a:endParaRPr lang="en-US" sz="6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Percentage completion: 80%</a:t>
                      </a:r>
                      <a:endParaRPr lang="en-US" sz="60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08556253"/>
                  </a:ext>
                </a:extLst>
              </a:tr>
              <a:tr h="14048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720090" algn="l"/>
                        </a:tabLst>
                      </a:pPr>
                      <a:r>
                        <a:rPr lang="en-GB" sz="700">
                          <a:effectLst/>
                        </a:rPr>
                        <a:t>Scope, overview, definitions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80328530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3"/>
                        </a:rPr>
                        <a:t>S1-191362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Input for clause 3 “Definitions, Abbreviations and Symbols”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3120264307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4"/>
                        </a:rPr>
                        <a:t>S1-191363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Deutsche Telekom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Adding the definition of network operator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3586759001"/>
                  </a:ext>
                </a:extLst>
              </a:tr>
              <a:tr h="14048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720090" algn="l"/>
                        </a:tabLst>
                      </a:pPr>
                      <a:r>
                        <a:rPr lang="en-GB" sz="700">
                          <a:effectLst/>
                        </a:rPr>
                        <a:t>Use case updates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45533704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5"/>
                        </a:rPr>
                        <a:t>S1-191364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Clean-up (Review) of the “On-site Live Audio Presentation” use case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1178560254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6"/>
                        </a:rPr>
                        <a:t>S1-191365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Clean-up (Review) of the “Audio Streaming in Live Performances” use case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1892885291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7"/>
                        </a:rPr>
                        <a:t>S1-191367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Clean-up (Review) of the “Intercom system for large live events” use case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1485728184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8"/>
                        </a:rPr>
                        <a:t>S1-191366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Clean-up (Review) of the “Live production with integrated audience services” use case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Noted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2862750968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9"/>
                        </a:rPr>
                        <a:t>S1-191368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Ericsson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New accuracy requirement for video use case and some clean-up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2692432659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0"/>
                        </a:rPr>
                        <a:t>S1-191369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Qualcomm Incorporated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Clarifications and corrections to AVPROD NPN onboarding and authentication requirements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4175319839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1"/>
                        </a:rPr>
                        <a:t>S1-191560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Intel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NPN access authentication based on PLMN subscription and credentials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4230820548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2"/>
                        </a:rPr>
                        <a:t>S1-191370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Review of Informative annex “ Real-time audio-streaming latency budget” of AV_PROD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2361934450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3"/>
                        </a:rPr>
                        <a:t>S1-191361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Tencent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Clarification of Potential Requirements for Live Immersive Media Service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378181961"/>
                  </a:ext>
                </a:extLst>
              </a:tr>
              <a:tr h="14048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720090" algn="l"/>
                        </a:tabLst>
                      </a:pPr>
                      <a:r>
                        <a:rPr lang="en-GB" sz="700">
                          <a:effectLst/>
                        </a:rPr>
                        <a:t>New use cases, considerations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57970447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4"/>
                        </a:rPr>
                        <a:t>S1-191376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NICT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Multi-angle camera video production in dense user environments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2475777918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5"/>
                        </a:rPr>
                        <a:t>S1-191372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Informative annex about group scenarios in AV_PROD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4200466009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6"/>
                        </a:rPr>
                        <a:t>S1-191162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Sennheiser, EBU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Proposal for TR 22.827, Section 7: Additional Consideration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475272811"/>
                  </a:ext>
                </a:extLst>
              </a:tr>
              <a:tr h="140480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-720090" algn="l"/>
                        </a:tabLst>
                      </a:pPr>
                      <a:r>
                        <a:rPr lang="en-GB" sz="700">
                          <a:effectLst/>
                        </a:rPr>
                        <a:t>Consolidation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85414224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7"/>
                        </a:rPr>
                        <a:t>S1-191567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EBU, BBC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Proposal for consolidated performance requirements of AVPROD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Agreed</a:t>
                      </a:r>
                      <a:endParaRPr lang="en-US" sz="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1307207408"/>
                  </a:ext>
                </a:extLst>
              </a:tr>
              <a:tr h="2288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Cont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u="sng">
                          <a:effectLst/>
                          <a:hlinkClick r:id="rId18"/>
                        </a:rPr>
                        <a:t>S1-191568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EBU, BBC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Proposal for consolidated service requirements of AVPROD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Agreed</a:t>
                      </a:r>
                      <a:endParaRPr lang="en-US" sz="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561" marR="45561" marT="0" marB="0"/>
                </a:tc>
                <a:extLst>
                  <a:ext uri="{0D108BD9-81ED-4DB2-BD59-A6C34878D82A}">
                    <a16:rowId xmlns:a16="http://schemas.microsoft.com/office/drawing/2014/main" val="288481772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517</Words>
  <Application>Microsoft Office PowerPoint</Application>
  <PresentationFormat>On-screen Show (4:3)</PresentationFormat>
  <Paragraphs>167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SimSun</vt:lpstr>
      <vt:lpstr>Arial</vt:lpstr>
      <vt:lpstr>Bookman Old Style</vt:lpstr>
      <vt:lpstr>Times New Roman</vt:lpstr>
      <vt:lpstr>Blank Presentation</vt:lpstr>
      <vt:lpstr>FS_AVPROD Status Update Feasibility Study on Audio-Visual Service Production </vt:lpstr>
      <vt:lpstr>FS_AVPROD Progress</vt:lpstr>
      <vt:lpstr>FS_AVPROD Planning</vt:lpstr>
      <vt:lpstr>FS_AVPROD Completion Date</vt:lpstr>
      <vt:lpstr>FS_AVPROD History</vt:lpstr>
      <vt:lpstr>FS_AVPROD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Septinus, Konstantin</cp:lastModifiedBy>
  <cp:revision>345</cp:revision>
  <cp:lastPrinted>2000-01-14T10:02:55Z</cp:lastPrinted>
  <dcterms:created xsi:type="dcterms:W3CDTF">1999-11-22T09:19:47Z</dcterms:created>
  <dcterms:modified xsi:type="dcterms:W3CDTF">2019-05-10T07:08:42Z</dcterms:modified>
  <cp:category>Presentation</cp:category>
</cp:coreProperties>
</file>