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2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76" r:id="rId3"/>
    <p:sldId id="258" r:id="rId4"/>
    <p:sldId id="259" r:id="rId5"/>
    <p:sldId id="264" r:id="rId6"/>
    <p:sldId id="271" r:id="rId7"/>
    <p:sldId id="273" r:id="rId8"/>
    <p:sldId id="261" r:id="rId9"/>
    <p:sldId id="27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6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E79"/>
    <a:srgbClr val="5B9BD5"/>
    <a:srgbClr val="9DC3E6"/>
    <a:srgbClr val="5EBACA"/>
    <a:srgbClr val="8FAADC"/>
    <a:srgbClr val="044E5B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4" y="68"/>
      </p:cViewPr>
      <p:guideLst>
        <p:guide orient="horz" pos="205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2019/4/26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12623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2019/4/26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481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721D86-10BF-463F-A5D6-9D5D9152ED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06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686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921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2019/4/26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2019/4/26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2019/4/26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77.xml"/><Relationship Id="rId18" Type="http://schemas.openxmlformats.org/officeDocument/2006/relationships/tags" Target="../tags/tag82.xml"/><Relationship Id="rId26" Type="http://schemas.openxmlformats.org/officeDocument/2006/relationships/tags" Target="../tags/tag90.xml"/><Relationship Id="rId39" Type="http://schemas.openxmlformats.org/officeDocument/2006/relationships/tags" Target="../tags/tag103.xml"/><Relationship Id="rId3" Type="http://schemas.openxmlformats.org/officeDocument/2006/relationships/tags" Target="../tags/tag67.xml"/><Relationship Id="rId21" Type="http://schemas.openxmlformats.org/officeDocument/2006/relationships/tags" Target="../tags/tag85.xml"/><Relationship Id="rId34" Type="http://schemas.openxmlformats.org/officeDocument/2006/relationships/tags" Target="../tags/tag98.xml"/><Relationship Id="rId42" Type="http://schemas.openxmlformats.org/officeDocument/2006/relationships/tags" Target="../tags/tag106.xml"/><Relationship Id="rId47" Type="http://schemas.openxmlformats.org/officeDocument/2006/relationships/tags" Target="../tags/tag111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5" Type="http://schemas.openxmlformats.org/officeDocument/2006/relationships/tags" Target="../tags/tag89.xml"/><Relationship Id="rId33" Type="http://schemas.openxmlformats.org/officeDocument/2006/relationships/tags" Target="../tags/tag97.xml"/><Relationship Id="rId38" Type="http://schemas.openxmlformats.org/officeDocument/2006/relationships/tags" Target="../tags/tag102.xml"/><Relationship Id="rId46" Type="http://schemas.openxmlformats.org/officeDocument/2006/relationships/tags" Target="../tags/tag110.xml"/><Relationship Id="rId2" Type="http://schemas.openxmlformats.org/officeDocument/2006/relationships/tags" Target="../tags/tag66.xml"/><Relationship Id="rId16" Type="http://schemas.openxmlformats.org/officeDocument/2006/relationships/tags" Target="../tags/tag80.xml"/><Relationship Id="rId20" Type="http://schemas.openxmlformats.org/officeDocument/2006/relationships/tags" Target="../tags/tag84.xml"/><Relationship Id="rId29" Type="http://schemas.openxmlformats.org/officeDocument/2006/relationships/tags" Target="../tags/tag93.xml"/><Relationship Id="rId41" Type="http://schemas.openxmlformats.org/officeDocument/2006/relationships/tags" Target="../tags/tag105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24" Type="http://schemas.openxmlformats.org/officeDocument/2006/relationships/tags" Target="../tags/tag88.xml"/><Relationship Id="rId32" Type="http://schemas.openxmlformats.org/officeDocument/2006/relationships/tags" Target="../tags/tag96.xml"/><Relationship Id="rId37" Type="http://schemas.openxmlformats.org/officeDocument/2006/relationships/tags" Target="../tags/tag101.xml"/><Relationship Id="rId40" Type="http://schemas.openxmlformats.org/officeDocument/2006/relationships/tags" Target="../tags/tag104.xml"/><Relationship Id="rId45" Type="http://schemas.openxmlformats.org/officeDocument/2006/relationships/tags" Target="../tags/tag109.xml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23" Type="http://schemas.openxmlformats.org/officeDocument/2006/relationships/tags" Target="../tags/tag87.xml"/><Relationship Id="rId28" Type="http://schemas.openxmlformats.org/officeDocument/2006/relationships/tags" Target="../tags/tag92.xml"/><Relationship Id="rId36" Type="http://schemas.openxmlformats.org/officeDocument/2006/relationships/tags" Target="../tags/tag100.xml"/><Relationship Id="rId49" Type="http://schemas.openxmlformats.org/officeDocument/2006/relationships/slideLayout" Target="../slideLayouts/slideLayout7.xml"/><Relationship Id="rId10" Type="http://schemas.openxmlformats.org/officeDocument/2006/relationships/tags" Target="../tags/tag74.xml"/><Relationship Id="rId19" Type="http://schemas.openxmlformats.org/officeDocument/2006/relationships/tags" Target="../tags/tag83.xml"/><Relationship Id="rId31" Type="http://schemas.openxmlformats.org/officeDocument/2006/relationships/tags" Target="../tags/tag95.xml"/><Relationship Id="rId44" Type="http://schemas.openxmlformats.org/officeDocument/2006/relationships/tags" Target="../tags/tag108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Relationship Id="rId22" Type="http://schemas.openxmlformats.org/officeDocument/2006/relationships/tags" Target="../tags/tag86.xml"/><Relationship Id="rId27" Type="http://schemas.openxmlformats.org/officeDocument/2006/relationships/tags" Target="../tags/tag91.xml"/><Relationship Id="rId30" Type="http://schemas.openxmlformats.org/officeDocument/2006/relationships/tags" Target="../tags/tag94.xml"/><Relationship Id="rId35" Type="http://schemas.openxmlformats.org/officeDocument/2006/relationships/tags" Target="../tags/tag99.xml"/><Relationship Id="rId43" Type="http://schemas.openxmlformats.org/officeDocument/2006/relationships/tags" Target="../tags/tag107.xml"/><Relationship Id="rId48" Type="http://schemas.openxmlformats.org/officeDocument/2006/relationships/tags" Target="../tags/tag112.xml"/><Relationship Id="rId8" Type="http://schemas.openxmlformats.org/officeDocument/2006/relationships/tags" Target="../tags/tag7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114.xml"/><Relationship Id="rId7" Type="http://schemas.openxmlformats.org/officeDocument/2006/relationships/image" Target="../media/image1.png"/><Relationship Id="rId2" Type="http://schemas.openxmlformats.org/officeDocument/2006/relationships/tags" Target="../tags/tag1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tags" Target="../tags/tag127.xml"/><Relationship Id="rId18" Type="http://schemas.openxmlformats.org/officeDocument/2006/relationships/tags" Target="../tags/tag132.xml"/><Relationship Id="rId3" Type="http://schemas.openxmlformats.org/officeDocument/2006/relationships/tags" Target="../tags/tag117.xml"/><Relationship Id="rId21" Type="http://schemas.openxmlformats.org/officeDocument/2006/relationships/tags" Target="../tags/tag135.xml"/><Relationship Id="rId7" Type="http://schemas.openxmlformats.org/officeDocument/2006/relationships/tags" Target="../tags/tag121.xml"/><Relationship Id="rId12" Type="http://schemas.openxmlformats.org/officeDocument/2006/relationships/tags" Target="../tags/tag126.xml"/><Relationship Id="rId17" Type="http://schemas.openxmlformats.org/officeDocument/2006/relationships/tags" Target="../tags/tag131.xml"/><Relationship Id="rId2" Type="http://schemas.openxmlformats.org/officeDocument/2006/relationships/tags" Target="../tags/tag116.xml"/><Relationship Id="rId16" Type="http://schemas.openxmlformats.org/officeDocument/2006/relationships/tags" Target="../tags/tag130.xml"/><Relationship Id="rId20" Type="http://schemas.openxmlformats.org/officeDocument/2006/relationships/tags" Target="../tags/tag134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tags" Target="../tags/tag125.xml"/><Relationship Id="rId5" Type="http://schemas.openxmlformats.org/officeDocument/2006/relationships/tags" Target="../tags/tag119.xml"/><Relationship Id="rId15" Type="http://schemas.openxmlformats.org/officeDocument/2006/relationships/tags" Target="../tags/tag129.xml"/><Relationship Id="rId10" Type="http://schemas.openxmlformats.org/officeDocument/2006/relationships/tags" Target="../tags/tag124.xml"/><Relationship Id="rId19" Type="http://schemas.openxmlformats.org/officeDocument/2006/relationships/tags" Target="../tags/tag133.xml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tags" Target="../tags/tag128.xml"/><Relationship Id="rId22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5" Type="http://schemas.openxmlformats.org/officeDocument/2006/relationships/tags" Target="../tags/tag140.xml"/><Relationship Id="rId10" Type="http://schemas.openxmlformats.org/officeDocument/2006/relationships/tags" Target="../tags/tag145.xml"/><Relationship Id="rId4" Type="http://schemas.openxmlformats.org/officeDocument/2006/relationships/tags" Target="../tags/tag139.xml"/><Relationship Id="rId9" Type="http://schemas.openxmlformats.org/officeDocument/2006/relationships/tags" Target="../tags/tag14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56255" y="2369185"/>
            <a:ext cx="7145020" cy="12604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CA" sz="4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Extended Motivation of 5GSI </a:t>
            </a:r>
          </a:p>
          <a:p>
            <a:pPr algn="l"/>
            <a:endParaRPr lang="en-CA" dirty="0" smtClean="0"/>
          </a:p>
          <a:p>
            <a:endParaRPr lang="zh-CN" altLang="en-US"/>
          </a:p>
        </p:txBody>
      </p:sp>
      <p:sp>
        <p:nvSpPr>
          <p:cNvPr id="8" name="TextBox 3"/>
          <p:cNvSpPr txBox="1"/>
          <p:nvPr/>
        </p:nvSpPr>
        <p:spPr>
          <a:xfrm>
            <a:off x="7760843" y="266192"/>
            <a:ext cx="37917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S1-191176</a:t>
            </a:r>
          </a:p>
          <a:p>
            <a:pPr algn="r"/>
            <a:r>
              <a:rPr lang="en-US" dirty="0">
                <a:latin typeface="微软雅黑" panose="020B0503020204020204" charset="-122"/>
                <a:ea typeface="微软雅黑" panose="020B0503020204020204" charset="-122"/>
              </a:rPr>
              <a:t>3GPP TSG-SA WG1 Meeting #</a:t>
            </a:r>
            <a:r>
              <a:rPr lang="en-US" dirty="0" smtClean="0">
                <a:latin typeface="微软雅黑" panose="020B0503020204020204" charset="-122"/>
                <a:ea typeface="微软雅黑" panose="020B0503020204020204" charset="-122"/>
              </a:rPr>
              <a:t>86</a:t>
            </a:r>
          </a:p>
          <a:p>
            <a:pPr algn="r"/>
            <a:r>
              <a:rPr lang="en-US" dirty="0" smtClean="0">
                <a:latin typeface="微软雅黑" panose="020B0503020204020204" charset="-122"/>
                <a:ea typeface="微软雅黑" panose="020B0503020204020204" charset="-122"/>
              </a:rPr>
              <a:t>Suzhou, China, May 6-10, 2019</a:t>
            </a:r>
          </a:p>
          <a:p>
            <a:pPr algn="r"/>
            <a:endParaRPr 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r"/>
            <a:r>
              <a:rPr lang="en-US" b="1" dirty="0" smtClean="0">
                <a:latin typeface="微软雅黑" panose="020B0503020204020204" charset="-122"/>
                <a:ea typeface="微软雅黑" panose="020B0503020204020204" charset="-122"/>
              </a:rPr>
              <a:t>For Discussion</a:t>
            </a:r>
          </a:p>
          <a:p>
            <a:pPr algn="r"/>
            <a:r>
              <a:rPr lang="en-US" b="1" dirty="0" smtClean="0">
                <a:latin typeface="微软雅黑" panose="020B0503020204020204" charset="-122"/>
                <a:ea typeface="微软雅黑" panose="020B0503020204020204" charset="-122"/>
              </a:rPr>
              <a:t>AI: 5</a:t>
            </a:r>
            <a:endParaRPr lang="en-CA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03641" y="4676777"/>
            <a:ext cx="6210931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CA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OMESH Networks, China Telecom, </a:t>
            </a:r>
            <a:r>
              <a:rPr lang="en-CA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Tencent</a:t>
            </a:r>
            <a:r>
              <a:rPr lang="en-CA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CATT</a:t>
            </a:r>
          </a:p>
          <a:p>
            <a:pPr algn="ctr"/>
            <a:r>
              <a:rPr lang="en-US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TELUS, China Unicom, </a:t>
            </a:r>
            <a:r>
              <a:rPr lang="en-US" altLang="en-US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Sequans</a:t>
            </a:r>
            <a:endParaRPr lang="en-US" alt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algn="ctr"/>
            <a:r>
              <a:rPr lang="en-US" altLang="en-US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Fudan</a:t>
            </a:r>
            <a:r>
              <a:rPr lang="en-US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University</a:t>
            </a:r>
            <a:endParaRPr lang="en-CA" alt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80560" y="3629660"/>
            <a:ext cx="39103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CA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What is the missing part in 5GS?</a:t>
            </a:r>
            <a:endParaRPr lang="en-CA" altLang="en-US" b="1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2344738" y="4337368"/>
            <a:ext cx="856773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Executive Summary</a:t>
            </a:r>
            <a:endParaRPr lang="en-CA" sz="3200" b="0" dirty="0"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3931" y="1616040"/>
            <a:ext cx="9361085" cy="5041355"/>
          </a:xfrm>
        </p:spPr>
        <p:txBody>
          <a:bodyPr/>
          <a:lstStyle/>
          <a:p>
            <a:pPr marL="0" indent="0">
              <a:buNone/>
            </a:pPr>
            <a:r>
              <a:rPr lang="en-CA" altLang="en-US" dirty="0" smtClean="0">
                <a:latin typeface="+mn-ea"/>
              </a:rPr>
              <a:t>     With </a:t>
            </a:r>
            <a:r>
              <a:rPr lang="en-CA" altLang="en-US" dirty="0">
                <a:latin typeface="+mn-ea"/>
              </a:rPr>
              <a:t>the rolling out of 5G infrastructure, it is important to identify new business </a:t>
            </a:r>
            <a:r>
              <a:rPr lang="en-CA" altLang="en-US" dirty="0" smtClean="0">
                <a:latin typeface="+mn-ea"/>
              </a:rPr>
              <a:t>models </a:t>
            </a:r>
            <a:r>
              <a:rPr lang="en-CA" altLang="en-US" dirty="0">
                <a:latin typeface="+mn-ea"/>
              </a:rPr>
              <a:t>for </a:t>
            </a:r>
            <a:r>
              <a:rPr lang="en-CA" altLang="en-US" dirty="0" smtClean="0">
                <a:latin typeface="+mn-ea"/>
              </a:rPr>
              <a:t>operators</a:t>
            </a:r>
            <a:r>
              <a:rPr lang="en-US" altLang="en-US" dirty="0">
                <a:latin typeface="+mn-ea"/>
              </a:rPr>
              <a:t>,</a:t>
            </a:r>
            <a:r>
              <a:rPr lang="en-CA" altLang="en-US" dirty="0" smtClean="0">
                <a:latin typeface="+mn-ea"/>
              </a:rPr>
              <a:t> </a:t>
            </a:r>
            <a:r>
              <a:rPr lang="en-CA" altLang="en-US" dirty="0">
                <a:latin typeface="+mn-ea"/>
              </a:rPr>
              <a:t>beyond selling wireless </a:t>
            </a:r>
            <a:r>
              <a:rPr lang="en-CA" altLang="en-US" dirty="0" smtClean="0">
                <a:latin typeface="+mn-ea"/>
              </a:rPr>
              <a:t>bandwidth. </a:t>
            </a:r>
            <a:r>
              <a:rPr lang="en-CA" altLang="en-US" dirty="0">
                <a:latin typeface="+mn-ea"/>
              </a:rPr>
              <a:t>Up to today, 3GPP has been looking into individual </a:t>
            </a:r>
            <a:r>
              <a:rPr lang="en-CA" altLang="en-US" dirty="0" smtClean="0">
                <a:latin typeface="+mn-ea"/>
              </a:rPr>
              <a:t>verticals for applications </a:t>
            </a:r>
            <a:r>
              <a:rPr lang="en-CA" altLang="en-US" dirty="0">
                <a:latin typeface="+mn-ea"/>
              </a:rPr>
              <a:t>of 5G system, which </a:t>
            </a:r>
            <a:r>
              <a:rPr lang="en-CA" altLang="en-US" dirty="0" smtClean="0">
                <a:latin typeface="+mn-ea"/>
              </a:rPr>
              <a:t>individually by </a:t>
            </a:r>
            <a:r>
              <a:rPr lang="en-CA" altLang="en-US" dirty="0">
                <a:latin typeface="+mn-ea"/>
              </a:rPr>
              <a:t>themselves </a:t>
            </a:r>
            <a:r>
              <a:rPr lang="en-CA" altLang="en-US" dirty="0" smtClean="0">
                <a:latin typeface="+mn-ea"/>
              </a:rPr>
              <a:t>alone cannot </a:t>
            </a:r>
            <a:r>
              <a:rPr lang="en-CA" altLang="en-US" dirty="0">
                <a:latin typeface="+mn-ea"/>
              </a:rPr>
              <a:t>justify the investment of new network </a:t>
            </a:r>
            <a:r>
              <a:rPr lang="en-CA" altLang="en-US" dirty="0" smtClean="0">
                <a:latin typeface="+mn-ea"/>
              </a:rPr>
              <a:t>infrastructure. </a:t>
            </a:r>
          </a:p>
          <a:p>
            <a:pPr marL="0" indent="0">
              <a:buNone/>
            </a:pPr>
            <a:r>
              <a:rPr lang="en-CA" altLang="en-US" dirty="0" smtClean="0">
                <a:latin typeface="+mn-ea"/>
              </a:rPr>
              <a:t>     5GSI is merging new verticals under smart infrastructure, and selling to municipalities as a whole. Especially, the APIs and new requirements with differentiated </a:t>
            </a:r>
            <a:r>
              <a:rPr lang="en-CA" altLang="en-US" dirty="0" err="1" smtClean="0">
                <a:latin typeface="+mn-ea"/>
              </a:rPr>
              <a:t>QoS</a:t>
            </a:r>
            <a:r>
              <a:rPr lang="en-CA" altLang="en-US" dirty="0" smtClean="0">
                <a:latin typeface="+mn-ea"/>
              </a:rPr>
              <a:t> </a:t>
            </a:r>
            <a:r>
              <a:rPr lang="en-US" altLang="en-US" dirty="0" smtClean="0">
                <a:latin typeface="+mn-ea"/>
              </a:rPr>
              <a:t>in integrated scenarios across multi-verticals </a:t>
            </a:r>
            <a:r>
              <a:rPr lang="en-CA" altLang="en-US" dirty="0" smtClean="0">
                <a:latin typeface="+mn-ea"/>
              </a:rPr>
              <a:t>shall be developed, and standardized for the future smart infrastructure. </a:t>
            </a:r>
          </a:p>
          <a:p>
            <a:pPr marL="0" indent="0">
              <a:buNone/>
            </a:pPr>
            <a:r>
              <a:rPr lang="en-CA" altLang="en-US" dirty="0" smtClean="0">
                <a:latin typeface="+mn-ea"/>
              </a:rPr>
              <a:t>     The proposed SID will </a:t>
            </a:r>
            <a:r>
              <a:rPr lang="en-CA" altLang="en-US" dirty="0">
                <a:latin typeface="+mn-ea"/>
              </a:rPr>
              <a:t>help to consolidate and </a:t>
            </a:r>
            <a:r>
              <a:rPr lang="en-CA" altLang="en-US" dirty="0" smtClean="0">
                <a:latin typeface="+mn-ea"/>
              </a:rPr>
              <a:t>pack </a:t>
            </a:r>
            <a:r>
              <a:rPr lang="en-CA" altLang="en-US" dirty="0">
                <a:latin typeface="+mn-ea"/>
              </a:rPr>
              <a:t>the new applications of 5G </a:t>
            </a:r>
            <a:r>
              <a:rPr lang="en-CA" altLang="en-US" dirty="0" smtClean="0">
                <a:latin typeface="+mn-ea"/>
              </a:rPr>
              <a:t>systems, </a:t>
            </a:r>
            <a:r>
              <a:rPr lang="en-CA" altLang="en-US" dirty="0">
                <a:latin typeface="+mn-ea"/>
              </a:rPr>
              <a:t>and make </a:t>
            </a:r>
            <a:r>
              <a:rPr lang="en-CA" altLang="en-US" dirty="0" smtClean="0">
                <a:latin typeface="+mn-ea"/>
              </a:rPr>
              <a:t>the rolling-out of 5G </a:t>
            </a:r>
            <a:r>
              <a:rPr lang="en-CA" altLang="en-US" dirty="0">
                <a:latin typeface="+mn-ea"/>
              </a:rPr>
              <a:t>infrastructure </a:t>
            </a:r>
            <a:r>
              <a:rPr lang="en-CA" altLang="en-US" dirty="0" smtClean="0">
                <a:latin typeface="+mn-ea"/>
              </a:rPr>
              <a:t>a </a:t>
            </a:r>
            <a:r>
              <a:rPr lang="en-CA" altLang="en-US" dirty="0">
                <a:latin typeface="+mn-ea"/>
              </a:rPr>
              <a:t>sustainable business. </a:t>
            </a:r>
            <a:endParaRPr lang="en-CA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4936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37"/>
          <p:cNvSpPr/>
          <p:nvPr>
            <p:custDataLst>
              <p:tags r:id="rId2"/>
            </p:custDataLst>
          </p:nvPr>
        </p:nvSpPr>
        <p:spPr bwMode="auto">
          <a:xfrm>
            <a:off x="1774190" y="4108450"/>
            <a:ext cx="1626870" cy="1959610"/>
          </a:xfrm>
          <a:custGeom>
            <a:avLst/>
            <a:gdLst>
              <a:gd name="connsiteX0" fmla="*/ 868073 w 1563664"/>
              <a:gd name="connsiteY0" fmla="*/ 17 h 1946074"/>
              <a:gd name="connsiteX1" fmla="*/ 923882 w 1563664"/>
              <a:gd name="connsiteY1" fmla="*/ 354374 h 1946074"/>
              <a:gd name="connsiteX2" fmla="*/ 960791 w 1563664"/>
              <a:gd name="connsiteY2" fmla="*/ 651592 h 1946074"/>
              <a:gd name="connsiteX3" fmla="*/ 1084786 w 1563664"/>
              <a:gd name="connsiteY3" fmla="*/ 466728 h 1946074"/>
              <a:gd name="connsiteX4" fmla="*/ 1261033 w 1563664"/>
              <a:gd name="connsiteY4" fmla="*/ 104382 h 1946074"/>
              <a:gd name="connsiteX5" fmla="*/ 1229089 w 1563664"/>
              <a:gd name="connsiteY5" fmla="*/ 447109 h 1946074"/>
              <a:gd name="connsiteX6" fmla="*/ 1161570 w 1563664"/>
              <a:gd name="connsiteY6" fmla="*/ 741293 h 1946074"/>
              <a:gd name="connsiteX7" fmla="*/ 1337223 w 1563664"/>
              <a:gd name="connsiteY7" fmla="*/ 585858 h 1946074"/>
              <a:gd name="connsiteX8" fmla="*/ 1561349 w 1563664"/>
              <a:gd name="connsiteY8" fmla="*/ 369745 h 1946074"/>
              <a:gd name="connsiteX9" fmla="*/ 1441578 w 1563664"/>
              <a:gd name="connsiteY9" fmla="*/ 631366 h 1946074"/>
              <a:gd name="connsiteX10" fmla="*/ 1297868 w 1563664"/>
              <a:gd name="connsiteY10" fmla="*/ 952552 h 1946074"/>
              <a:gd name="connsiteX11" fmla="*/ 1168907 w 1563664"/>
              <a:gd name="connsiteY11" fmla="*/ 1509470 h 1946074"/>
              <a:gd name="connsiteX12" fmla="*/ 1146145 w 1563664"/>
              <a:gd name="connsiteY12" fmla="*/ 1904580 h 1946074"/>
              <a:gd name="connsiteX13" fmla="*/ 1144216 w 1563664"/>
              <a:gd name="connsiteY13" fmla="*/ 1946074 h 1946074"/>
              <a:gd name="connsiteX14" fmla="*/ 700729 w 1563664"/>
              <a:gd name="connsiteY14" fmla="*/ 1946074 h 1946074"/>
              <a:gd name="connsiteX15" fmla="*/ 701016 w 1563664"/>
              <a:gd name="connsiteY15" fmla="*/ 1876164 h 1946074"/>
              <a:gd name="connsiteX16" fmla="*/ 668480 w 1563664"/>
              <a:gd name="connsiteY16" fmla="*/ 1492885 h 1946074"/>
              <a:gd name="connsiteX17" fmla="*/ 458436 w 1563664"/>
              <a:gd name="connsiteY17" fmla="*/ 1275559 h 1946074"/>
              <a:gd name="connsiteX18" fmla="*/ 190064 w 1563664"/>
              <a:gd name="connsiteY18" fmla="*/ 1044681 h 1946074"/>
              <a:gd name="connsiteX19" fmla="*/ 31680 w 1563664"/>
              <a:gd name="connsiteY19" fmla="*/ 985015 h 1946074"/>
              <a:gd name="connsiteX20" fmla="*/ 29827 w 1563664"/>
              <a:gd name="connsiteY20" fmla="*/ 879436 h 1946074"/>
              <a:gd name="connsiteX21" fmla="*/ 295086 w 1563664"/>
              <a:gd name="connsiteY21" fmla="*/ 893594 h 1946074"/>
              <a:gd name="connsiteX22" fmla="*/ 559159 w 1563664"/>
              <a:gd name="connsiteY22" fmla="*/ 939608 h 1946074"/>
              <a:gd name="connsiteX23" fmla="*/ 532774 w 1563664"/>
              <a:gd name="connsiteY23" fmla="*/ 583431 h 1946074"/>
              <a:gd name="connsiteX24" fmla="*/ 443095 w 1563664"/>
              <a:gd name="connsiteY24" fmla="*/ 95786 h 1946074"/>
              <a:gd name="connsiteX25" fmla="*/ 623640 w 1563664"/>
              <a:gd name="connsiteY25" fmla="*/ 338395 h 1946074"/>
              <a:gd name="connsiteX26" fmla="*/ 775947 w 1563664"/>
              <a:gd name="connsiteY26" fmla="*/ 641782 h 1946074"/>
              <a:gd name="connsiteX27" fmla="*/ 777800 w 1563664"/>
              <a:gd name="connsiteY27" fmla="*/ 329799 h 1946074"/>
              <a:gd name="connsiteX28" fmla="*/ 868073 w 1563664"/>
              <a:gd name="connsiteY28" fmla="*/ 17 h 1946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563664" h="1946074">
                <a:moveTo>
                  <a:pt x="868073" y="17"/>
                </a:moveTo>
                <a:cubicBezTo>
                  <a:pt x="912245" y="-1197"/>
                  <a:pt x="918397" y="61402"/>
                  <a:pt x="923882" y="354374"/>
                </a:cubicBezTo>
                <a:cubicBezTo>
                  <a:pt x="927587" y="554609"/>
                  <a:pt x="940483" y="649772"/>
                  <a:pt x="960791" y="651592"/>
                </a:cubicBezTo>
                <a:cubicBezTo>
                  <a:pt x="1009263" y="655334"/>
                  <a:pt x="1038761" y="590813"/>
                  <a:pt x="1084786" y="466728"/>
                </a:cubicBezTo>
                <a:cubicBezTo>
                  <a:pt x="1133925" y="332833"/>
                  <a:pt x="1172020" y="84157"/>
                  <a:pt x="1261033" y="104382"/>
                </a:cubicBezTo>
                <a:cubicBezTo>
                  <a:pt x="1333518" y="120968"/>
                  <a:pt x="1296015" y="219872"/>
                  <a:pt x="1229089" y="447109"/>
                </a:cubicBezTo>
                <a:cubicBezTo>
                  <a:pt x="1188548" y="584644"/>
                  <a:pt x="1136371" y="735731"/>
                  <a:pt x="1161570" y="741293"/>
                </a:cubicBezTo>
                <a:cubicBezTo>
                  <a:pt x="1186769" y="746754"/>
                  <a:pt x="1260440" y="690931"/>
                  <a:pt x="1337223" y="585858"/>
                </a:cubicBezTo>
                <a:cubicBezTo>
                  <a:pt x="1413933" y="480886"/>
                  <a:pt x="1525699" y="284392"/>
                  <a:pt x="1561349" y="369745"/>
                </a:cubicBezTo>
                <a:cubicBezTo>
                  <a:pt x="1579136" y="412118"/>
                  <a:pt x="1490124" y="562598"/>
                  <a:pt x="1441578" y="631366"/>
                </a:cubicBezTo>
                <a:cubicBezTo>
                  <a:pt x="1401704" y="688403"/>
                  <a:pt x="1324327" y="812488"/>
                  <a:pt x="1297868" y="952552"/>
                </a:cubicBezTo>
                <a:cubicBezTo>
                  <a:pt x="1271483" y="1092515"/>
                  <a:pt x="1292384" y="1257760"/>
                  <a:pt x="1168907" y="1509470"/>
                </a:cubicBezTo>
                <a:cubicBezTo>
                  <a:pt x="1168907" y="1509470"/>
                  <a:pt x="1158235" y="1657315"/>
                  <a:pt x="1146145" y="1904580"/>
                </a:cubicBezTo>
                <a:lnTo>
                  <a:pt x="1144216" y="1946074"/>
                </a:lnTo>
                <a:lnTo>
                  <a:pt x="700729" y="1946074"/>
                </a:lnTo>
                <a:lnTo>
                  <a:pt x="701016" y="1876164"/>
                </a:lnTo>
                <a:cubicBezTo>
                  <a:pt x="701016" y="1876164"/>
                  <a:pt x="705315" y="1586227"/>
                  <a:pt x="668480" y="1492885"/>
                </a:cubicBezTo>
                <a:cubicBezTo>
                  <a:pt x="631644" y="1399543"/>
                  <a:pt x="592289" y="1352922"/>
                  <a:pt x="458436" y="1275559"/>
                </a:cubicBezTo>
                <a:cubicBezTo>
                  <a:pt x="323991" y="1198195"/>
                  <a:pt x="279151" y="1102931"/>
                  <a:pt x="190064" y="1044681"/>
                </a:cubicBezTo>
                <a:cubicBezTo>
                  <a:pt x="101645" y="986329"/>
                  <a:pt x="60511" y="973992"/>
                  <a:pt x="31680" y="985015"/>
                </a:cubicBezTo>
                <a:cubicBezTo>
                  <a:pt x="3442" y="996139"/>
                  <a:pt x="-21758" y="937787"/>
                  <a:pt x="29827" y="879436"/>
                </a:cubicBezTo>
                <a:cubicBezTo>
                  <a:pt x="81411" y="821084"/>
                  <a:pt x="185173" y="824826"/>
                  <a:pt x="295086" y="893594"/>
                </a:cubicBezTo>
                <a:cubicBezTo>
                  <a:pt x="404999" y="962362"/>
                  <a:pt x="466441" y="1030523"/>
                  <a:pt x="559159" y="939608"/>
                </a:cubicBezTo>
                <a:cubicBezTo>
                  <a:pt x="626679" y="873267"/>
                  <a:pt x="597848" y="744327"/>
                  <a:pt x="532774" y="583431"/>
                </a:cubicBezTo>
                <a:cubicBezTo>
                  <a:pt x="467627" y="422535"/>
                  <a:pt x="382320" y="160914"/>
                  <a:pt x="443095" y="95786"/>
                </a:cubicBezTo>
                <a:cubicBezTo>
                  <a:pt x="528476" y="4366"/>
                  <a:pt x="567757" y="200253"/>
                  <a:pt x="623640" y="338395"/>
                </a:cubicBezTo>
                <a:cubicBezTo>
                  <a:pt x="679523" y="476537"/>
                  <a:pt x="718804" y="666964"/>
                  <a:pt x="775947" y="641782"/>
                </a:cubicBezTo>
                <a:cubicBezTo>
                  <a:pt x="789436" y="636220"/>
                  <a:pt x="772241" y="480279"/>
                  <a:pt x="777800" y="329799"/>
                </a:cubicBezTo>
                <a:cubicBezTo>
                  <a:pt x="783285" y="178712"/>
                  <a:pt x="763644" y="3759"/>
                  <a:pt x="868073" y="17"/>
                </a:cubicBez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txBody>
          <a:bodyPr vert="horz" wrap="square" lIns="90000" tIns="46800" rIns="90000" bIns="46800">
            <a:normAutofit/>
          </a:bodyPr>
          <a:lstStyle/>
          <a:p>
            <a:endParaRPr lang="en-US" sz="900" dirty="0"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76860" y="377210"/>
            <a:ext cx="7675245" cy="124333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900" b="1">
                <a:solidFill>
                  <a:srgbClr val="44546A"/>
                </a:solidFill>
                <a:latin typeface="Arial" panose="020B0604020202020204" pitchFamily="34" charset="0"/>
                <a:ea typeface="微软雅黑" panose="020B0503020204020204" charset="-122"/>
                <a:cs typeface="Lato Regular"/>
              </a:defRPr>
            </a:lvl1pPr>
          </a:lstStyle>
          <a:p>
            <a:r>
              <a:rPr lang="en-CA" sz="3200" b="0" dirty="0" smtClean="0">
                <a:solidFill>
                  <a:schemeClr val="tx1"/>
                </a:solidFill>
                <a:latin typeface="微软雅黑" panose="020B0503020204020204" charset="-122"/>
                <a:sym typeface="+mn-ea"/>
              </a:rPr>
              <a:t>Why smart infrastructure with 5G?</a:t>
            </a:r>
            <a:endParaRPr lang="en-CA" sz="3200" b="0" dirty="0">
              <a:solidFill>
                <a:schemeClr val="tx1"/>
              </a:solidFill>
              <a:latin typeface="微软雅黑" panose="020B0503020204020204" charset="-122"/>
            </a:endParaRPr>
          </a:p>
          <a:p>
            <a:endParaRPr lang="en-CA" altLang="zh-CN" sz="3200" b="0" dirty="0">
              <a:solidFill>
                <a:schemeClr val="tx1"/>
              </a:solidFill>
              <a:latin typeface="微软雅黑" panose="020B0503020204020204" charset="-122"/>
              <a:cs typeface="+mn-ea"/>
            </a:endParaRPr>
          </a:p>
        </p:txBody>
      </p:sp>
      <p:sp>
        <p:nvSpPr>
          <p:cNvPr id="82" name="AutoShape 5"/>
          <p:cNvSpPr/>
          <p:nvPr>
            <p:custDataLst>
              <p:tags r:id="rId4"/>
            </p:custDataLst>
          </p:nvPr>
        </p:nvSpPr>
        <p:spPr bwMode="auto">
          <a:xfrm>
            <a:off x="3401695" y="2886075"/>
            <a:ext cx="1574800" cy="1311910"/>
          </a:xfrm>
          <a:custGeom>
            <a:avLst/>
            <a:gdLst/>
            <a:ahLst/>
            <a:cxnLst/>
            <a:rect l="0" t="0" r="r" b="b"/>
            <a:pathLst>
              <a:path w="18559" h="19569">
                <a:moveTo>
                  <a:pt x="12387" y="18456"/>
                </a:moveTo>
                <a:cubicBezTo>
                  <a:pt x="12387" y="18456"/>
                  <a:pt x="16656" y="17192"/>
                  <a:pt x="18101" y="12619"/>
                </a:cubicBezTo>
                <a:cubicBezTo>
                  <a:pt x="19547" y="8046"/>
                  <a:pt x="17891" y="568"/>
                  <a:pt x="8359" y="18"/>
                </a:cubicBezTo>
                <a:cubicBezTo>
                  <a:pt x="-1180" y="-532"/>
                  <a:pt x="-2053" y="11711"/>
                  <a:pt x="3202" y="16138"/>
                </a:cubicBezTo>
                <a:cubicBezTo>
                  <a:pt x="3202" y="16138"/>
                  <a:pt x="2336" y="18053"/>
                  <a:pt x="1011" y="18255"/>
                </a:cubicBezTo>
                <a:cubicBezTo>
                  <a:pt x="1019" y="18264"/>
                  <a:pt x="6454" y="21068"/>
                  <a:pt x="12387" y="18456"/>
                </a:cubicBezTo>
                <a:close/>
                <a:moveTo>
                  <a:pt x="12387" y="18456"/>
                </a:moveTo>
              </a:path>
            </a:pathLst>
          </a:custGeom>
          <a:solidFill>
            <a:srgbClr val="002060">
              <a:alpha val="90000"/>
            </a:srgbClr>
          </a:solidFill>
          <a:ln>
            <a:noFill/>
          </a:ln>
        </p:spPr>
        <p:txBody>
          <a:bodyPr vert="horz" wrap="square" lIns="90000" tIns="46800" rIns="90000" bIns="46800">
            <a:normAutofit/>
          </a:bodyPr>
          <a:lstStyle/>
          <a:p>
            <a:endParaRPr lang="en-US" sz="900" dirty="0"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913505" y="3256280"/>
            <a:ext cx="551815" cy="638810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Lato Light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4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sp>
        <p:nvSpPr>
          <p:cNvPr id="68" name="AutoShape 4"/>
          <p:cNvSpPr/>
          <p:nvPr>
            <p:custDataLst>
              <p:tags r:id="rId6"/>
            </p:custDataLst>
          </p:nvPr>
        </p:nvSpPr>
        <p:spPr bwMode="auto">
          <a:xfrm>
            <a:off x="2312670" y="2014220"/>
            <a:ext cx="1696720" cy="1588770"/>
          </a:xfrm>
          <a:custGeom>
            <a:avLst/>
            <a:gdLst/>
            <a:ahLst/>
            <a:cxnLst/>
            <a:rect l="0" t="0" r="r" b="b"/>
            <a:pathLst>
              <a:path w="19417" h="20101">
                <a:moveTo>
                  <a:pt x="438" y="10902"/>
                </a:moveTo>
                <a:cubicBezTo>
                  <a:pt x="438" y="10902"/>
                  <a:pt x="-1791" y="4369"/>
                  <a:pt x="3812" y="1435"/>
                </a:cubicBezTo>
                <a:cubicBezTo>
                  <a:pt x="9415" y="-1499"/>
                  <a:pt x="19005" y="-234"/>
                  <a:pt x="19407" y="8036"/>
                </a:cubicBezTo>
                <a:cubicBezTo>
                  <a:pt x="19809" y="16299"/>
                  <a:pt x="8269" y="20101"/>
                  <a:pt x="7254" y="20101"/>
                </a:cubicBezTo>
                <a:cubicBezTo>
                  <a:pt x="7254" y="20101"/>
                  <a:pt x="8535" y="18432"/>
                  <a:pt x="8808" y="17100"/>
                </a:cubicBezTo>
                <a:cubicBezTo>
                  <a:pt x="8815" y="17107"/>
                  <a:pt x="1590" y="17302"/>
                  <a:pt x="438" y="10902"/>
                </a:cubicBezTo>
                <a:close/>
                <a:moveTo>
                  <a:pt x="438" y="10902"/>
                </a:moveTo>
              </a:path>
            </a:pathLst>
          </a:custGeom>
          <a:solidFill>
            <a:srgbClr val="0070C0">
              <a:alpha val="81000"/>
            </a:srgbClr>
          </a:solidFill>
          <a:ln>
            <a:noFill/>
          </a:ln>
        </p:spPr>
        <p:txBody>
          <a:bodyPr vert="horz" wrap="square" lIns="90000" tIns="46800" rIns="90000" bIns="46800">
            <a:normAutofit/>
          </a:bodyPr>
          <a:lstStyle/>
          <a:p>
            <a:endParaRPr lang="en-US" sz="900" dirty="0"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885440" y="2444115"/>
            <a:ext cx="551815" cy="638810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Lato Light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3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sp>
        <p:nvSpPr>
          <p:cNvPr id="49" name="AutoShape 3"/>
          <p:cNvSpPr/>
          <p:nvPr>
            <p:custDataLst>
              <p:tags r:id="rId8"/>
            </p:custDataLst>
          </p:nvPr>
        </p:nvSpPr>
        <p:spPr bwMode="auto">
          <a:xfrm>
            <a:off x="1019810" y="1796415"/>
            <a:ext cx="1696720" cy="1713230"/>
          </a:xfrm>
          <a:custGeom>
            <a:avLst/>
            <a:gdLst/>
            <a:ahLst/>
            <a:cxnLst/>
            <a:rect l="0" t="0" r="r" b="b"/>
            <a:pathLst>
              <a:path w="17246" h="19694">
                <a:moveTo>
                  <a:pt x="9293" y="16819"/>
                </a:moveTo>
                <a:cubicBezTo>
                  <a:pt x="9293" y="16819"/>
                  <a:pt x="10944" y="15945"/>
                  <a:pt x="11314" y="19693"/>
                </a:cubicBezTo>
                <a:cubicBezTo>
                  <a:pt x="11314" y="19693"/>
                  <a:pt x="13742" y="16401"/>
                  <a:pt x="13158" y="14665"/>
                </a:cubicBezTo>
                <a:cubicBezTo>
                  <a:pt x="13158" y="14665"/>
                  <a:pt x="18963" y="10439"/>
                  <a:pt x="16738" y="4554"/>
                </a:cubicBezTo>
                <a:cubicBezTo>
                  <a:pt x="14514" y="-1337"/>
                  <a:pt x="8983" y="-469"/>
                  <a:pt x="6007" y="1391"/>
                </a:cubicBezTo>
                <a:cubicBezTo>
                  <a:pt x="3031" y="3252"/>
                  <a:pt x="-2637" y="8389"/>
                  <a:pt x="1406" y="14329"/>
                </a:cubicBezTo>
                <a:cubicBezTo>
                  <a:pt x="5443" y="20263"/>
                  <a:pt x="9293" y="16819"/>
                  <a:pt x="9293" y="16819"/>
                </a:cubicBezTo>
                <a:close/>
                <a:moveTo>
                  <a:pt x="9293" y="16819"/>
                </a:moveTo>
              </a:path>
            </a:pathLst>
          </a:custGeom>
          <a:solidFill>
            <a:srgbClr val="00B0F0">
              <a:alpha val="82000"/>
            </a:srgbClr>
          </a:solidFill>
          <a:ln>
            <a:noFill/>
          </a:ln>
        </p:spPr>
        <p:txBody>
          <a:bodyPr vert="horz" wrap="square" lIns="90000" tIns="46800" rIns="90000" bIns="46800">
            <a:normAutofit/>
          </a:bodyPr>
          <a:lstStyle/>
          <a:p>
            <a:endParaRPr lang="en-US" sz="900" dirty="0"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1508125" y="2262505"/>
            <a:ext cx="551815" cy="638810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Lato Light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2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sp>
        <p:nvSpPr>
          <p:cNvPr id="41" name="AutoShape 2"/>
          <p:cNvSpPr/>
          <p:nvPr>
            <p:custDataLst>
              <p:tags r:id="rId10"/>
            </p:custDataLst>
          </p:nvPr>
        </p:nvSpPr>
        <p:spPr bwMode="auto">
          <a:xfrm>
            <a:off x="131445" y="3465830"/>
            <a:ext cx="1337310" cy="1214755"/>
          </a:xfrm>
          <a:custGeom>
            <a:avLst/>
            <a:gdLst/>
            <a:ahLst/>
            <a:cxnLst/>
            <a:rect l="0" t="0" r="r" b="b"/>
            <a:pathLst>
              <a:path w="18386" h="19236">
                <a:moveTo>
                  <a:pt x="14685" y="14523"/>
                </a:moveTo>
                <a:cubicBezTo>
                  <a:pt x="14685" y="14523"/>
                  <a:pt x="13428" y="15798"/>
                  <a:pt x="18303" y="19150"/>
                </a:cubicBezTo>
                <a:cubicBezTo>
                  <a:pt x="18303" y="19150"/>
                  <a:pt x="12933" y="19943"/>
                  <a:pt x="9851" y="16727"/>
                </a:cubicBezTo>
                <a:cubicBezTo>
                  <a:pt x="9851" y="16727"/>
                  <a:pt x="3719" y="18522"/>
                  <a:pt x="912" y="12527"/>
                </a:cubicBezTo>
                <a:cubicBezTo>
                  <a:pt x="-1894" y="6533"/>
                  <a:pt x="2364" y="2324"/>
                  <a:pt x="5666" y="1021"/>
                </a:cubicBezTo>
                <a:cubicBezTo>
                  <a:pt x="8967" y="-281"/>
                  <a:pt x="16405" y="-1657"/>
                  <a:pt x="18051" y="5941"/>
                </a:cubicBezTo>
                <a:cubicBezTo>
                  <a:pt x="19706" y="13548"/>
                  <a:pt x="14685" y="14523"/>
                  <a:pt x="14685" y="14523"/>
                </a:cubicBezTo>
                <a:close/>
                <a:moveTo>
                  <a:pt x="14685" y="14523"/>
                </a:moveTo>
              </a:path>
            </a:pathLst>
          </a:custGeom>
          <a:solidFill>
            <a:srgbClr val="20AF86"/>
          </a:solidFill>
          <a:ln>
            <a:noFill/>
          </a:ln>
        </p:spPr>
        <p:txBody>
          <a:bodyPr vert="horz" wrap="square" lIns="90000" tIns="46800" rIns="90000" bIns="46800">
            <a:normAutofit/>
          </a:bodyPr>
          <a:lstStyle/>
          <a:p>
            <a:pPr algn="ctr"/>
            <a:endParaRPr lang="en-US" sz="900" dirty="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553085" y="3789680"/>
            <a:ext cx="551815" cy="638810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Lato Light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1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sp>
        <p:nvSpPr>
          <p:cNvPr id="15" name="TextBox 135"/>
          <p:cNvSpPr txBox="1"/>
          <p:nvPr>
            <p:custDataLst>
              <p:tags r:id="rId12"/>
            </p:custDataLst>
          </p:nvPr>
        </p:nvSpPr>
        <p:spPr>
          <a:xfrm>
            <a:off x="5771515" y="1685290"/>
            <a:ext cx="6148705" cy="120078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b" anchorCtr="0">
            <a:normAutofit/>
          </a:bodyPr>
          <a:lstStyle/>
          <a:p>
            <a:pPr algn="just">
              <a:lnSpc>
                <a:spcPct val="120000"/>
              </a:lnSpc>
              <a:spcAft>
                <a:spcPts val="1600"/>
              </a:spcAft>
            </a:pP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Strong market calls from smart city and community, smart working spaces, public safety, etc.</a:t>
            </a:r>
            <a:endParaRPr lang="en-CA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20000"/>
              </a:lnSpc>
              <a:spcAft>
                <a:spcPts val="1600"/>
              </a:spcAft>
            </a:pPr>
            <a:endParaRPr lang="en-US" b="1" dirty="0"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37"/>
          <p:cNvSpPr/>
          <p:nvPr>
            <p:custDataLst>
              <p:tags r:id="rId13"/>
            </p:custDataLst>
          </p:nvPr>
        </p:nvSpPr>
        <p:spPr>
          <a:xfrm>
            <a:off x="5258053" y="1796051"/>
            <a:ext cx="513160" cy="513294"/>
          </a:xfrm>
          <a:prstGeom prst="ellipse">
            <a:avLst/>
          </a:prstGeom>
          <a:solidFill>
            <a:srgbClr val="20AF86"/>
          </a:solidFill>
          <a:ln w="12700">
            <a:noFill/>
          </a:ln>
        </p:spPr>
        <p:style>
          <a:lnRef idx="2">
            <a:srgbClr val="20AF86">
              <a:shade val="50000"/>
            </a:srgbClr>
          </a:lnRef>
          <a:fillRef idx="1">
            <a:srgbClr val="20AF86"/>
          </a:fillRef>
          <a:effectRef idx="0">
            <a:srgbClr val="20AF86"/>
          </a:effectRef>
          <a:fontRef idx="minor">
            <a:srgbClr val="FFFFFF"/>
          </a:fontRef>
        </p:style>
        <p:txBody>
          <a:bodyPr vert="horz" wrap="square" lIns="90000" tIns="46800" rIns="90000" bIns="46800" rtlCol="0" anchor="ctr">
            <a:normAutofit/>
          </a:bodyPr>
          <a:lstStyle/>
          <a:p>
            <a:pPr algn="ctr"/>
            <a:endParaRPr lang="en-US" sz="900"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>
            <p:custDataLst>
              <p:tags r:id="rId14"/>
            </p:custDataLst>
          </p:nvPr>
        </p:nvGrpSpPr>
        <p:grpSpPr>
          <a:xfrm>
            <a:off x="5358348" y="1923387"/>
            <a:ext cx="315972" cy="258060"/>
            <a:chOff x="6262588" y="2661892"/>
            <a:chExt cx="315972" cy="258060"/>
          </a:xfrm>
        </p:grpSpPr>
        <p:sp>
          <p:nvSpPr>
            <p:cNvPr id="19" name="Freeform 457"/>
            <p:cNvSpPr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6262588" y="2661892"/>
              <a:ext cx="315972" cy="144303"/>
            </a:xfrm>
            <a:custGeom>
              <a:avLst/>
              <a:gdLst>
                <a:gd name="T0" fmla="*/ 664 w 1324"/>
                <a:gd name="T1" fmla="*/ 0 h 603"/>
                <a:gd name="T2" fmla="*/ 0 w 1324"/>
                <a:gd name="T3" fmla="*/ 301 h 603"/>
                <a:gd name="T4" fmla="*/ 664 w 1324"/>
                <a:gd name="T5" fmla="*/ 602 h 603"/>
                <a:gd name="T6" fmla="*/ 1323 w 1324"/>
                <a:gd name="T7" fmla="*/ 301 h 603"/>
                <a:gd name="T8" fmla="*/ 664 w 1324"/>
                <a:gd name="T9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603">
                  <a:moveTo>
                    <a:pt x="664" y="0"/>
                  </a:moveTo>
                  <a:lnTo>
                    <a:pt x="0" y="301"/>
                  </a:lnTo>
                  <a:lnTo>
                    <a:pt x="664" y="602"/>
                  </a:lnTo>
                  <a:lnTo>
                    <a:pt x="1323" y="301"/>
                  </a:lnTo>
                  <a:lnTo>
                    <a:pt x="664" y="0"/>
                  </a:lnTo>
                </a:path>
              </a:pathLst>
            </a:custGeom>
            <a:noFill/>
            <a:ln w="9525" cap="flat">
              <a:solidFill>
                <a:srgbClr val="FFFFFF"/>
              </a:solidFill>
              <a:bevel/>
            </a:ln>
            <a:effectLst/>
          </p:spPr>
          <p:txBody>
            <a:bodyPr vert="horz" wrap="square" lIns="90000" tIns="46800" rIns="90000" bIns="46800" anchor="ctr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20" name="Freeform 458"/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6262588" y="2819888"/>
              <a:ext cx="315972" cy="100064"/>
            </a:xfrm>
            <a:custGeom>
              <a:avLst/>
              <a:gdLst>
                <a:gd name="T0" fmla="*/ 1054 w 1324"/>
                <a:gd name="T1" fmla="*/ 0 h 421"/>
                <a:gd name="T2" fmla="*/ 1323 w 1324"/>
                <a:gd name="T3" fmla="*/ 121 h 421"/>
                <a:gd name="T4" fmla="*/ 664 w 1324"/>
                <a:gd name="T5" fmla="*/ 420 h 421"/>
                <a:gd name="T6" fmla="*/ 0 w 1324"/>
                <a:gd name="T7" fmla="*/ 121 h 421"/>
                <a:gd name="T8" fmla="*/ 262 w 1324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421">
                  <a:moveTo>
                    <a:pt x="1054" y="0"/>
                  </a:moveTo>
                  <a:lnTo>
                    <a:pt x="1323" y="121"/>
                  </a:lnTo>
                  <a:lnTo>
                    <a:pt x="664" y="420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21" name="Freeform 459"/>
            <p:cNvSpPr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6262588" y="2763010"/>
              <a:ext cx="315972" cy="101118"/>
            </a:xfrm>
            <a:custGeom>
              <a:avLst/>
              <a:gdLst>
                <a:gd name="T0" fmla="*/ 1054 w 1324"/>
                <a:gd name="T1" fmla="*/ 0 h 423"/>
                <a:gd name="T2" fmla="*/ 1323 w 1324"/>
                <a:gd name="T3" fmla="*/ 121 h 423"/>
                <a:gd name="T4" fmla="*/ 1054 w 1324"/>
                <a:gd name="T5" fmla="*/ 241 h 423"/>
                <a:gd name="T6" fmla="*/ 664 w 1324"/>
                <a:gd name="T7" fmla="*/ 422 h 423"/>
                <a:gd name="T8" fmla="*/ 262 w 1324"/>
                <a:gd name="T9" fmla="*/ 241 h 423"/>
                <a:gd name="T10" fmla="*/ 0 w 1324"/>
                <a:gd name="T11" fmla="*/ 121 h 423"/>
                <a:gd name="T12" fmla="*/ 262 w 1324"/>
                <a:gd name="T1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423">
                  <a:moveTo>
                    <a:pt x="1054" y="0"/>
                  </a:moveTo>
                  <a:lnTo>
                    <a:pt x="1323" y="121"/>
                  </a:lnTo>
                  <a:lnTo>
                    <a:pt x="1054" y="241"/>
                  </a:lnTo>
                  <a:lnTo>
                    <a:pt x="664" y="422"/>
                  </a:lnTo>
                  <a:lnTo>
                    <a:pt x="262" y="241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</p:grpSp>
      <p:sp>
        <p:nvSpPr>
          <p:cNvPr id="23" name="TextBox 144"/>
          <p:cNvSpPr txBox="1"/>
          <p:nvPr>
            <p:custDataLst>
              <p:tags r:id="rId15"/>
            </p:custDataLst>
          </p:nvPr>
        </p:nvSpPr>
        <p:spPr>
          <a:xfrm>
            <a:off x="5758180" y="2675255"/>
            <a:ext cx="6148705" cy="108902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b" anchorCtr="0">
            <a:normAutofit/>
          </a:bodyPr>
          <a:lstStyle/>
          <a:p>
            <a:pPr algn="just">
              <a:lnSpc>
                <a:spcPct val="120000"/>
              </a:lnSpc>
              <a:spcAft>
                <a:spcPts val="1600"/>
              </a:spcAft>
            </a:pP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With more computing, storage, communication capabilities available to UE, </a:t>
            </a:r>
            <a:r>
              <a:rPr lang="en-CA" sz="16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IoT</a:t>
            </a: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is moving toward IoE which merges with </a:t>
            </a:r>
            <a:r>
              <a:rPr lang="en-CA" sz="16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eMBB</a:t>
            </a: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and URLLC domains.</a:t>
            </a:r>
            <a:endParaRPr lang="en-US" sz="1600" b="1"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Oval 146"/>
          <p:cNvSpPr/>
          <p:nvPr>
            <p:custDataLst>
              <p:tags r:id="rId16"/>
            </p:custDataLst>
          </p:nvPr>
        </p:nvSpPr>
        <p:spPr>
          <a:xfrm>
            <a:off x="5252338" y="2963190"/>
            <a:ext cx="513160" cy="513294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rgbClr val="20AF86">
              <a:shade val="50000"/>
            </a:srgbClr>
          </a:lnRef>
          <a:fillRef idx="1">
            <a:srgbClr val="20AF86"/>
          </a:fillRef>
          <a:effectRef idx="0">
            <a:srgbClr val="20AF86"/>
          </a:effectRef>
          <a:fontRef idx="minor">
            <a:srgbClr val="FFFFFF"/>
          </a:fontRef>
        </p:style>
        <p:txBody>
          <a:bodyPr vert="horz" wrap="square" lIns="90000" tIns="46800" rIns="90000" bIns="46800" rtlCol="0" anchor="ctr">
            <a:normAutofit/>
          </a:bodyPr>
          <a:lstStyle/>
          <a:p>
            <a:pPr algn="ctr"/>
            <a:endParaRPr lang="en-US" sz="900"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>
            <p:custDataLst>
              <p:tags r:id="rId17"/>
            </p:custDataLst>
          </p:nvPr>
        </p:nvGrpSpPr>
        <p:grpSpPr>
          <a:xfrm>
            <a:off x="5340664" y="3045449"/>
            <a:ext cx="345639" cy="346814"/>
            <a:chOff x="6250619" y="3440419"/>
            <a:chExt cx="345639" cy="346814"/>
          </a:xfrm>
        </p:grpSpPr>
        <p:sp>
          <p:nvSpPr>
            <p:cNvPr id="27" name="Freeform 826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6297857" y="3487660"/>
              <a:ext cx="252316" cy="251181"/>
            </a:xfrm>
            <a:custGeom>
              <a:avLst/>
              <a:gdLst>
                <a:gd name="T0" fmla="*/ 481 w 964"/>
                <a:gd name="T1" fmla="*/ 0 h 963"/>
                <a:gd name="T2" fmla="*/ 481 w 964"/>
                <a:gd name="T3" fmla="*/ 0 h 963"/>
                <a:gd name="T4" fmla="*/ 0 w 964"/>
                <a:gd name="T5" fmla="*/ 481 h 963"/>
                <a:gd name="T6" fmla="*/ 481 w 964"/>
                <a:gd name="T7" fmla="*/ 962 h 963"/>
                <a:gd name="T8" fmla="*/ 963 w 964"/>
                <a:gd name="T9" fmla="*/ 481 h 963"/>
                <a:gd name="T10" fmla="*/ 481 w 964"/>
                <a:gd name="T11" fmla="*/ 0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4" h="963">
                  <a:moveTo>
                    <a:pt x="481" y="0"/>
                  </a:moveTo>
                  <a:lnTo>
                    <a:pt x="481" y="0"/>
                  </a:lnTo>
                  <a:cubicBezTo>
                    <a:pt x="210" y="0"/>
                    <a:pt x="0" y="221"/>
                    <a:pt x="0" y="481"/>
                  </a:cubicBezTo>
                  <a:cubicBezTo>
                    <a:pt x="0" y="752"/>
                    <a:pt x="210" y="962"/>
                    <a:pt x="481" y="962"/>
                  </a:cubicBezTo>
                  <a:cubicBezTo>
                    <a:pt x="741" y="962"/>
                    <a:pt x="963" y="752"/>
                    <a:pt x="963" y="481"/>
                  </a:cubicBezTo>
                  <a:cubicBezTo>
                    <a:pt x="963" y="221"/>
                    <a:pt x="741" y="0"/>
                    <a:pt x="481" y="0"/>
                  </a:cubicBezTo>
                </a:path>
              </a:pathLst>
            </a:cu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 anchor="ctr">
              <a:normAutofit/>
            </a:bodyPr>
            <a:lstStyle/>
            <a:p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28" name="Freeform 827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6376201" y="3566009"/>
              <a:ext cx="94475" cy="94481"/>
            </a:xfrm>
            <a:custGeom>
              <a:avLst/>
              <a:gdLst>
                <a:gd name="T0" fmla="*/ 180 w 361"/>
                <a:gd name="T1" fmla="*/ 360 h 361"/>
                <a:gd name="T2" fmla="*/ 180 w 361"/>
                <a:gd name="T3" fmla="*/ 360 h 361"/>
                <a:gd name="T4" fmla="*/ 0 w 361"/>
                <a:gd name="T5" fmla="*/ 180 h 361"/>
                <a:gd name="T6" fmla="*/ 180 w 361"/>
                <a:gd name="T7" fmla="*/ 0 h 361"/>
                <a:gd name="T8" fmla="*/ 360 w 361"/>
                <a:gd name="T9" fmla="*/ 180 h 361"/>
                <a:gd name="T10" fmla="*/ 180 w 361"/>
                <a:gd name="T11" fmla="*/ 36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" h="361">
                  <a:moveTo>
                    <a:pt x="180" y="360"/>
                  </a:moveTo>
                  <a:lnTo>
                    <a:pt x="180" y="360"/>
                  </a:lnTo>
                  <a:cubicBezTo>
                    <a:pt x="80" y="360"/>
                    <a:pt x="0" y="280"/>
                    <a:pt x="0" y="180"/>
                  </a:cubicBezTo>
                  <a:cubicBezTo>
                    <a:pt x="0" y="80"/>
                    <a:pt x="80" y="0"/>
                    <a:pt x="180" y="0"/>
                  </a:cubicBezTo>
                  <a:cubicBezTo>
                    <a:pt x="281" y="0"/>
                    <a:pt x="360" y="80"/>
                    <a:pt x="360" y="180"/>
                  </a:cubicBezTo>
                  <a:cubicBezTo>
                    <a:pt x="360" y="280"/>
                    <a:pt x="281" y="360"/>
                    <a:pt x="180" y="360"/>
                  </a:cubicBezTo>
                </a:path>
              </a:pathLst>
            </a:cu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 anchor="ctr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29" name="Freeform 828"/>
            <p:cNvSpPr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6423438" y="3660490"/>
              <a:ext cx="1153" cy="126743"/>
            </a:xfrm>
            <a:custGeom>
              <a:avLst/>
              <a:gdLst>
                <a:gd name="T0" fmla="*/ 0 w 1"/>
                <a:gd name="T1" fmla="*/ 482 h 483"/>
                <a:gd name="T2" fmla="*/ 0 w 1"/>
                <a:gd name="T3" fmla="*/ 301 h 483"/>
                <a:gd name="T4" fmla="*/ 0 w 1"/>
                <a:gd name="T5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83">
                  <a:moveTo>
                    <a:pt x="0" y="482"/>
                  </a:moveTo>
                  <a:lnTo>
                    <a:pt x="0" y="301"/>
                  </a:lnTo>
                  <a:lnTo>
                    <a:pt x="0" y="0"/>
                  </a:lnTo>
                </a:path>
              </a:pathLst>
            </a:cu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30" name="Freeform 829"/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6423438" y="3440419"/>
              <a:ext cx="1153" cy="126743"/>
            </a:xfrm>
            <a:custGeom>
              <a:avLst/>
              <a:gdLst>
                <a:gd name="T0" fmla="*/ 0 w 1"/>
                <a:gd name="T1" fmla="*/ 0 h 483"/>
                <a:gd name="T2" fmla="*/ 0 w 1"/>
                <a:gd name="T3" fmla="*/ 181 h 483"/>
                <a:gd name="T4" fmla="*/ 0 w 1"/>
                <a:gd name="T5" fmla="*/ 482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83">
                  <a:moveTo>
                    <a:pt x="0" y="0"/>
                  </a:moveTo>
                  <a:lnTo>
                    <a:pt x="0" y="181"/>
                  </a:lnTo>
                  <a:lnTo>
                    <a:pt x="0" y="482"/>
                  </a:lnTo>
                </a:path>
              </a:pathLst>
            </a:cu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31" name="Freeform 830"/>
            <p:cNvSpPr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6250619" y="3613249"/>
              <a:ext cx="125582" cy="1153"/>
            </a:xfrm>
            <a:custGeom>
              <a:avLst/>
              <a:gdLst>
                <a:gd name="T0" fmla="*/ 0 w 482"/>
                <a:gd name="T1" fmla="*/ 0 h 1"/>
                <a:gd name="T2" fmla="*/ 180 w 482"/>
                <a:gd name="T3" fmla="*/ 0 h 1"/>
                <a:gd name="T4" fmla="*/ 481 w 48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2" h="1">
                  <a:moveTo>
                    <a:pt x="0" y="0"/>
                  </a:moveTo>
                  <a:lnTo>
                    <a:pt x="180" y="0"/>
                  </a:lnTo>
                  <a:lnTo>
                    <a:pt x="481" y="0"/>
                  </a:lnTo>
                </a:path>
              </a:pathLst>
            </a:cu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32" name="Freeform 831"/>
            <p:cNvSpPr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6469524" y="3613249"/>
              <a:ext cx="126734" cy="1153"/>
            </a:xfrm>
            <a:custGeom>
              <a:avLst/>
              <a:gdLst>
                <a:gd name="T0" fmla="*/ 0 w 483"/>
                <a:gd name="T1" fmla="*/ 0 h 1"/>
                <a:gd name="T2" fmla="*/ 302 w 483"/>
                <a:gd name="T3" fmla="*/ 0 h 1"/>
                <a:gd name="T4" fmla="*/ 482 w 48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3" h="1">
                  <a:moveTo>
                    <a:pt x="0" y="0"/>
                  </a:moveTo>
                  <a:lnTo>
                    <a:pt x="302" y="0"/>
                  </a:lnTo>
                  <a:lnTo>
                    <a:pt x="482" y="0"/>
                  </a:lnTo>
                </a:path>
              </a:pathLst>
            </a:cu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</p:grpSp>
      <p:sp>
        <p:nvSpPr>
          <p:cNvPr id="34" name="TextBox 147"/>
          <p:cNvSpPr txBox="1"/>
          <p:nvPr>
            <p:custDataLst>
              <p:tags r:id="rId18"/>
            </p:custDataLst>
          </p:nvPr>
        </p:nvSpPr>
        <p:spPr>
          <a:xfrm>
            <a:off x="5771515" y="4152900"/>
            <a:ext cx="6355715" cy="127889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b" anchorCtr="0">
            <a:normAutofit/>
          </a:bodyPr>
          <a:lstStyle/>
          <a:p>
            <a:pPr algn="just">
              <a:lnSpc>
                <a:spcPct val="120000"/>
              </a:lnSpc>
              <a:spcAft>
                <a:spcPts val="1600"/>
              </a:spcAft>
            </a:pP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Ground-breaking user experiences for the mass consumer and municipal markets, give rise to new services by differentiated </a:t>
            </a:r>
            <a:r>
              <a:rPr lang="en-CA" sz="16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QoS</a:t>
            </a: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or </a:t>
            </a:r>
            <a:r>
              <a:rPr lang="en-CA" sz="16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QoE</a:t>
            </a: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provisions instead of pure bandwidth.</a:t>
            </a:r>
            <a:endParaRPr lang="en-CA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20000"/>
              </a:lnSpc>
              <a:spcAft>
                <a:spcPts val="1600"/>
              </a:spcAft>
            </a:pPr>
            <a:endParaRPr lang="en-US" sz="1600" b="1"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Oval 149"/>
          <p:cNvSpPr/>
          <p:nvPr>
            <p:custDataLst>
              <p:tags r:id="rId19"/>
            </p:custDataLst>
          </p:nvPr>
        </p:nvSpPr>
        <p:spPr>
          <a:xfrm>
            <a:off x="5245353" y="4108739"/>
            <a:ext cx="513160" cy="513294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style>
          <a:lnRef idx="2">
            <a:srgbClr val="20AF86">
              <a:shade val="50000"/>
            </a:srgbClr>
          </a:lnRef>
          <a:fillRef idx="1">
            <a:srgbClr val="20AF86"/>
          </a:fillRef>
          <a:effectRef idx="0">
            <a:srgbClr val="20AF86"/>
          </a:effectRef>
          <a:fontRef idx="minor">
            <a:srgbClr val="FFFFFF"/>
          </a:fontRef>
        </p:style>
        <p:txBody>
          <a:bodyPr vert="horz" wrap="square" lIns="90000" tIns="46800" rIns="90000" bIns="46800" rtlCol="0" anchor="ctr">
            <a:normAutofit/>
          </a:bodyPr>
          <a:lstStyle/>
          <a:p>
            <a:pPr algn="ctr"/>
            <a:endParaRPr lang="en-US" sz="900"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>
            <p:custDataLst>
              <p:tags r:id="rId20"/>
            </p:custDataLst>
          </p:nvPr>
        </p:nvGrpSpPr>
        <p:grpSpPr>
          <a:xfrm>
            <a:off x="5355959" y="4214840"/>
            <a:ext cx="300512" cy="300528"/>
            <a:chOff x="6272899" y="4287865"/>
            <a:chExt cx="300512" cy="300528"/>
          </a:xfrm>
        </p:grpSpPr>
        <p:sp>
          <p:nvSpPr>
            <p:cNvPr id="39" name="Line 287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 flipH="1">
              <a:off x="6523901" y="4430644"/>
              <a:ext cx="49510" cy="47210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40" name="Line 288"/>
            <p:cNvSpPr>
              <a:spLocks noChangeShapeType="1"/>
            </p:cNvSpPr>
            <p:nvPr>
              <p:custDataLst>
                <p:tags r:id="rId31"/>
              </p:custDataLst>
            </p:nvPr>
          </p:nvSpPr>
          <p:spPr bwMode="auto">
            <a:xfrm flipH="1" flipV="1">
              <a:off x="6523901" y="4382284"/>
              <a:ext cx="49510" cy="49513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42" name="Line 289"/>
            <p:cNvSpPr>
              <a:spLocks noChangeShapeType="1"/>
            </p:cNvSpPr>
            <p:nvPr>
              <p:custDataLst>
                <p:tags r:id="rId32"/>
              </p:custDataLst>
            </p:nvPr>
          </p:nvSpPr>
          <p:spPr bwMode="auto">
            <a:xfrm flipV="1">
              <a:off x="6274051" y="4382284"/>
              <a:ext cx="47207" cy="49513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43" name="Line 290"/>
            <p:cNvSpPr>
              <a:spLocks noChangeShapeType="1"/>
            </p:cNvSpPr>
            <p:nvPr>
              <p:custDataLst>
                <p:tags r:id="rId33"/>
              </p:custDataLst>
            </p:nvPr>
          </p:nvSpPr>
          <p:spPr bwMode="auto">
            <a:xfrm>
              <a:off x="6274051" y="4430644"/>
              <a:ext cx="47207" cy="47210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44" name="Line 291"/>
            <p:cNvSpPr>
              <a:spLocks noChangeShapeType="1"/>
            </p:cNvSpPr>
            <p:nvPr>
              <p:custDataLst>
                <p:tags r:id="rId34"/>
              </p:custDataLst>
            </p:nvPr>
          </p:nvSpPr>
          <p:spPr bwMode="auto">
            <a:xfrm flipH="1">
              <a:off x="6272899" y="4430645"/>
              <a:ext cx="300512" cy="1152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45" name="Line 292"/>
            <p:cNvSpPr>
              <a:spLocks noChangeShapeType="1"/>
            </p:cNvSpPr>
            <p:nvPr>
              <p:custDataLst>
                <p:tags r:id="rId35"/>
              </p:custDataLst>
            </p:nvPr>
          </p:nvSpPr>
          <p:spPr bwMode="auto">
            <a:xfrm flipH="1" flipV="1">
              <a:off x="6382281" y="4538880"/>
              <a:ext cx="49509" cy="49513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46" name="Line 293"/>
            <p:cNvSpPr>
              <a:spLocks noChangeShapeType="1"/>
            </p:cNvSpPr>
            <p:nvPr>
              <p:custDataLst>
                <p:tags r:id="rId36"/>
              </p:custDataLst>
            </p:nvPr>
          </p:nvSpPr>
          <p:spPr bwMode="auto">
            <a:xfrm flipV="1">
              <a:off x="6430639" y="4538880"/>
              <a:ext cx="47207" cy="49513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47" name="Line 294"/>
            <p:cNvSpPr>
              <a:spLocks noChangeShapeType="1"/>
            </p:cNvSpPr>
            <p:nvPr>
              <p:custDataLst>
                <p:tags r:id="rId37"/>
              </p:custDataLst>
            </p:nvPr>
          </p:nvSpPr>
          <p:spPr bwMode="auto">
            <a:xfrm>
              <a:off x="6430639" y="4289017"/>
              <a:ext cx="47207" cy="47209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48" name="Line 295"/>
            <p:cNvSpPr>
              <a:spLocks noChangeShapeType="1"/>
            </p:cNvSpPr>
            <p:nvPr>
              <p:custDataLst>
                <p:tags r:id="rId38"/>
              </p:custDataLst>
            </p:nvPr>
          </p:nvSpPr>
          <p:spPr bwMode="auto">
            <a:xfrm flipH="1">
              <a:off x="6382281" y="4289017"/>
              <a:ext cx="49509" cy="47209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50" name="Line 296"/>
            <p:cNvSpPr>
              <a:spLocks noChangeShapeType="1"/>
            </p:cNvSpPr>
            <p:nvPr>
              <p:custDataLst>
                <p:tags r:id="rId39"/>
              </p:custDataLst>
            </p:nvPr>
          </p:nvSpPr>
          <p:spPr bwMode="auto">
            <a:xfrm flipV="1">
              <a:off x="6430639" y="4287865"/>
              <a:ext cx="1151" cy="300528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</p:grpSp>
      <p:sp>
        <p:nvSpPr>
          <p:cNvPr id="52" name="TextBox 138"/>
          <p:cNvSpPr txBox="1"/>
          <p:nvPr>
            <p:custDataLst>
              <p:tags r:id="rId21"/>
            </p:custDataLst>
          </p:nvPr>
        </p:nvSpPr>
        <p:spPr>
          <a:xfrm>
            <a:off x="5770880" y="5158105"/>
            <a:ext cx="6135370" cy="77216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b" anchorCtr="0">
            <a:normAutofit/>
          </a:bodyPr>
          <a:lstStyle/>
          <a:p>
            <a:pPr algn="just">
              <a:lnSpc>
                <a:spcPct val="120000"/>
              </a:lnSpc>
              <a:spcAft>
                <a:spcPts val="1600"/>
              </a:spcAft>
            </a:pP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5GS can be an enabler for scalable </a:t>
            </a:r>
            <a:r>
              <a:rPr lang="en-CA" sz="16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QoS</a:t>
            </a: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provision for new services.</a:t>
            </a:r>
            <a:endParaRPr lang="en-US" sz="1600" b="1"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Oval 140"/>
          <p:cNvSpPr/>
          <p:nvPr>
            <p:custDataLst>
              <p:tags r:id="rId22"/>
            </p:custDataLst>
          </p:nvPr>
        </p:nvSpPr>
        <p:spPr>
          <a:xfrm>
            <a:off x="5242178" y="5287943"/>
            <a:ext cx="513160" cy="513294"/>
          </a:xfrm>
          <a:prstGeom prst="ellipse">
            <a:avLst/>
          </a:prstGeom>
          <a:solidFill>
            <a:srgbClr val="002060"/>
          </a:solidFill>
          <a:ln w="12700">
            <a:noFill/>
          </a:ln>
        </p:spPr>
        <p:style>
          <a:lnRef idx="2">
            <a:srgbClr val="20AF86">
              <a:shade val="50000"/>
            </a:srgbClr>
          </a:lnRef>
          <a:fillRef idx="1">
            <a:srgbClr val="20AF86"/>
          </a:fillRef>
          <a:effectRef idx="0">
            <a:srgbClr val="20AF86"/>
          </a:effectRef>
          <a:fontRef idx="minor">
            <a:srgbClr val="FFFFFF"/>
          </a:fontRef>
        </p:style>
        <p:txBody>
          <a:bodyPr vert="horz" wrap="square" lIns="90000" tIns="46800" rIns="90000" bIns="46800" rtlCol="0" anchor="ctr">
            <a:normAutofit/>
          </a:bodyPr>
          <a:lstStyle/>
          <a:p>
            <a:pPr algn="ctr"/>
            <a:endParaRPr lang="en-US" sz="900">
              <a:sym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>
            <p:custDataLst>
              <p:tags r:id="rId23"/>
            </p:custDataLst>
          </p:nvPr>
        </p:nvGrpSpPr>
        <p:grpSpPr>
          <a:xfrm>
            <a:off x="5391385" y="5454748"/>
            <a:ext cx="247253" cy="202086"/>
            <a:chOff x="6298800" y="5165823"/>
            <a:chExt cx="247253" cy="202086"/>
          </a:xfrm>
        </p:grpSpPr>
        <p:sp>
          <p:nvSpPr>
            <p:cNvPr id="56" name="Freeform 668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6320978" y="5322727"/>
              <a:ext cx="45179" cy="45182"/>
            </a:xfrm>
            <a:custGeom>
              <a:avLst/>
              <a:gdLst>
                <a:gd name="T0" fmla="*/ 241 w 242"/>
                <a:gd name="T1" fmla="*/ 121 h 241"/>
                <a:gd name="T2" fmla="*/ 241 w 242"/>
                <a:gd name="T3" fmla="*/ 121 h 241"/>
                <a:gd name="T4" fmla="*/ 120 w 242"/>
                <a:gd name="T5" fmla="*/ 0 h 241"/>
                <a:gd name="T6" fmla="*/ 0 w 242"/>
                <a:gd name="T7" fmla="*/ 121 h 241"/>
                <a:gd name="T8" fmla="*/ 120 w 242"/>
                <a:gd name="T9" fmla="*/ 240 h 241"/>
                <a:gd name="T10" fmla="*/ 241 w 242"/>
                <a:gd name="T11" fmla="*/ 12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241">
                  <a:moveTo>
                    <a:pt x="241" y="121"/>
                  </a:moveTo>
                  <a:lnTo>
                    <a:pt x="241" y="121"/>
                  </a:lnTo>
                  <a:cubicBezTo>
                    <a:pt x="241" y="51"/>
                    <a:pt x="191" y="0"/>
                    <a:pt x="120" y="0"/>
                  </a:cubicBezTo>
                  <a:cubicBezTo>
                    <a:pt x="61" y="0"/>
                    <a:pt x="0" y="51"/>
                    <a:pt x="0" y="121"/>
                  </a:cubicBezTo>
                  <a:cubicBezTo>
                    <a:pt x="0" y="181"/>
                    <a:pt x="61" y="240"/>
                    <a:pt x="120" y="240"/>
                  </a:cubicBezTo>
                  <a:cubicBezTo>
                    <a:pt x="191" y="240"/>
                    <a:pt x="241" y="181"/>
                    <a:pt x="241" y="121"/>
                  </a:cubicBezTo>
                </a:path>
              </a:pathLst>
            </a:cu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 anchor="ctr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57" name="Freeform 669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6477052" y="5322727"/>
              <a:ext cx="45179" cy="45182"/>
            </a:xfrm>
            <a:custGeom>
              <a:avLst/>
              <a:gdLst>
                <a:gd name="T0" fmla="*/ 242 w 243"/>
                <a:gd name="T1" fmla="*/ 121 h 241"/>
                <a:gd name="T2" fmla="*/ 242 w 243"/>
                <a:gd name="T3" fmla="*/ 121 h 241"/>
                <a:gd name="T4" fmla="*/ 121 w 243"/>
                <a:gd name="T5" fmla="*/ 0 h 241"/>
                <a:gd name="T6" fmla="*/ 0 w 243"/>
                <a:gd name="T7" fmla="*/ 121 h 241"/>
                <a:gd name="T8" fmla="*/ 121 w 243"/>
                <a:gd name="T9" fmla="*/ 240 h 241"/>
                <a:gd name="T10" fmla="*/ 242 w 243"/>
                <a:gd name="T11" fmla="*/ 12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241">
                  <a:moveTo>
                    <a:pt x="242" y="121"/>
                  </a:moveTo>
                  <a:lnTo>
                    <a:pt x="242" y="121"/>
                  </a:lnTo>
                  <a:cubicBezTo>
                    <a:pt x="242" y="51"/>
                    <a:pt x="192" y="0"/>
                    <a:pt x="121" y="0"/>
                  </a:cubicBezTo>
                  <a:cubicBezTo>
                    <a:pt x="62" y="0"/>
                    <a:pt x="0" y="51"/>
                    <a:pt x="0" y="121"/>
                  </a:cubicBezTo>
                  <a:cubicBezTo>
                    <a:pt x="0" y="181"/>
                    <a:pt x="62" y="240"/>
                    <a:pt x="121" y="240"/>
                  </a:cubicBezTo>
                  <a:cubicBezTo>
                    <a:pt x="192" y="240"/>
                    <a:pt x="242" y="181"/>
                    <a:pt x="242" y="121"/>
                  </a:cubicBezTo>
                </a:path>
              </a:pathLst>
            </a:cu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 anchor="ctr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58" name="Freeform 670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6298800" y="5165823"/>
              <a:ext cx="246432" cy="179085"/>
            </a:xfrm>
            <a:custGeom>
              <a:avLst/>
              <a:gdLst>
                <a:gd name="T0" fmla="*/ 119 w 1324"/>
                <a:gd name="T1" fmla="*/ 962 h 963"/>
                <a:gd name="T2" fmla="*/ 0 w 1324"/>
                <a:gd name="T3" fmla="*/ 962 h 963"/>
                <a:gd name="T4" fmla="*/ 0 w 1324"/>
                <a:gd name="T5" fmla="*/ 0 h 963"/>
                <a:gd name="T6" fmla="*/ 901 w 1324"/>
                <a:gd name="T7" fmla="*/ 0 h 963"/>
                <a:gd name="T8" fmla="*/ 901 w 1324"/>
                <a:gd name="T9" fmla="*/ 239 h 963"/>
                <a:gd name="T10" fmla="*/ 1202 w 1324"/>
                <a:gd name="T11" fmla="*/ 239 h 963"/>
                <a:gd name="T12" fmla="*/ 1323 w 1324"/>
                <a:gd name="T13" fmla="*/ 602 h 963"/>
                <a:gd name="T14" fmla="*/ 1323 w 1324"/>
                <a:gd name="T15" fmla="*/ 962 h 963"/>
                <a:gd name="T16" fmla="*/ 1202 w 1324"/>
                <a:gd name="T17" fmla="*/ 96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4" h="963">
                  <a:moveTo>
                    <a:pt x="119" y="962"/>
                  </a:moveTo>
                  <a:lnTo>
                    <a:pt x="0" y="962"/>
                  </a:lnTo>
                  <a:lnTo>
                    <a:pt x="0" y="0"/>
                  </a:lnTo>
                  <a:lnTo>
                    <a:pt x="901" y="0"/>
                  </a:lnTo>
                  <a:lnTo>
                    <a:pt x="901" y="239"/>
                  </a:lnTo>
                  <a:lnTo>
                    <a:pt x="1202" y="239"/>
                  </a:lnTo>
                  <a:lnTo>
                    <a:pt x="1323" y="602"/>
                  </a:lnTo>
                  <a:lnTo>
                    <a:pt x="1323" y="962"/>
                  </a:lnTo>
                  <a:lnTo>
                    <a:pt x="1202" y="962"/>
                  </a:lnTo>
                </a:path>
              </a:pathLst>
            </a:cu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59" name="Line 671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>
              <a:off x="6365336" y="5344907"/>
              <a:ext cx="111716" cy="822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60" name="Line 672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>
              <a:off x="6466374" y="5210183"/>
              <a:ext cx="821" cy="134724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  <p:sp>
          <p:nvSpPr>
            <p:cNvPr id="61" name="Line 673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 flipH="1">
              <a:off x="6465552" y="5278367"/>
              <a:ext cx="80501" cy="821"/>
            </a:xfrm>
            <a:prstGeom prst="line">
              <a:avLst/>
            </a:prstGeom>
            <a:noFill/>
            <a:ln w="4680" cap="flat">
              <a:solidFill>
                <a:srgbClr val="FFFFFF"/>
              </a:solidFill>
              <a:round/>
            </a:ln>
            <a:effectLst/>
          </p:spPr>
          <p:txBody>
            <a:bodyPr vert="horz" wrap="square" lIns="90000" tIns="46800" rIns="90000" bIns="46800">
              <a:normAutofit fontScale="25000" lnSpcReduction="20000"/>
            </a:bodyPr>
            <a:lstStyle/>
            <a:p>
              <a:pPr>
                <a:lnSpc>
                  <a:spcPct val="120000"/>
                </a:lnSpc>
              </a:pPr>
              <a:endParaRPr lang="en-US" sz="900"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694" y="82973"/>
            <a:ext cx="1005191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An </a:t>
            </a:r>
            <a:r>
              <a:rPr lang="en-US" sz="3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</a:t>
            </a:r>
            <a:r>
              <a:rPr 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xemplary </a:t>
            </a:r>
            <a:r>
              <a:rPr 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S</a:t>
            </a:r>
            <a:r>
              <a:rPr 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cenario: Shanghai </a:t>
            </a:r>
            <a:r>
              <a:rPr lang="en-US" sz="3200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Zhangjiang</a:t>
            </a:r>
            <a:r>
              <a:rPr 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Park</a:t>
            </a:r>
            <a:endParaRPr lang="en-US" altLang="en-US" sz="32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4818" name="组 15"/>
          <p:cNvGrpSpPr/>
          <p:nvPr/>
        </p:nvGrpSpPr>
        <p:grpSpPr>
          <a:xfrm>
            <a:off x="2839116" y="3810315"/>
            <a:ext cx="9333470" cy="2640491"/>
            <a:chOff x="1595217" y="1994616"/>
            <a:chExt cx="10469694" cy="3077981"/>
          </a:xfrm>
        </p:grpSpPr>
        <p:grpSp>
          <p:nvGrpSpPr>
            <p:cNvPr id="34822" name="组合 3"/>
            <p:cNvGrpSpPr/>
            <p:nvPr/>
          </p:nvGrpSpPr>
          <p:grpSpPr>
            <a:xfrm>
              <a:off x="4599713" y="1994616"/>
              <a:ext cx="3077980" cy="3077981"/>
              <a:chOff x="7002380" y="2224597"/>
              <a:chExt cx="3078693" cy="3078694"/>
            </a:xfrm>
          </p:grpSpPr>
          <p:grpSp>
            <p:nvGrpSpPr>
              <p:cNvPr id="34842" name="组合 139"/>
              <p:cNvGrpSpPr/>
              <p:nvPr/>
            </p:nvGrpSpPr>
            <p:grpSpPr>
              <a:xfrm>
                <a:off x="7002380" y="2224597"/>
                <a:ext cx="3078693" cy="3078694"/>
                <a:chOff x="4191510" y="1296030"/>
                <a:chExt cx="3722887" cy="3722888"/>
              </a:xfrm>
            </p:grpSpPr>
            <p:sp>
              <p:nvSpPr>
                <p:cNvPr id="42" name="椭圆 41"/>
                <p:cNvSpPr/>
                <p:nvPr/>
              </p:nvSpPr>
              <p:spPr>
                <a:xfrm>
                  <a:off x="4909458" y="2409372"/>
                  <a:ext cx="1799770" cy="17997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584200">
                    <a:prstClr val="black">
                      <a:alpha val="31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graphicFrame>
              <p:nvGraphicFramePr>
                <p:cNvPr id="34850" name="图表 42"/>
                <p:cNvGraphicFramePr/>
                <p:nvPr>
                  <p:extLst>
                    <p:ext uri="{D42A27DB-BD31-4B8C-83A1-F6EECF244321}">
                      <p14:modId xmlns:p14="http://schemas.microsoft.com/office/powerpoint/2010/main" val="385081330"/>
                    </p:ext>
                  </p:extLst>
                </p:nvPr>
              </p:nvGraphicFramePr>
              <p:xfrm>
                <a:off x="4191510" y="1296030"/>
                <a:ext cx="3722887" cy="372288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21" r:id="rId6" imgW="3084830" imgH="3084830" progId="Excel.Chart.8">
                        <p:embed/>
                      </p:oleObj>
                    </mc:Choice>
                    <mc:Fallback>
                      <p:oleObj r:id="rId6" imgW="3084830" imgH="3084830" progId="Excel.Chart.8">
                        <p:embed/>
                        <p:pic>
                          <p:nvPicPr>
                            <p:cNvPr id="0" name="图片 3075"/>
                            <p:cNvPicPr/>
                            <p:nvPr/>
                          </p:nvPicPr>
                          <p:blipFill>
                            <a:blip r:embed="rId7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191510" y="1296030"/>
                              <a:ext cx="3722887" cy="372288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34843" name="Freeform 19"/>
              <p:cNvSpPr/>
              <p:nvPr/>
            </p:nvSpPr>
            <p:spPr>
              <a:xfrm>
                <a:off x="7333048" y="3361750"/>
                <a:ext cx="32407" cy="11574"/>
              </a:xfrm>
              <a:custGeom>
                <a:avLst/>
                <a:gdLst/>
                <a:ahLst/>
                <a:cxnLst>
                  <a:cxn ang="0">
                    <a:pos x="36465977" y="0"/>
                  </a:cxn>
                  <a:cxn ang="0">
                    <a:pos x="7292925" y="0"/>
                  </a:cxn>
                  <a:cxn ang="0">
                    <a:pos x="0" y="8372342"/>
                  </a:cxn>
                  <a:cxn ang="0">
                    <a:pos x="7292925" y="16744685"/>
                  </a:cxn>
                  <a:cxn ang="0">
                    <a:pos x="36465977" y="16744685"/>
                  </a:cxn>
                  <a:cxn ang="0">
                    <a:pos x="43758902" y="8372342"/>
                  </a:cxn>
                  <a:cxn ang="0">
                    <a:pos x="36465977" y="0"/>
                  </a:cxn>
                </a:cxnLst>
                <a:rect l="0" t="0" r="0" b="0"/>
                <a:pathLst>
                  <a:path w="24" h="8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8"/>
                      <a:pt x="24" y="6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34844" name="Freeform 28"/>
              <p:cNvSpPr>
                <a:spLocks noEditPoints="1"/>
              </p:cNvSpPr>
              <p:nvPr/>
            </p:nvSpPr>
            <p:spPr>
              <a:xfrm>
                <a:off x="7389092" y="3256930"/>
                <a:ext cx="245627" cy="245628"/>
              </a:xfrm>
              <a:custGeom>
                <a:avLst/>
                <a:gdLst/>
                <a:ahLst/>
                <a:cxnLst>
                  <a:cxn ang="0">
                    <a:pos x="215429995" y="71809998"/>
                  </a:cxn>
                  <a:cxn ang="0">
                    <a:pos x="199941192" y="180229248"/>
                  </a:cxn>
                  <a:cxn ang="0">
                    <a:pos x="226694472" y="183045071"/>
                  </a:cxn>
                  <a:cxn ang="0">
                    <a:pos x="252039247" y="152068651"/>
                  </a:cxn>
                  <a:cxn ang="0">
                    <a:pos x="247814920" y="81665970"/>
                  </a:cxn>
                  <a:cxn ang="0">
                    <a:pos x="192901043" y="38016569"/>
                  </a:cxn>
                  <a:cxn ang="0">
                    <a:pos x="107010745" y="42240896"/>
                  </a:cxn>
                  <a:cxn ang="0">
                    <a:pos x="43649401" y="104194923"/>
                  </a:cxn>
                  <a:cxn ang="0">
                    <a:pos x="42240896" y="195718052"/>
                  </a:cxn>
                  <a:cxn ang="0">
                    <a:pos x="99970596" y="250630742"/>
                  </a:cxn>
                  <a:cxn ang="0">
                    <a:pos x="170373277" y="256263574"/>
                  </a:cxn>
                  <a:cxn ang="0">
                    <a:pos x="201349697" y="280199844"/>
                  </a:cxn>
                  <a:cxn ang="0">
                    <a:pos x="143619997" y="291464321"/>
                  </a:cxn>
                  <a:cxn ang="0">
                    <a:pos x="40833578" y="256263574"/>
                  </a:cxn>
                  <a:cxn ang="0">
                    <a:pos x="0" y="152068651"/>
                  </a:cxn>
                  <a:cxn ang="0">
                    <a:pos x="45056719" y="40833578"/>
                  </a:cxn>
                  <a:cxn ang="0">
                    <a:pos x="153475969" y="0"/>
                  </a:cxn>
                  <a:cxn ang="0">
                    <a:pos x="252039247" y="32384925"/>
                  </a:cxn>
                  <a:cxn ang="0">
                    <a:pos x="291464321" y="122499549"/>
                  </a:cxn>
                  <a:cxn ang="0">
                    <a:pos x="264711041" y="192901043"/>
                  </a:cxn>
                  <a:cxn ang="0">
                    <a:pos x="198533874" y="221062827"/>
                  </a:cxn>
                  <a:cxn ang="0">
                    <a:pos x="173189099" y="212614173"/>
                  </a:cxn>
                  <a:cxn ang="0">
                    <a:pos x="164740445" y="185860893"/>
                  </a:cxn>
                  <a:cxn ang="0">
                    <a:pos x="153475969" y="198533874"/>
                  </a:cxn>
                  <a:cxn ang="0">
                    <a:pos x="125315371" y="218245818"/>
                  </a:cxn>
                  <a:cxn ang="0">
                    <a:pos x="92930447" y="216838500"/>
                  </a:cxn>
                  <a:cxn ang="0">
                    <a:pos x="73218503" y="192901043"/>
                  </a:cxn>
                  <a:cxn ang="0">
                    <a:pos x="76034325" y="135171343"/>
                  </a:cxn>
                  <a:cxn ang="0">
                    <a:pos x="119683726" y="78850148"/>
                  </a:cxn>
                  <a:cxn ang="0">
                    <a:pos x="168964772" y="73218503"/>
                  </a:cxn>
                  <a:cxn ang="0">
                    <a:pos x="192901043" y="71809998"/>
                  </a:cxn>
                  <a:cxn ang="0">
                    <a:pos x="164740445" y="105603427"/>
                  </a:cxn>
                  <a:cxn ang="0">
                    <a:pos x="135171343" y="109826568"/>
                  </a:cxn>
                  <a:cxn ang="0">
                    <a:pos x="112643577" y="142211492"/>
                  </a:cxn>
                  <a:cxn ang="0">
                    <a:pos x="114050895" y="180229248"/>
                  </a:cxn>
                  <a:cxn ang="0">
                    <a:pos x="137988352" y="184453575"/>
                  </a:cxn>
                  <a:cxn ang="0">
                    <a:pos x="157700296" y="167556267"/>
                  </a:cxn>
                  <a:cxn ang="0">
                    <a:pos x="173189099" y="111235072"/>
                  </a:cxn>
                </a:cxnLst>
                <a:rect l="0" t="0" r="0" b="0"/>
                <a:pathLst>
                  <a:path w="207" h="207">
                    <a:moveTo>
                      <a:pt x="137" y="51"/>
                    </a:moveTo>
                    <a:cubicBezTo>
                      <a:pt x="153" y="51"/>
                      <a:pt x="153" y="51"/>
                      <a:pt x="153" y="51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1" y="120"/>
                      <a:pt x="141" y="125"/>
                      <a:pt x="142" y="128"/>
                    </a:cubicBezTo>
                    <a:cubicBezTo>
                      <a:pt x="143" y="132"/>
                      <a:pt x="146" y="133"/>
                      <a:pt x="150" y="133"/>
                    </a:cubicBezTo>
                    <a:cubicBezTo>
                      <a:pt x="154" y="133"/>
                      <a:pt x="158" y="132"/>
                      <a:pt x="161" y="130"/>
                    </a:cubicBezTo>
                    <a:cubicBezTo>
                      <a:pt x="165" y="129"/>
                      <a:pt x="169" y="126"/>
                      <a:pt x="172" y="122"/>
                    </a:cubicBezTo>
                    <a:cubicBezTo>
                      <a:pt x="175" y="118"/>
                      <a:pt x="177" y="114"/>
                      <a:pt x="179" y="108"/>
                    </a:cubicBezTo>
                    <a:cubicBezTo>
                      <a:pt x="181" y="102"/>
                      <a:pt x="182" y="95"/>
                      <a:pt x="182" y="87"/>
                    </a:cubicBezTo>
                    <a:cubicBezTo>
                      <a:pt x="182" y="76"/>
                      <a:pt x="180" y="66"/>
                      <a:pt x="176" y="58"/>
                    </a:cubicBezTo>
                    <a:cubicBezTo>
                      <a:pt x="172" y="50"/>
                      <a:pt x="167" y="44"/>
                      <a:pt x="161" y="38"/>
                    </a:cubicBezTo>
                    <a:cubicBezTo>
                      <a:pt x="154" y="33"/>
                      <a:pt x="146" y="29"/>
                      <a:pt x="137" y="27"/>
                    </a:cubicBezTo>
                    <a:cubicBezTo>
                      <a:pt x="128" y="24"/>
                      <a:pt x="119" y="23"/>
                      <a:pt x="109" y="23"/>
                    </a:cubicBezTo>
                    <a:cubicBezTo>
                      <a:pt x="97" y="23"/>
                      <a:pt x="86" y="25"/>
                      <a:pt x="76" y="30"/>
                    </a:cubicBezTo>
                    <a:cubicBezTo>
                      <a:pt x="65" y="34"/>
                      <a:pt x="57" y="40"/>
                      <a:pt x="49" y="47"/>
                    </a:cubicBezTo>
                    <a:cubicBezTo>
                      <a:pt x="42" y="55"/>
                      <a:pt x="36" y="63"/>
                      <a:pt x="31" y="74"/>
                    </a:cubicBezTo>
                    <a:cubicBezTo>
                      <a:pt x="27" y="84"/>
                      <a:pt x="25" y="95"/>
                      <a:pt x="25" y="107"/>
                    </a:cubicBezTo>
                    <a:cubicBezTo>
                      <a:pt x="25" y="119"/>
                      <a:pt x="27" y="129"/>
                      <a:pt x="30" y="139"/>
                    </a:cubicBezTo>
                    <a:cubicBezTo>
                      <a:pt x="34" y="148"/>
                      <a:pt x="39" y="156"/>
                      <a:pt x="46" y="163"/>
                    </a:cubicBezTo>
                    <a:cubicBezTo>
                      <a:pt x="53" y="169"/>
                      <a:pt x="61" y="174"/>
                      <a:pt x="71" y="178"/>
                    </a:cubicBezTo>
                    <a:cubicBezTo>
                      <a:pt x="81" y="181"/>
                      <a:pt x="93" y="183"/>
                      <a:pt x="106" y="183"/>
                    </a:cubicBezTo>
                    <a:cubicBezTo>
                      <a:pt x="110" y="183"/>
                      <a:pt x="115" y="183"/>
                      <a:pt x="121" y="182"/>
                    </a:cubicBezTo>
                    <a:cubicBezTo>
                      <a:pt x="127" y="181"/>
                      <a:pt x="132" y="179"/>
                      <a:pt x="136" y="177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37" y="202"/>
                      <a:pt x="131" y="204"/>
                      <a:pt x="124" y="205"/>
                    </a:cubicBezTo>
                    <a:cubicBezTo>
                      <a:pt x="118" y="206"/>
                      <a:pt x="110" y="207"/>
                      <a:pt x="102" y="207"/>
                    </a:cubicBezTo>
                    <a:cubicBezTo>
                      <a:pt x="87" y="207"/>
                      <a:pt x="74" y="205"/>
                      <a:pt x="61" y="200"/>
                    </a:cubicBezTo>
                    <a:cubicBezTo>
                      <a:pt x="49" y="196"/>
                      <a:pt x="38" y="190"/>
                      <a:pt x="29" y="182"/>
                    </a:cubicBezTo>
                    <a:cubicBezTo>
                      <a:pt x="20" y="173"/>
                      <a:pt x="13" y="163"/>
                      <a:pt x="7" y="151"/>
                    </a:cubicBezTo>
                    <a:cubicBezTo>
                      <a:pt x="2" y="138"/>
                      <a:pt x="0" y="124"/>
                      <a:pt x="0" y="108"/>
                    </a:cubicBezTo>
                    <a:cubicBezTo>
                      <a:pt x="0" y="91"/>
                      <a:pt x="3" y="76"/>
                      <a:pt x="9" y="63"/>
                    </a:cubicBezTo>
                    <a:cubicBezTo>
                      <a:pt x="14" y="50"/>
                      <a:pt x="22" y="38"/>
                      <a:pt x="32" y="29"/>
                    </a:cubicBezTo>
                    <a:cubicBezTo>
                      <a:pt x="42" y="20"/>
                      <a:pt x="54" y="12"/>
                      <a:pt x="67" y="7"/>
                    </a:cubicBezTo>
                    <a:cubicBezTo>
                      <a:pt x="80" y="2"/>
                      <a:pt x="94" y="0"/>
                      <a:pt x="109" y="0"/>
                    </a:cubicBezTo>
                    <a:cubicBezTo>
                      <a:pt x="123" y="0"/>
                      <a:pt x="136" y="2"/>
                      <a:pt x="148" y="6"/>
                    </a:cubicBezTo>
                    <a:cubicBezTo>
                      <a:pt x="160" y="10"/>
                      <a:pt x="170" y="15"/>
                      <a:pt x="179" y="23"/>
                    </a:cubicBezTo>
                    <a:cubicBezTo>
                      <a:pt x="188" y="30"/>
                      <a:pt x="195" y="40"/>
                      <a:pt x="200" y="50"/>
                    </a:cubicBezTo>
                    <a:cubicBezTo>
                      <a:pt x="205" y="61"/>
                      <a:pt x="207" y="74"/>
                      <a:pt x="207" y="87"/>
                    </a:cubicBezTo>
                    <a:cubicBezTo>
                      <a:pt x="207" y="97"/>
                      <a:pt x="205" y="106"/>
                      <a:pt x="202" y="115"/>
                    </a:cubicBezTo>
                    <a:cubicBezTo>
                      <a:pt x="199" y="123"/>
                      <a:pt x="194" y="130"/>
                      <a:pt x="188" y="137"/>
                    </a:cubicBezTo>
                    <a:cubicBezTo>
                      <a:pt x="182" y="143"/>
                      <a:pt x="175" y="148"/>
                      <a:pt x="167" y="151"/>
                    </a:cubicBezTo>
                    <a:cubicBezTo>
                      <a:pt x="159" y="155"/>
                      <a:pt x="151" y="157"/>
                      <a:pt x="141" y="157"/>
                    </a:cubicBezTo>
                    <a:cubicBezTo>
                      <a:pt x="138" y="157"/>
                      <a:pt x="134" y="156"/>
                      <a:pt x="131" y="156"/>
                    </a:cubicBezTo>
                    <a:cubicBezTo>
                      <a:pt x="128" y="155"/>
                      <a:pt x="125" y="153"/>
                      <a:pt x="123" y="151"/>
                    </a:cubicBezTo>
                    <a:cubicBezTo>
                      <a:pt x="121" y="149"/>
                      <a:pt x="119" y="147"/>
                      <a:pt x="118" y="144"/>
                    </a:cubicBezTo>
                    <a:cubicBezTo>
                      <a:pt x="117" y="140"/>
                      <a:pt x="116" y="137"/>
                      <a:pt x="117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14" y="135"/>
                      <a:pt x="111" y="138"/>
                      <a:pt x="109" y="141"/>
                    </a:cubicBezTo>
                    <a:cubicBezTo>
                      <a:pt x="106" y="144"/>
                      <a:pt x="103" y="147"/>
                      <a:pt x="100" y="149"/>
                    </a:cubicBezTo>
                    <a:cubicBezTo>
                      <a:pt x="97" y="152"/>
                      <a:pt x="93" y="153"/>
                      <a:pt x="89" y="155"/>
                    </a:cubicBezTo>
                    <a:cubicBezTo>
                      <a:pt x="86" y="156"/>
                      <a:pt x="81" y="157"/>
                      <a:pt x="77" y="157"/>
                    </a:cubicBezTo>
                    <a:cubicBezTo>
                      <a:pt x="73" y="157"/>
                      <a:pt x="70" y="156"/>
                      <a:pt x="66" y="154"/>
                    </a:cubicBezTo>
                    <a:cubicBezTo>
                      <a:pt x="63" y="153"/>
                      <a:pt x="60" y="151"/>
                      <a:pt x="58" y="148"/>
                    </a:cubicBezTo>
                    <a:cubicBezTo>
                      <a:pt x="55" y="145"/>
                      <a:pt x="53" y="141"/>
                      <a:pt x="52" y="137"/>
                    </a:cubicBezTo>
                    <a:cubicBezTo>
                      <a:pt x="51" y="133"/>
                      <a:pt x="50" y="129"/>
                      <a:pt x="50" y="124"/>
                    </a:cubicBezTo>
                    <a:cubicBezTo>
                      <a:pt x="50" y="114"/>
                      <a:pt x="51" y="105"/>
                      <a:pt x="54" y="96"/>
                    </a:cubicBezTo>
                    <a:cubicBezTo>
                      <a:pt x="57" y="87"/>
                      <a:pt x="62" y="80"/>
                      <a:pt x="67" y="73"/>
                    </a:cubicBezTo>
                    <a:cubicBezTo>
                      <a:pt x="72" y="66"/>
                      <a:pt x="78" y="60"/>
                      <a:pt x="85" y="56"/>
                    </a:cubicBezTo>
                    <a:cubicBezTo>
                      <a:pt x="92" y="52"/>
                      <a:pt x="99" y="50"/>
                      <a:pt x="107" y="50"/>
                    </a:cubicBezTo>
                    <a:cubicBezTo>
                      <a:pt x="112" y="50"/>
                      <a:pt x="117" y="51"/>
                      <a:pt x="120" y="52"/>
                    </a:cubicBezTo>
                    <a:cubicBezTo>
                      <a:pt x="124" y="54"/>
                      <a:pt x="127" y="56"/>
                      <a:pt x="130" y="59"/>
                    </a:cubicBezTo>
                    <a:lnTo>
                      <a:pt x="137" y="51"/>
                    </a:lnTo>
                    <a:close/>
                    <a:moveTo>
                      <a:pt x="123" y="79"/>
                    </a:moveTo>
                    <a:cubicBezTo>
                      <a:pt x="121" y="77"/>
                      <a:pt x="119" y="76"/>
                      <a:pt x="117" y="75"/>
                    </a:cubicBezTo>
                    <a:cubicBezTo>
                      <a:pt x="115" y="74"/>
                      <a:pt x="112" y="74"/>
                      <a:pt x="109" y="74"/>
                    </a:cubicBezTo>
                    <a:cubicBezTo>
                      <a:pt x="104" y="74"/>
                      <a:pt x="100" y="75"/>
                      <a:pt x="96" y="78"/>
                    </a:cubicBezTo>
                    <a:cubicBezTo>
                      <a:pt x="92" y="80"/>
                      <a:pt x="89" y="83"/>
                      <a:pt x="86" y="88"/>
                    </a:cubicBezTo>
                    <a:cubicBezTo>
                      <a:pt x="84" y="92"/>
                      <a:pt x="81" y="96"/>
                      <a:pt x="80" y="101"/>
                    </a:cubicBezTo>
                    <a:cubicBezTo>
                      <a:pt x="78" y="106"/>
                      <a:pt x="78" y="111"/>
                      <a:pt x="78" y="116"/>
                    </a:cubicBezTo>
                    <a:cubicBezTo>
                      <a:pt x="78" y="121"/>
                      <a:pt x="79" y="125"/>
                      <a:pt x="81" y="128"/>
                    </a:cubicBezTo>
                    <a:cubicBezTo>
                      <a:pt x="83" y="132"/>
                      <a:pt x="86" y="133"/>
                      <a:pt x="91" y="133"/>
                    </a:cubicBezTo>
                    <a:cubicBezTo>
                      <a:pt x="93" y="133"/>
                      <a:pt x="96" y="133"/>
                      <a:pt x="98" y="131"/>
                    </a:cubicBezTo>
                    <a:cubicBezTo>
                      <a:pt x="100" y="130"/>
                      <a:pt x="103" y="128"/>
                      <a:pt x="105" y="126"/>
                    </a:cubicBezTo>
                    <a:cubicBezTo>
                      <a:pt x="107" y="124"/>
                      <a:pt x="110" y="122"/>
                      <a:pt x="112" y="119"/>
                    </a:cubicBezTo>
                    <a:cubicBezTo>
                      <a:pt x="114" y="116"/>
                      <a:pt x="116" y="113"/>
                      <a:pt x="117" y="110"/>
                    </a:cubicBezTo>
                    <a:lnTo>
                      <a:pt x="123" y="79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34845" name="Freeform 64"/>
              <p:cNvSpPr>
                <a:spLocks noEditPoints="1"/>
              </p:cNvSpPr>
              <p:nvPr/>
            </p:nvSpPr>
            <p:spPr>
              <a:xfrm>
                <a:off x="9397181" y="4176109"/>
                <a:ext cx="261924" cy="260525"/>
              </a:xfrm>
              <a:custGeom>
                <a:avLst/>
                <a:gdLst/>
                <a:ahLst/>
                <a:cxnLst>
                  <a:cxn ang="0">
                    <a:pos x="244284140" y="165762878"/>
                  </a:cxn>
                  <a:cxn ang="0">
                    <a:pos x="244284140" y="110138367"/>
                  </a:cxn>
                  <a:cxn ang="0">
                    <a:pos x="257668719" y="77875581"/>
                  </a:cxn>
                  <a:cxn ang="0">
                    <a:pos x="194088537" y="43387266"/>
                  </a:cxn>
                  <a:cxn ang="0">
                    <a:pos x="180702902" y="11125535"/>
                  </a:cxn>
                  <a:cxn ang="0">
                    <a:pos x="111545197" y="32262786"/>
                  </a:cxn>
                  <a:cxn ang="0">
                    <a:pos x="79197460" y="18912777"/>
                  </a:cxn>
                  <a:cxn ang="0">
                    <a:pos x="44618079" y="82325584"/>
                  </a:cxn>
                  <a:cxn ang="0">
                    <a:pos x="12270341" y="95675593"/>
                  </a:cxn>
                  <a:cxn ang="0">
                    <a:pos x="50195603" y="137950095"/>
                  </a:cxn>
                  <a:cxn ang="0">
                    <a:pos x="12270341" y="179112887"/>
                  </a:cxn>
                  <a:cxn ang="0">
                    <a:pos x="44618079" y="192462896"/>
                  </a:cxn>
                  <a:cxn ang="0">
                    <a:pos x="79197460" y="256988468"/>
                  </a:cxn>
                  <a:cxn ang="0">
                    <a:pos x="111545197" y="242525694"/>
                  </a:cxn>
                  <a:cxn ang="0">
                    <a:pos x="180702902" y="263662945"/>
                  </a:cxn>
                  <a:cxn ang="0">
                    <a:pos x="194088537" y="231401214"/>
                  </a:cxn>
                  <a:cxn ang="0">
                    <a:pos x="257668719" y="196912899"/>
                  </a:cxn>
                  <a:cxn ang="0">
                    <a:pos x="138316467" y="208038434"/>
                  </a:cxn>
                  <a:cxn ang="0">
                    <a:pos x="138316467" y="67862810"/>
                  </a:cxn>
                  <a:cxn ang="0">
                    <a:pos x="138316467" y="208038434"/>
                  </a:cxn>
                  <a:cxn ang="0">
                    <a:pos x="240937203" y="137950095"/>
                  </a:cxn>
                  <a:cxn ang="0">
                    <a:pos x="262130949" y="131275618"/>
                  </a:cxn>
                  <a:cxn ang="0">
                    <a:pos x="262130949" y="146850101"/>
                  </a:cxn>
                  <a:cxn ang="0">
                    <a:pos x="60234301" y="72312813"/>
                  </a:cxn>
                  <a:cxn ang="0">
                    <a:pos x="56888420" y="46725560"/>
                  </a:cxn>
                  <a:cxn ang="0">
                    <a:pos x="45733372" y="56737275"/>
                  </a:cxn>
                  <a:cxn ang="0">
                    <a:pos x="146124578" y="36712789"/>
                  </a:cxn>
                  <a:cxn ang="0">
                    <a:pos x="138316467" y="7787242"/>
                  </a:cxn>
                  <a:cxn ang="0">
                    <a:pos x="130507300" y="36712789"/>
                  </a:cxn>
                  <a:cxn ang="0">
                    <a:pos x="146124578" y="36712789"/>
                  </a:cxn>
                  <a:cxn ang="0">
                    <a:pos x="230898505" y="56737275"/>
                  </a:cxn>
                  <a:cxn ang="0">
                    <a:pos x="219743457" y="46725560"/>
                  </a:cxn>
                  <a:cxn ang="0">
                    <a:pos x="210820053" y="65637281"/>
                  </a:cxn>
                  <a:cxn ang="0">
                    <a:pos x="14500928" y="131275618"/>
                  </a:cxn>
                  <a:cxn ang="0">
                    <a:pos x="14500928" y="146850101"/>
                  </a:cxn>
                  <a:cxn ang="0">
                    <a:pos x="36809968" y="137950095"/>
                  </a:cxn>
                  <a:cxn ang="0">
                    <a:pos x="14500928" y="131275618"/>
                  </a:cxn>
                  <a:cxn ang="0">
                    <a:pos x="210820053" y="210262908"/>
                  </a:cxn>
                  <a:cxn ang="0">
                    <a:pos x="218628164" y="230288449"/>
                  </a:cxn>
                  <a:cxn ang="0">
                    <a:pos x="229783212" y="230288449"/>
                  </a:cxn>
                  <a:cxn ang="0">
                    <a:pos x="215282283" y="204701196"/>
                  </a:cxn>
                  <a:cxn ang="0">
                    <a:pos x="130507300" y="239188456"/>
                  </a:cxn>
                  <a:cxn ang="0">
                    <a:pos x="138316467" y="270338477"/>
                  </a:cxn>
                  <a:cxn ang="0">
                    <a:pos x="146124578" y="262551235"/>
                  </a:cxn>
                  <a:cxn ang="0">
                    <a:pos x="138316467" y="239188456"/>
                  </a:cxn>
                  <a:cxn ang="0">
                    <a:pos x="45733372" y="221388443"/>
                  </a:cxn>
                  <a:cxn ang="0">
                    <a:pos x="51310896" y="233625688"/>
                  </a:cxn>
                  <a:cxn ang="0">
                    <a:pos x="72504642" y="215825676"/>
                  </a:cxn>
                  <a:cxn ang="0">
                    <a:pos x="61349594" y="204701196"/>
                  </a:cxn>
                  <a:cxn ang="0">
                    <a:pos x="84773927" y="137950095"/>
                  </a:cxn>
                  <a:cxn ang="0">
                    <a:pos x="192973244" y="137950095"/>
                  </a:cxn>
                </a:cxnLst>
                <a:rect l="0" t="0" r="0" b="0"/>
                <a:pathLst>
                  <a:path w="248" h="247">
                    <a:moveTo>
                      <a:pt x="238" y="161"/>
                    </a:moveTo>
                    <a:cubicBezTo>
                      <a:pt x="219" y="149"/>
                      <a:pt x="219" y="149"/>
                      <a:pt x="219" y="149"/>
                    </a:cubicBezTo>
                    <a:cubicBezTo>
                      <a:pt x="209" y="142"/>
                      <a:pt x="204" y="133"/>
                      <a:pt x="204" y="124"/>
                    </a:cubicBezTo>
                    <a:cubicBezTo>
                      <a:pt x="204" y="115"/>
                      <a:pt x="209" y="106"/>
                      <a:pt x="219" y="99"/>
                    </a:cubicBezTo>
                    <a:cubicBezTo>
                      <a:pt x="238" y="86"/>
                      <a:pt x="238" y="86"/>
                      <a:pt x="238" y="86"/>
                    </a:cubicBezTo>
                    <a:cubicBezTo>
                      <a:pt x="248" y="79"/>
                      <a:pt x="243" y="68"/>
                      <a:pt x="231" y="70"/>
                    </a:cubicBezTo>
                    <a:cubicBezTo>
                      <a:pt x="209" y="74"/>
                      <a:pt x="209" y="74"/>
                      <a:pt x="209" y="74"/>
                    </a:cubicBezTo>
                    <a:cubicBezTo>
                      <a:pt x="185" y="79"/>
                      <a:pt x="169" y="63"/>
                      <a:pt x="174" y="39"/>
                    </a:cubicBezTo>
                    <a:cubicBezTo>
                      <a:pt x="178" y="17"/>
                      <a:pt x="178" y="17"/>
                      <a:pt x="178" y="17"/>
                    </a:cubicBezTo>
                    <a:cubicBezTo>
                      <a:pt x="181" y="5"/>
                      <a:pt x="168" y="1"/>
                      <a:pt x="162" y="10"/>
                    </a:cubicBezTo>
                    <a:cubicBezTo>
                      <a:pt x="150" y="29"/>
                      <a:pt x="150" y="29"/>
                      <a:pt x="150" y="29"/>
                    </a:cubicBezTo>
                    <a:cubicBezTo>
                      <a:pt x="136" y="50"/>
                      <a:pt x="113" y="50"/>
                      <a:pt x="100" y="29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1" y="0"/>
                      <a:pt x="68" y="4"/>
                      <a:pt x="71" y="17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80" y="63"/>
                      <a:pt x="64" y="79"/>
                      <a:pt x="40" y="74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6" y="67"/>
                      <a:pt x="0" y="80"/>
                      <a:pt x="11" y="86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40" y="106"/>
                      <a:pt x="45" y="115"/>
                      <a:pt x="45" y="124"/>
                    </a:cubicBezTo>
                    <a:cubicBezTo>
                      <a:pt x="45" y="133"/>
                      <a:pt x="40" y="142"/>
                      <a:pt x="30" y="149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0" y="168"/>
                      <a:pt x="6" y="180"/>
                      <a:pt x="18" y="177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64" y="168"/>
                      <a:pt x="80" y="184"/>
                      <a:pt x="75" y="208"/>
                    </a:cubicBezTo>
                    <a:cubicBezTo>
                      <a:pt x="71" y="231"/>
                      <a:pt x="71" y="231"/>
                      <a:pt x="71" y="231"/>
                    </a:cubicBezTo>
                    <a:cubicBezTo>
                      <a:pt x="68" y="243"/>
                      <a:pt x="81" y="247"/>
                      <a:pt x="87" y="237"/>
                    </a:cubicBezTo>
                    <a:cubicBezTo>
                      <a:pt x="100" y="218"/>
                      <a:pt x="100" y="218"/>
                      <a:pt x="100" y="218"/>
                    </a:cubicBezTo>
                    <a:cubicBezTo>
                      <a:pt x="113" y="198"/>
                      <a:pt x="136" y="198"/>
                      <a:pt x="150" y="218"/>
                    </a:cubicBezTo>
                    <a:cubicBezTo>
                      <a:pt x="162" y="237"/>
                      <a:pt x="162" y="237"/>
                      <a:pt x="162" y="237"/>
                    </a:cubicBezTo>
                    <a:cubicBezTo>
                      <a:pt x="168" y="247"/>
                      <a:pt x="181" y="242"/>
                      <a:pt x="178" y="231"/>
                    </a:cubicBezTo>
                    <a:cubicBezTo>
                      <a:pt x="174" y="208"/>
                      <a:pt x="174" y="208"/>
                      <a:pt x="174" y="208"/>
                    </a:cubicBezTo>
                    <a:cubicBezTo>
                      <a:pt x="169" y="184"/>
                      <a:pt x="185" y="168"/>
                      <a:pt x="209" y="173"/>
                    </a:cubicBezTo>
                    <a:cubicBezTo>
                      <a:pt x="231" y="177"/>
                      <a:pt x="231" y="177"/>
                      <a:pt x="231" y="177"/>
                    </a:cubicBezTo>
                    <a:cubicBezTo>
                      <a:pt x="243" y="180"/>
                      <a:pt x="248" y="168"/>
                      <a:pt x="238" y="161"/>
                    </a:cubicBezTo>
                    <a:close/>
                    <a:moveTo>
                      <a:pt x="124" y="187"/>
                    </a:moveTo>
                    <a:cubicBezTo>
                      <a:pt x="89" y="187"/>
                      <a:pt x="61" y="159"/>
                      <a:pt x="61" y="124"/>
                    </a:cubicBezTo>
                    <a:cubicBezTo>
                      <a:pt x="61" y="89"/>
                      <a:pt x="89" y="61"/>
                      <a:pt x="124" y="61"/>
                    </a:cubicBezTo>
                    <a:cubicBezTo>
                      <a:pt x="159" y="61"/>
                      <a:pt x="187" y="89"/>
                      <a:pt x="187" y="124"/>
                    </a:cubicBezTo>
                    <a:cubicBezTo>
                      <a:pt x="187" y="159"/>
                      <a:pt x="159" y="187"/>
                      <a:pt x="124" y="187"/>
                    </a:cubicBezTo>
                    <a:close/>
                    <a:moveTo>
                      <a:pt x="215" y="132"/>
                    </a:moveTo>
                    <a:cubicBezTo>
                      <a:pt x="215" y="129"/>
                      <a:pt x="216" y="127"/>
                      <a:pt x="216" y="124"/>
                    </a:cubicBezTo>
                    <a:cubicBezTo>
                      <a:pt x="216" y="122"/>
                      <a:pt x="215" y="120"/>
                      <a:pt x="215" y="118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38" y="118"/>
                      <a:pt x="242" y="121"/>
                      <a:pt x="242" y="125"/>
                    </a:cubicBezTo>
                    <a:cubicBezTo>
                      <a:pt x="242" y="129"/>
                      <a:pt x="238" y="132"/>
                      <a:pt x="235" y="132"/>
                    </a:cubicBezTo>
                    <a:lnTo>
                      <a:pt x="215" y="132"/>
                    </a:lnTo>
                    <a:close/>
                    <a:moveTo>
                      <a:pt x="54" y="65"/>
                    </a:moveTo>
                    <a:cubicBezTo>
                      <a:pt x="57" y="61"/>
                      <a:pt x="60" y="58"/>
                      <a:pt x="64" y="55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48" y="39"/>
                      <a:pt x="44" y="39"/>
                      <a:pt x="41" y="42"/>
                    </a:cubicBezTo>
                    <a:cubicBezTo>
                      <a:pt x="38" y="44"/>
                      <a:pt x="38" y="49"/>
                      <a:pt x="41" y="51"/>
                    </a:cubicBezTo>
                    <a:lnTo>
                      <a:pt x="54" y="65"/>
                    </a:lnTo>
                    <a:close/>
                    <a:moveTo>
                      <a:pt x="131" y="33"/>
                    </a:moveTo>
                    <a:cubicBezTo>
                      <a:pt x="131" y="14"/>
                      <a:pt x="131" y="14"/>
                      <a:pt x="131" y="14"/>
                    </a:cubicBezTo>
                    <a:cubicBezTo>
                      <a:pt x="131" y="10"/>
                      <a:pt x="128" y="7"/>
                      <a:pt x="124" y="7"/>
                    </a:cubicBezTo>
                    <a:cubicBezTo>
                      <a:pt x="120" y="7"/>
                      <a:pt x="117" y="10"/>
                      <a:pt x="117" y="1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9" y="32"/>
                      <a:pt x="122" y="32"/>
                      <a:pt x="124" y="32"/>
                    </a:cubicBezTo>
                    <a:cubicBezTo>
                      <a:pt x="126" y="32"/>
                      <a:pt x="129" y="32"/>
                      <a:pt x="131" y="33"/>
                    </a:cubicBezTo>
                    <a:close/>
                    <a:moveTo>
                      <a:pt x="194" y="65"/>
                    </a:moveTo>
                    <a:cubicBezTo>
                      <a:pt x="207" y="51"/>
                      <a:pt x="207" y="51"/>
                      <a:pt x="207" y="51"/>
                    </a:cubicBezTo>
                    <a:cubicBezTo>
                      <a:pt x="210" y="49"/>
                      <a:pt x="210" y="44"/>
                      <a:pt x="207" y="42"/>
                    </a:cubicBezTo>
                    <a:cubicBezTo>
                      <a:pt x="204" y="39"/>
                      <a:pt x="200" y="39"/>
                      <a:pt x="197" y="42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86" y="56"/>
                      <a:pt x="187" y="58"/>
                      <a:pt x="189" y="59"/>
                    </a:cubicBezTo>
                    <a:cubicBezTo>
                      <a:pt x="191" y="61"/>
                      <a:pt x="192" y="63"/>
                      <a:pt x="194" y="65"/>
                    </a:cubicBezTo>
                    <a:close/>
                    <a:moveTo>
                      <a:pt x="13" y="118"/>
                    </a:moveTo>
                    <a:cubicBezTo>
                      <a:pt x="10" y="118"/>
                      <a:pt x="6" y="121"/>
                      <a:pt x="6" y="125"/>
                    </a:cubicBezTo>
                    <a:cubicBezTo>
                      <a:pt x="6" y="129"/>
                      <a:pt x="10" y="132"/>
                      <a:pt x="1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29"/>
                      <a:pt x="33" y="127"/>
                      <a:pt x="33" y="124"/>
                    </a:cubicBezTo>
                    <a:cubicBezTo>
                      <a:pt x="33" y="122"/>
                      <a:pt x="33" y="120"/>
                      <a:pt x="33" y="118"/>
                    </a:cubicBezTo>
                    <a:lnTo>
                      <a:pt x="13" y="118"/>
                    </a:lnTo>
                    <a:close/>
                    <a:moveTo>
                      <a:pt x="193" y="184"/>
                    </a:moveTo>
                    <a:cubicBezTo>
                      <a:pt x="191" y="186"/>
                      <a:pt x="190" y="187"/>
                      <a:pt x="189" y="189"/>
                    </a:cubicBezTo>
                    <a:cubicBezTo>
                      <a:pt x="187" y="190"/>
                      <a:pt x="185" y="192"/>
                      <a:pt x="183" y="194"/>
                    </a:cubicBezTo>
                    <a:cubicBezTo>
                      <a:pt x="196" y="207"/>
                      <a:pt x="196" y="207"/>
                      <a:pt x="196" y="207"/>
                    </a:cubicBezTo>
                    <a:cubicBezTo>
                      <a:pt x="197" y="208"/>
                      <a:pt x="199" y="209"/>
                      <a:pt x="201" y="209"/>
                    </a:cubicBezTo>
                    <a:cubicBezTo>
                      <a:pt x="202" y="209"/>
                      <a:pt x="204" y="208"/>
                      <a:pt x="206" y="207"/>
                    </a:cubicBezTo>
                    <a:cubicBezTo>
                      <a:pt x="208" y="204"/>
                      <a:pt x="208" y="200"/>
                      <a:pt x="206" y="197"/>
                    </a:cubicBezTo>
                    <a:lnTo>
                      <a:pt x="193" y="184"/>
                    </a:lnTo>
                    <a:close/>
                    <a:moveTo>
                      <a:pt x="124" y="215"/>
                    </a:moveTo>
                    <a:cubicBezTo>
                      <a:pt x="122" y="215"/>
                      <a:pt x="119" y="215"/>
                      <a:pt x="117" y="215"/>
                    </a:cubicBezTo>
                    <a:cubicBezTo>
                      <a:pt x="117" y="236"/>
                      <a:pt x="117" y="236"/>
                      <a:pt x="117" y="236"/>
                    </a:cubicBezTo>
                    <a:cubicBezTo>
                      <a:pt x="117" y="240"/>
                      <a:pt x="120" y="243"/>
                      <a:pt x="124" y="243"/>
                    </a:cubicBezTo>
                    <a:cubicBezTo>
                      <a:pt x="124" y="243"/>
                      <a:pt x="124" y="243"/>
                      <a:pt x="124" y="243"/>
                    </a:cubicBezTo>
                    <a:cubicBezTo>
                      <a:pt x="128" y="243"/>
                      <a:pt x="131" y="240"/>
                      <a:pt x="131" y="236"/>
                    </a:cubicBezTo>
                    <a:cubicBezTo>
                      <a:pt x="131" y="215"/>
                      <a:pt x="131" y="215"/>
                      <a:pt x="131" y="215"/>
                    </a:cubicBezTo>
                    <a:cubicBezTo>
                      <a:pt x="129" y="215"/>
                      <a:pt x="126" y="215"/>
                      <a:pt x="124" y="215"/>
                    </a:cubicBezTo>
                    <a:close/>
                    <a:moveTo>
                      <a:pt x="55" y="184"/>
                    </a:moveTo>
                    <a:cubicBezTo>
                      <a:pt x="41" y="199"/>
                      <a:pt x="41" y="199"/>
                      <a:pt x="41" y="199"/>
                    </a:cubicBezTo>
                    <a:cubicBezTo>
                      <a:pt x="38" y="201"/>
                      <a:pt x="38" y="206"/>
                      <a:pt x="41" y="208"/>
                    </a:cubicBezTo>
                    <a:cubicBezTo>
                      <a:pt x="42" y="210"/>
                      <a:pt x="44" y="210"/>
                      <a:pt x="46" y="210"/>
                    </a:cubicBezTo>
                    <a:cubicBezTo>
                      <a:pt x="48" y="210"/>
                      <a:pt x="49" y="210"/>
                      <a:pt x="51" y="208"/>
                    </a:cubicBezTo>
                    <a:cubicBezTo>
                      <a:pt x="65" y="194"/>
                      <a:pt x="65" y="194"/>
                      <a:pt x="65" y="194"/>
                    </a:cubicBezTo>
                    <a:cubicBezTo>
                      <a:pt x="63" y="192"/>
                      <a:pt x="61" y="190"/>
                      <a:pt x="59" y="188"/>
                    </a:cubicBezTo>
                    <a:cubicBezTo>
                      <a:pt x="58" y="187"/>
                      <a:pt x="57" y="186"/>
                      <a:pt x="55" y="184"/>
                    </a:cubicBezTo>
                    <a:close/>
                    <a:moveTo>
                      <a:pt x="124" y="75"/>
                    </a:moveTo>
                    <a:cubicBezTo>
                      <a:pt x="98" y="75"/>
                      <a:pt x="76" y="97"/>
                      <a:pt x="76" y="124"/>
                    </a:cubicBezTo>
                    <a:cubicBezTo>
                      <a:pt x="76" y="150"/>
                      <a:pt x="98" y="172"/>
                      <a:pt x="124" y="172"/>
                    </a:cubicBezTo>
                    <a:cubicBezTo>
                      <a:pt x="151" y="172"/>
                      <a:pt x="173" y="150"/>
                      <a:pt x="173" y="124"/>
                    </a:cubicBezTo>
                    <a:cubicBezTo>
                      <a:pt x="173" y="97"/>
                      <a:pt x="151" y="75"/>
                      <a:pt x="124" y="7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34846" name="Freeform 135"/>
              <p:cNvSpPr>
                <a:spLocks noEditPoints="1"/>
              </p:cNvSpPr>
              <p:nvPr/>
            </p:nvSpPr>
            <p:spPr>
              <a:xfrm>
                <a:off x="9384576" y="3256930"/>
                <a:ext cx="274530" cy="274530"/>
              </a:xfrm>
              <a:custGeom>
                <a:avLst/>
                <a:gdLst/>
                <a:ahLst/>
                <a:cxnLst>
                  <a:cxn ang="0">
                    <a:pos x="134901930" y="120593351"/>
                  </a:cxn>
                  <a:cxn ang="0">
                    <a:pos x="133786916" y="147147028"/>
                  </a:cxn>
                  <a:cxn ang="0">
                    <a:pos x="119293844" y="147147028"/>
                  </a:cxn>
                  <a:cxn ang="0">
                    <a:pos x="134901930" y="120593351"/>
                  </a:cxn>
                  <a:cxn ang="0">
                    <a:pos x="139361987" y="0"/>
                  </a:cxn>
                  <a:cxn ang="0">
                    <a:pos x="56859387" y="48680164"/>
                  </a:cxn>
                  <a:cxn ang="0">
                    <a:pos x="45710301" y="250038979"/>
                  </a:cxn>
                  <a:cxn ang="0">
                    <a:pos x="139361987" y="274378535"/>
                  </a:cxn>
                  <a:cxn ang="0">
                    <a:pos x="45710301" y="250038979"/>
                  </a:cxn>
                  <a:cxn ang="0">
                    <a:pos x="0" y="150465580"/>
                  </a:cxn>
                  <a:cxn ang="0">
                    <a:pos x="47940329" y="232336527"/>
                  </a:cxn>
                  <a:cxn ang="0">
                    <a:pos x="47940329" y="56424856"/>
                  </a:cxn>
                  <a:cxn ang="0">
                    <a:pos x="0" y="139402337"/>
                  </a:cxn>
                  <a:cxn ang="0">
                    <a:pos x="47940329" y="56424856"/>
                  </a:cxn>
                  <a:cxn ang="0">
                    <a:pos x="289872003" y="139402337"/>
                  </a:cxn>
                  <a:cxn ang="0">
                    <a:pos x="241931674" y="56424856"/>
                  </a:cxn>
                  <a:cxn ang="0">
                    <a:pos x="243046688" y="38722404"/>
                  </a:cxn>
                  <a:cxn ang="0">
                    <a:pos x="150510017" y="14382848"/>
                  </a:cxn>
                  <a:cxn ang="0">
                    <a:pos x="243046688" y="38722404"/>
                  </a:cxn>
                  <a:cxn ang="0">
                    <a:pos x="150510017" y="288761383"/>
                  </a:cxn>
                  <a:cxn ang="0">
                    <a:pos x="233012617" y="240081218"/>
                  </a:cxn>
                  <a:cxn ang="0">
                    <a:pos x="144936002" y="263315292"/>
                  </a:cxn>
                  <a:cxn ang="0">
                    <a:pos x="144936002" y="25446091"/>
                  </a:cxn>
                  <a:cxn ang="0">
                    <a:pos x="144936002" y="263315292"/>
                  </a:cxn>
                  <a:cxn ang="0">
                    <a:pos x="72468529" y="161529876"/>
                  </a:cxn>
                  <a:cxn ang="0">
                    <a:pos x="79157558" y="155997202"/>
                  </a:cxn>
                  <a:cxn ang="0">
                    <a:pos x="73582487" y="107317038"/>
                  </a:cxn>
                  <a:cxn ang="0">
                    <a:pos x="55744372" y="125019489"/>
                  </a:cxn>
                  <a:cxn ang="0">
                    <a:pos x="81387586" y="129444576"/>
                  </a:cxn>
                  <a:cxn ang="0">
                    <a:pos x="51285372" y="164848428"/>
                  </a:cxn>
                  <a:cxn ang="0">
                    <a:pos x="98110687" y="173699654"/>
                  </a:cxn>
                  <a:cxn ang="0">
                    <a:pos x="157200102" y="147147028"/>
                  </a:cxn>
                  <a:cxn ang="0">
                    <a:pos x="149396058" y="108423572"/>
                  </a:cxn>
                  <a:cxn ang="0">
                    <a:pos x="104799716" y="148252511"/>
                  </a:cxn>
                  <a:cxn ang="0">
                    <a:pos x="133786916" y="158210272"/>
                  </a:cxn>
                  <a:cxn ang="0">
                    <a:pos x="149396058" y="173699654"/>
                  </a:cxn>
                  <a:cxn ang="0">
                    <a:pos x="157200102" y="158210272"/>
                  </a:cxn>
                  <a:cxn ang="0">
                    <a:pos x="178383259" y="98466864"/>
                  </a:cxn>
                  <a:cxn ang="0">
                    <a:pos x="168349187" y="199145745"/>
                  </a:cxn>
                  <a:cxn ang="0">
                    <a:pos x="178383259" y="98466864"/>
                  </a:cxn>
                  <a:cxn ang="0">
                    <a:pos x="239701646" y="118381333"/>
                  </a:cxn>
                  <a:cxn ang="0">
                    <a:pos x="192876331" y="108423572"/>
                  </a:cxn>
                  <a:cxn ang="0">
                    <a:pos x="222978545" y="121699885"/>
                  </a:cxn>
                  <a:cxn ang="0">
                    <a:pos x="196221373" y="173699654"/>
                  </a:cxn>
                  <a:cxn ang="0">
                    <a:pos x="241931674" y="232336527"/>
                  </a:cxn>
                  <a:cxn ang="0">
                    <a:pos x="289872003" y="150465580"/>
                  </a:cxn>
                  <a:cxn ang="0">
                    <a:pos x="241931674" y="232336527"/>
                  </a:cxn>
                </a:cxnLst>
                <a:rect l="0" t="0" r="0" b="0"/>
                <a:pathLst>
                  <a:path w="260" h="261">
                    <a:moveTo>
                      <a:pt x="121" y="109"/>
                    </a:moveTo>
                    <a:cubicBezTo>
                      <a:pt x="121" y="109"/>
                      <a:pt x="121" y="109"/>
                      <a:pt x="121" y="109"/>
                    </a:cubicBezTo>
                    <a:cubicBezTo>
                      <a:pt x="121" y="113"/>
                      <a:pt x="120" y="116"/>
                      <a:pt x="120" y="120"/>
                    </a:cubicBezTo>
                    <a:cubicBezTo>
                      <a:pt x="120" y="133"/>
                      <a:pt x="120" y="133"/>
                      <a:pt x="120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15" y="120"/>
                      <a:pt x="115" y="120"/>
                      <a:pt x="115" y="120"/>
                    </a:cubicBezTo>
                    <a:cubicBezTo>
                      <a:pt x="117" y="116"/>
                      <a:pt x="119" y="113"/>
                      <a:pt x="121" y="109"/>
                    </a:cubicBezTo>
                    <a:close/>
                    <a:moveTo>
                      <a:pt x="125" y="13"/>
                    </a:moveTo>
                    <a:cubicBezTo>
                      <a:pt x="125" y="0"/>
                      <a:pt x="125" y="0"/>
                      <a:pt x="125" y="0"/>
                    </a:cubicBezTo>
                    <a:cubicBezTo>
                      <a:pt x="93" y="2"/>
                      <a:pt x="64" y="15"/>
                      <a:pt x="41" y="35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70" y="26"/>
                      <a:pt x="96" y="15"/>
                      <a:pt x="125" y="13"/>
                    </a:cubicBezTo>
                    <a:close/>
                    <a:moveTo>
                      <a:pt x="41" y="226"/>
                    </a:moveTo>
                    <a:cubicBezTo>
                      <a:pt x="64" y="247"/>
                      <a:pt x="93" y="260"/>
                      <a:pt x="125" y="261"/>
                    </a:cubicBezTo>
                    <a:cubicBezTo>
                      <a:pt x="125" y="248"/>
                      <a:pt x="125" y="248"/>
                      <a:pt x="125" y="248"/>
                    </a:cubicBezTo>
                    <a:cubicBezTo>
                      <a:pt x="96" y="247"/>
                      <a:pt x="70" y="235"/>
                      <a:pt x="51" y="217"/>
                    </a:cubicBezTo>
                    <a:lnTo>
                      <a:pt x="41" y="226"/>
                    </a:lnTo>
                    <a:close/>
                    <a:moveTo>
                      <a:pt x="13" y="136"/>
                    </a:moveTo>
                    <a:cubicBezTo>
                      <a:pt x="0" y="136"/>
                      <a:pt x="0" y="136"/>
                      <a:pt x="0" y="136"/>
                    </a:cubicBezTo>
                    <a:cubicBezTo>
                      <a:pt x="1" y="168"/>
                      <a:pt x="14" y="197"/>
                      <a:pt x="34" y="219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25" y="190"/>
                      <a:pt x="14" y="164"/>
                      <a:pt x="13" y="136"/>
                    </a:cubicBezTo>
                    <a:close/>
                    <a:moveTo>
                      <a:pt x="43" y="51"/>
                    </a:moveTo>
                    <a:cubicBezTo>
                      <a:pt x="34" y="42"/>
                      <a:pt x="34" y="42"/>
                      <a:pt x="34" y="42"/>
                    </a:cubicBezTo>
                    <a:cubicBezTo>
                      <a:pt x="14" y="64"/>
                      <a:pt x="1" y="94"/>
                      <a:pt x="0" y="126"/>
                    </a:cubicBezTo>
                    <a:cubicBezTo>
                      <a:pt x="13" y="126"/>
                      <a:pt x="13" y="126"/>
                      <a:pt x="13" y="126"/>
                    </a:cubicBezTo>
                    <a:cubicBezTo>
                      <a:pt x="14" y="97"/>
                      <a:pt x="25" y="71"/>
                      <a:pt x="43" y="51"/>
                    </a:cubicBezTo>
                    <a:close/>
                    <a:moveTo>
                      <a:pt x="248" y="126"/>
                    </a:moveTo>
                    <a:cubicBezTo>
                      <a:pt x="260" y="126"/>
                      <a:pt x="260" y="126"/>
                      <a:pt x="260" y="126"/>
                    </a:cubicBezTo>
                    <a:cubicBezTo>
                      <a:pt x="259" y="93"/>
                      <a:pt x="246" y="64"/>
                      <a:pt x="226" y="42"/>
                    </a:cubicBezTo>
                    <a:cubicBezTo>
                      <a:pt x="217" y="51"/>
                      <a:pt x="217" y="51"/>
                      <a:pt x="217" y="51"/>
                    </a:cubicBezTo>
                    <a:cubicBezTo>
                      <a:pt x="235" y="71"/>
                      <a:pt x="246" y="97"/>
                      <a:pt x="248" y="126"/>
                    </a:cubicBezTo>
                    <a:close/>
                    <a:moveTo>
                      <a:pt x="218" y="35"/>
                    </a:moveTo>
                    <a:cubicBezTo>
                      <a:pt x="196" y="14"/>
                      <a:pt x="167" y="2"/>
                      <a:pt x="135" y="0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64" y="14"/>
                      <a:pt x="190" y="26"/>
                      <a:pt x="209" y="44"/>
                    </a:cubicBezTo>
                    <a:lnTo>
                      <a:pt x="218" y="35"/>
                    </a:lnTo>
                    <a:close/>
                    <a:moveTo>
                      <a:pt x="135" y="248"/>
                    </a:moveTo>
                    <a:cubicBezTo>
                      <a:pt x="135" y="261"/>
                      <a:pt x="135" y="261"/>
                      <a:pt x="135" y="261"/>
                    </a:cubicBezTo>
                    <a:cubicBezTo>
                      <a:pt x="167" y="260"/>
                      <a:pt x="196" y="247"/>
                      <a:pt x="218" y="226"/>
                    </a:cubicBezTo>
                    <a:cubicBezTo>
                      <a:pt x="209" y="217"/>
                      <a:pt x="209" y="217"/>
                      <a:pt x="209" y="217"/>
                    </a:cubicBezTo>
                    <a:cubicBezTo>
                      <a:pt x="190" y="236"/>
                      <a:pt x="164" y="247"/>
                      <a:pt x="135" y="248"/>
                    </a:cubicBezTo>
                    <a:close/>
                    <a:moveTo>
                      <a:pt x="130" y="238"/>
                    </a:moveTo>
                    <a:cubicBezTo>
                      <a:pt x="71" y="238"/>
                      <a:pt x="23" y="190"/>
                      <a:pt x="23" y="131"/>
                    </a:cubicBezTo>
                    <a:cubicBezTo>
                      <a:pt x="23" y="71"/>
                      <a:pt x="71" y="23"/>
                      <a:pt x="130" y="23"/>
                    </a:cubicBezTo>
                    <a:cubicBezTo>
                      <a:pt x="189" y="23"/>
                      <a:pt x="238" y="71"/>
                      <a:pt x="238" y="131"/>
                    </a:cubicBezTo>
                    <a:cubicBezTo>
                      <a:pt x="238" y="190"/>
                      <a:pt x="189" y="238"/>
                      <a:pt x="130" y="238"/>
                    </a:cubicBezTo>
                    <a:close/>
                    <a:moveTo>
                      <a:pt x="88" y="146"/>
                    </a:moveTo>
                    <a:cubicBezTo>
                      <a:pt x="65" y="146"/>
                      <a:pt x="65" y="146"/>
                      <a:pt x="65" y="146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71" y="141"/>
                      <a:pt x="71" y="141"/>
                      <a:pt x="71" y="141"/>
                    </a:cubicBezTo>
                    <a:cubicBezTo>
                      <a:pt x="79" y="134"/>
                      <a:pt x="86" y="126"/>
                      <a:pt x="86" y="116"/>
                    </a:cubicBezTo>
                    <a:cubicBezTo>
                      <a:pt x="86" y="105"/>
                      <a:pt x="79" y="97"/>
                      <a:pt x="66" y="97"/>
                    </a:cubicBezTo>
                    <a:cubicBezTo>
                      <a:pt x="58" y="97"/>
                      <a:pt x="51" y="100"/>
                      <a:pt x="46" y="103"/>
                    </a:cubicBezTo>
                    <a:cubicBezTo>
                      <a:pt x="50" y="113"/>
                      <a:pt x="50" y="113"/>
                      <a:pt x="50" y="113"/>
                    </a:cubicBezTo>
                    <a:cubicBezTo>
                      <a:pt x="53" y="111"/>
                      <a:pt x="58" y="108"/>
                      <a:pt x="63" y="108"/>
                    </a:cubicBezTo>
                    <a:cubicBezTo>
                      <a:pt x="70" y="108"/>
                      <a:pt x="73" y="112"/>
                      <a:pt x="73" y="117"/>
                    </a:cubicBezTo>
                    <a:cubicBezTo>
                      <a:pt x="72" y="124"/>
                      <a:pt x="66" y="131"/>
                      <a:pt x="53" y="142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88" y="157"/>
                      <a:pt x="88" y="157"/>
                      <a:pt x="88" y="157"/>
                    </a:cubicBezTo>
                    <a:lnTo>
                      <a:pt x="88" y="146"/>
                    </a:lnTo>
                    <a:close/>
                    <a:moveTo>
                      <a:pt x="141" y="133"/>
                    </a:moveTo>
                    <a:cubicBezTo>
                      <a:pt x="134" y="133"/>
                      <a:pt x="134" y="133"/>
                      <a:pt x="134" y="133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94" y="134"/>
                      <a:pt x="94" y="134"/>
                      <a:pt x="94" y="134"/>
                    </a:cubicBezTo>
                    <a:cubicBezTo>
                      <a:pt x="94" y="143"/>
                      <a:pt x="94" y="143"/>
                      <a:pt x="94" y="143"/>
                    </a:cubicBezTo>
                    <a:cubicBezTo>
                      <a:pt x="120" y="143"/>
                      <a:pt x="120" y="143"/>
                      <a:pt x="120" y="143"/>
                    </a:cubicBezTo>
                    <a:cubicBezTo>
                      <a:pt x="120" y="157"/>
                      <a:pt x="120" y="157"/>
                      <a:pt x="120" y="157"/>
                    </a:cubicBezTo>
                    <a:cubicBezTo>
                      <a:pt x="134" y="157"/>
                      <a:pt x="134" y="157"/>
                      <a:pt x="134" y="157"/>
                    </a:cubicBezTo>
                    <a:cubicBezTo>
                      <a:pt x="134" y="143"/>
                      <a:pt x="134" y="143"/>
                      <a:pt x="134" y="143"/>
                    </a:cubicBezTo>
                    <a:cubicBezTo>
                      <a:pt x="141" y="143"/>
                      <a:pt x="141" y="143"/>
                      <a:pt x="141" y="143"/>
                    </a:cubicBezTo>
                    <a:lnTo>
                      <a:pt x="141" y="133"/>
                    </a:lnTo>
                    <a:close/>
                    <a:moveTo>
                      <a:pt x="160" y="89"/>
                    </a:moveTo>
                    <a:cubicBezTo>
                      <a:pt x="151" y="89"/>
                      <a:pt x="151" y="89"/>
                      <a:pt x="151" y="89"/>
                    </a:cubicBezTo>
                    <a:cubicBezTo>
                      <a:pt x="151" y="180"/>
                      <a:pt x="151" y="180"/>
                      <a:pt x="151" y="180"/>
                    </a:cubicBezTo>
                    <a:cubicBezTo>
                      <a:pt x="160" y="180"/>
                      <a:pt x="160" y="180"/>
                      <a:pt x="160" y="180"/>
                    </a:cubicBezTo>
                    <a:lnTo>
                      <a:pt x="160" y="89"/>
                    </a:lnTo>
                    <a:close/>
                    <a:moveTo>
                      <a:pt x="190" y="157"/>
                    </a:moveTo>
                    <a:cubicBezTo>
                      <a:pt x="215" y="107"/>
                      <a:pt x="215" y="107"/>
                      <a:pt x="215" y="107"/>
                    </a:cubicBezTo>
                    <a:cubicBezTo>
                      <a:pt x="215" y="98"/>
                      <a:pt x="215" y="98"/>
                      <a:pt x="215" y="98"/>
                    </a:cubicBezTo>
                    <a:cubicBezTo>
                      <a:pt x="173" y="98"/>
                      <a:pt x="173" y="98"/>
                      <a:pt x="173" y="98"/>
                    </a:cubicBezTo>
                    <a:cubicBezTo>
                      <a:pt x="173" y="110"/>
                      <a:pt x="173" y="110"/>
                      <a:pt x="173" y="110"/>
                    </a:cubicBezTo>
                    <a:cubicBezTo>
                      <a:pt x="200" y="110"/>
                      <a:pt x="200" y="110"/>
                      <a:pt x="200" y="110"/>
                    </a:cubicBezTo>
                    <a:cubicBezTo>
                      <a:pt x="200" y="110"/>
                      <a:pt x="200" y="110"/>
                      <a:pt x="200" y="110"/>
                    </a:cubicBezTo>
                    <a:cubicBezTo>
                      <a:pt x="176" y="157"/>
                      <a:pt x="176" y="157"/>
                      <a:pt x="176" y="157"/>
                    </a:cubicBezTo>
                    <a:lnTo>
                      <a:pt x="190" y="157"/>
                    </a:lnTo>
                    <a:close/>
                    <a:moveTo>
                      <a:pt x="217" y="210"/>
                    </a:moveTo>
                    <a:cubicBezTo>
                      <a:pt x="226" y="219"/>
                      <a:pt x="226" y="219"/>
                      <a:pt x="226" y="219"/>
                    </a:cubicBezTo>
                    <a:cubicBezTo>
                      <a:pt x="246" y="197"/>
                      <a:pt x="259" y="168"/>
                      <a:pt x="260" y="136"/>
                    </a:cubicBezTo>
                    <a:cubicBezTo>
                      <a:pt x="248" y="136"/>
                      <a:pt x="248" y="136"/>
                      <a:pt x="248" y="136"/>
                    </a:cubicBezTo>
                    <a:cubicBezTo>
                      <a:pt x="246" y="164"/>
                      <a:pt x="235" y="190"/>
                      <a:pt x="217" y="21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368713" y="2459283"/>
              <a:ext cx="179412" cy="179380"/>
            </a:xfrm>
            <a:prstGeom prst="ellipse">
              <a:avLst/>
            </a:prstGeom>
            <a:solidFill>
              <a:srgbClr val="DC6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704979" y="3754423"/>
              <a:ext cx="179412" cy="179380"/>
            </a:xfrm>
            <a:prstGeom prst="ellipse">
              <a:avLst/>
            </a:prstGeom>
            <a:solidFill>
              <a:srgbClr val="F1A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810388" y="2421053"/>
              <a:ext cx="179412" cy="179380"/>
            </a:xfrm>
            <a:prstGeom prst="ellipse">
              <a:avLst/>
            </a:prstGeom>
            <a:solidFill>
              <a:srgbClr val="56A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738356" y="3729485"/>
              <a:ext cx="179412" cy="17938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4827" name="组合 15"/>
            <p:cNvGrpSpPr/>
            <p:nvPr/>
          </p:nvGrpSpPr>
          <p:grpSpPr>
            <a:xfrm>
              <a:off x="1679698" y="2331983"/>
              <a:ext cx="3486095" cy="961072"/>
              <a:chOff x="389755" y="4216495"/>
              <a:chExt cx="2438324" cy="961294"/>
            </a:xfrm>
          </p:grpSpPr>
          <p:sp>
            <p:nvSpPr>
              <p:cNvPr id="35" name="文本框 5"/>
              <p:cNvSpPr txBox="1"/>
              <p:nvPr/>
            </p:nvSpPr>
            <p:spPr>
              <a:xfrm>
                <a:off x="631618" y="4216495"/>
                <a:ext cx="2083777" cy="3576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defTabSz="914400">
                  <a:buClrTx/>
                  <a:buSzTx/>
                  <a:buFontTx/>
                  <a:defRPr/>
                </a:pPr>
                <a:r>
                  <a:rPr lang="en-US" sz="1400" dirty="0" smtClean="0">
                    <a:solidFill>
                      <a:srgbClr val="0099CC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Enhanced </a:t>
                </a:r>
                <a:r>
                  <a:rPr kumimoji="0" lang="en-US" sz="1400" kern="1200" cap="none" spc="0" normalizeH="0" baseline="0" noProof="0" dirty="0" err="1" smtClean="0">
                    <a:solidFill>
                      <a:srgbClr val="0099CC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Uu</a:t>
                </a:r>
                <a:r>
                  <a:rPr kumimoji="0" lang="en-US" sz="1400" kern="1200" cap="none" spc="0" normalizeH="0" baseline="0" noProof="0" dirty="0" smtClean="0">
                    <a:solidFill>
                      <a:srgbClr val="0099CC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 and </a:t>
                </a:r>
                <a:r>
                  <a:rPr kumimoji="0" lang="en-US" sz="1400" kern="1200" cap="none" spc="0" normalizeH="0" baseline="0" noProof="0" dirty="0" err="1" smtClean="0">
                    <a:solidFill>
                      <a:srgbClr val="0099CC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Sidelink</a:t>
                </a:r>
                <a:r>
                  <a:rPr kumimoji="0" lang="en-US" sz="1400" kern="1200" cap="none" spc="0" normalizeH="0" baseline="0" noProof="0" dirty="0" smtClean="0">
                    <a:solidFill>
                      <a:srgbClr val="0099CC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 </a:t>
                </a:r>
                <a:endParaRPr kumimoji="0" lang="en-US" altLang="zh-CN" sz="1400" kern="1200" cap="none" spc="0" normalizeH="0" baseline="0" noProof="0" dirty="0">
                  <a:solidFill>
                    <a:srgbClr val="0099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" name="TextBox 17"/>
              <p:cNvSpPr txBox="1"/>
              <p:nvPr/>
            </p:nvSpPr>
            <p:spPr>
              <a:xfrm>
                <a:off x="389755" y="4478027"/>
                <a:ext cx="2438324" cy="6997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 dirty="0" smtClean="0">
                    <a:latin typeface="微软雅黑" panose="020B0503020204020204" charset="-122"/>
                    <a:ea typeface="微软雅黑" panose="020B0503020204020204" charset="-122"/>
                  </a:rPr>
                  <a:t>Close or large proximity UEs can exchange large amount of data in real-time.</a:t>
                </a:r>
                <a:endParaRPr lang="en-US" sz="11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4828" name="组合 18"/>
            <p:cNvGrpSpPr/>
            <p:nvPr/>
          </p:nvGrpSpPr>
          <p:grpSpPr>
            <a:xfrm>
              <a:off x="7557643" y="2330735"/>
              <a:ext cx="4361510" cy="1267498"/>
              <a:chOff x="3614685" y="3158024"/>
              <a:chExt cx="4362521" cy="1267792"/>
            </a:xfrm>
          </p:grpSpPr>
          <p:sp>
            <p:nvSpPr>
              <p:cNvPr id="33" name="文本框 5"/>
              <p:cNvSpPr txBox="1"/>
              <p:nvPr/>
            </p:nvSpPr>
            <p:spPr>
              <a:xfrm>
                <a:off x="3658400" y="3158024"/>
                <a:ext cx="4144908" cy="3588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4000">
                    <a:solidFill>
                      <a:srgbClr val="0066CC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6600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cs typeface="+mn-lt"/>
                  </a:rPr>
                  <a:t>Integrated</a:t>
                </a:r>
                <a:r>
                  <a:rPr kumimoji="0" lang="en-US" altLang="zh-CN" sz="1400" b="0" i="0" u="none" strike="noStrike" kern="1200" cap="none" spc="0" normalizeH="0" noProof="0" dirty="0" smtClean="0">
                    <a:ln>
                      <a:noFill/>
                    </a:ln>
                    <a:solidFill>
                      <a:srgbClr val="FF6600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cs typeface="+mn-lt"/>
                  </a:rPr>
                  <a:t> Sensing and Controlling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lt"/>
                </a:endParaRPr>
              </a:p>
            </p:txBody>
          </p:sp>
          <p:sp>
            <p:nvSpPr>
              <p:cNvPr id="34839" name="TextBox 20"/>
              <p:cNvSpPr txBox="1"/>
              <p:nvPr/>
            </p:nvSpPr>
            <p:spPr>
              <a:xfrm>
                <a:off x="3614685" y="3429996"/>
                <a:ext cx="4362521" cy="9958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100" dirty="0" smtClean="0">
                    <a:latin typeface="微软雅黑" panose="020B0503020204020204" charset="-122"/>
                    <a:ea typeface="微软雅黑" panose="020B0503020204020204" charset="-122"/>
                  </a:rPr>
                  <a:t>Up to 20 sensors including environment sensors, image/video sensors, mobility/location sensors; controlling urban infrastructure such as street lights.  </a:t>
                </a:r>
                <a:endParaRPr lang="zh-CN" altLang="en-US" sz="11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4829" name="组合 21"/>
            <p:cNvGrpSpPr/>
            <p:nvPr/>
          </p:nvGrpSpPr>
          <p:grpSpPr>
            <a:xfrm>
              <a:off x="7705192" y="3673670"/>
              <a:ext cx="4359719" cy="1286600"/>
              <a:chOff x="10472042" y="4776144"/>
              <a:chExt cx="4360727" cy="1286898"/>
            </a:xfrm>
          </p:grpSpPr>
          <p:sp>
            <p:nvSpPr>
              <p:cNvPr id="31" name="文本框 5"/>
              <p:cNvSpPr txBox="1"/>
              <p:nvPr/>
            </p:nvSpPr>
            <p:spPr>
              <a:xfrm>
                <a:off x="10745345" y="4776144"/>
                <a:ext cx="4087424" cy="3588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4000">
                    <a:solidFill>
                      <a:srgbClr val="0066CC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B050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Cable-less Installation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837" name="TextBox 23"/>
              <p:cNvSpPr txBox="1"/>
              <p:nvPr/>
            </p:nvSpPr>
            <p:spPr>
              <a:xfrm>
                <a:off x="10472042" y="5067222"/>
                <a:ext cx="4312519" cy="9958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l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1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Provide wireless coverage, </a:t>
                </a:r>
                <a:r>
                  <a:rPr lang="en-US" altLang="zh-CN" sz="1100" dirty="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and support three classes of operation that can be independent of power grid, e.g., by battery or solar panel.</a:t>
                </a:r>
                <a:endParaRPr lang="zh-CN" altLang="en-US" sz="11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4830" name="组合 24"/>
            <p:cNvGrpSpPr/>
            <p:nvPr/>
          </p:nvGrpSpPr>
          <p:grpSpPr>
            <a:xfrm>
              <a:off x="1595217" y="3667517"/>
              <a:ext cx="3919717" cy="1007432"/>
              <a:chOff x="1237532" y="4348053"/>
              <a:chExt cx="3920625" cy="1007668"/>
            </a:xfrm>
          </p:grpSpPr>
          <p:sp>
            <p:nvSpPr>
              <p:cNvPr id="29" name="文本框 5"/>
              <p:cNvSpPr txBox="1"/>
              <p:nvPr/>
            </p:nvSpPr>
            <p:spPr>
              <a:xfrm>
                <a:off x="1503652" y="4348053"/>
                <a:ext cx="3654505" cy="3576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4000">
                    <a:solidFill>
                      <a:srgbClr val="0066CC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C000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Smart </a:t>
                </a:r>
                <a:r>
                  <a:rPr lang="en-US" altLang="zh-CN" sz="1400" dirty="0">
                    <a:solidFill>
                      <a:srgbClr val="FFC000"/>
                    </a:solidFill>
                  </a:rPr>
                  <a:t>d</a:t>
                </a: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C000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istributed </a:t>
                </a:r>
                <a:r>
                  <a:rPr kumimoji="0" lang="en-US" altLang="zh-CN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C000"/>
                    </a:solidFill>
                    <a:effectLst>
                      <a:innerShdw blurRad="63500" dist="381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Processing</a:t>
                </a:r>
                <a:endPara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835" name="TextBox 26"/>
              <p:cNvSpPr txBox="1"/>
              <p:nvPr/>
            </p:nvSpPr>
            <p:spPr>
              <a:xfrm>
                <a:off x="1237532" y="4655956"/>
                <a:ext cx="3598909" cy="6997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100" dirty="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Coordinated smart processing architecture on terminal, edge, and cloud.</a:t>
                </a:r>
                <a:endParaRPr lang="zh-CN" altLang="en-US" sz="11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4831" name="矩形 25"/>
            <p:cNvSpPr/>
            <p:nvPr/>
          </p:nvSpPr>
          <p:spPr>
            <a:xfrm>
              <a:off x="3330403" y="3044888"/>
              <a:ext cx="184688" cy="3692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FontTx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27" name="Shape 7636"/>
            <p:cNvSpPr/>
            <p:nvPr/>
          </p:nvSpPr>
          <p:spPr>
            <a:xfrm>
              <a:off x="4967748" y="3909412"/>
              <a:ext cx="246097" cy="246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5" y="15576"/>
                  </a:moveTo>
                  <a:cubicBezTo>
                    <a:pt x="12143" y="16865"/>
                    <a:pt x="9843" y="18851"/>
                    <a:pt x="8177" y="21277"/>
                  </a:cubicBezTo>
                  <a:cubicBezTo>
                    <a:pt x="9016" y="21487"/>
                    <a:pt x="9894" y="21600"/>
                    <a:pt x="10799" y="21600"/>
                  </a:cubicBezTo>
                  <a:cubicBezTo>
                    <a:pt x="12428" y="21600"/>
                    <a:pt x="13971" y="21237"/>
                    <a:pt x="15356" y="20591"/>
                  </a:cubicBezTo>
                  <a:cubicBezTo>
                    <a:pt x="15579" y="19502"/>
                    <a:pt x="15697" y="18376"/>
                    <a:pt x="15697" y="17223"/>
                  </a:cubicBezTo>
                  <a:cubicBezTo>
                    <a:pt x="15697" y="16807"/>
                    <a:pt x="15678" y="16393"/>
                    <a:pt x="15646" y="15985"/>
                  </a:cubicBezTo>
                  <a:cubicBezTo>
                    <a:pt x="15369" y="15896"/>
                    <a:pt x="15114" y="15759"/>
                    <a:pt x="14895" y="15576"/>
                  </a:cubicBezTo>
                  <a:close/>
                  <a:moveTo>
                    <a:pt x="18049" y="2795"/>
                  </a:moveTo>
                  <a:cubicBezTo>
                    <a:pt x="16317" y="2963"/>
                    <a:pt x="14665" y="3399"/>
                    <a:pt x="13127" y="4049"/>
                  </a:cubicBezTo>
                  <a:cubicBezTo>
                    <a:pt x="13134" y="4126"/>
                    <a:pt x="13139" y="4202"/>
                    <a:pt x="13139" y="4280"/>
                  </a:cubicBezTo>
                  <a:cubicBezTo>
                    <a:pt x="13139" y="4643"/>
                    <a:pt x="13052" y="4984"/>
                    <a:pt x="12903" y="5288"/>
                  </a:cubicBezTo>
                  <a:cubicBezTo>
                    <a:pt x="14442" y="7095"/>
                    <a:pt x="15635" y="9197"/>
                    <a:pt x="16388" y="11500"/>
                  </a:cubicBezTo>
                  <a:cubicBezTo>
                    <a:pt x="17324" y="11518"/>
                    <a:pt x="18122" y="12089"/>
                    <a:pt x="18466" y="12902"/>
                  </a:cubicBezTo>
                  <a:cubicBezTo>
                    <a:pt x="19506" y="12797"/>
                    <a:pt x="20518" y="12597"/>
                    <a:pt x="21492" y="12311"/>
                  </a:cubicBezTo>
                  <a:cubicBezTo>
                    <a:pt x="21563" y="11818"/>
                    <a:pt x="21600" y="11313"/>
                    <a:pt x="21600" y="10800"/>
                  </a:cubicBezTo>
                  <a:cubicBezTo>
                    <a:pt x="21599" y="7626"/>
                    <a:pt x="20230" y="4770"/>
                    <a:pt x="18049" y="2795"/>
                  </a:cubicBezTo>
                  <a:close/>
                  <a:moveTo>
                    <a:pt x="13739" y="14350"/>
                  </a:moveTo>
                  <a:cubicBezTo>
                    <a:pt x="11072" y="13907"/>
                    <a:pt x="8601" y="12889"/>
                    <a:pt x="6449" y="11434"/>
                  </a:cubicBezTo>
                  <a:cubicBezTo>
                    <a:pt x="6099" y="11648"/>
                    <a:pt x="5689" y="11773"/>
                    <a:pt x="5251" y="11773"/>
                  </a:cubicBezTo>
                  <a:cubicBezTo>
                    <a:pt x="5087" y="11773"/>
                    <a:pt x="4931" y="11756"/>
                    <a:pt x="4779" y="11725"/>
                  </a:cubicBezTo>
                  <a:cubicBezTo>
                    <a:pt x="3749" y="13676"/>
                    <a:pt x="3091" y="15853"/>
                    <a:pt x="2902" y="18163"/>
                  </a:cubicBezTo>
                  <a:cubicBezTo>
                    <a:pt x="3930" y="19266"/>
                    <a:pt x="5183" y="20154"/>
                    <a:pt x="6593" y="20751"/>
                  </a:cubicBezTo>
                  <a:cubicBezTo>
                    <a:pt x="8345" y="18059"/>
                    <a:pt x="10791" y="15834"/>
                    <a:pt x="13739" y="14350"/>
                  </a:cubicBezTo>
                  <a:close/>
                  <a:moveTo>
                    <a:pt x="17257" y="15907"/>
                  </a:moveTo>
                  <a:cubicBezTo>
                    <a:pt x="17287" y="16343"/>
                    <a:pt x="17305" y="16781"/>
                    <a:pt x="17305" y="17223"/>
                  </a:cubicBezTo>
                  <a:cubicBezTo>
                    <a:pt x="17305" y="18003"/>
                    <a:pt x="17255" y="18771"/>
                    <a:pt x="17162" y="19525"/>
                  </a:cubicBezTo>
                  <a:cubicBezTo>
                    <a:pt x="18993" y="18189"/>
                    <a:pt x="20388" y="16288"/>
                    <a:pt x="21091" y="14080"/>
                  </a:cubicBezTo>
                  <a:cubicBezTo>
                    <a:pt x="20257" y="14282"/>
                    <a:pt x="19403" y="14426"/>
                    <a:pt x="18530" y="14508"/>
                  </a:cubicBezTo>
                  <a:cubicBezTo>
                    <a:pt x="18327" y="15139"/>
                    <a:pt x="17859" y="15646"/>
                    <a:pt x="17257" y="15907"/>
                  </a:cubicBezTo>
                  <a:close/>
                  <a:moveTo>
                    <a:pt x="14276" y="12805"/>
                  </a:moveTo>
                  <a:cubicBezTo>
                    <a:pt x="14419" y="12507"/>
                    <a:pt x="14622" y="12243"/>
                    <a:pt x="14874" y="12035"/>
                  </a:cubicBezTo>
                  <a:cubicBezTo>
                    <a:pt x="14195" y="9949"/>
                    <a:pt x="13121" y="8039"/>
                    <a:pt x="11737" y="6396"/>
                  </a:cubicBezTo>
                  <a:cubicBezTo>
                    <a:pt x="11463" y="6514"/>
                    <a:pt x="11160" y="6577"/>
                    <a:pt x="10841" y="6577"/>
                  </a:cubicBezTo>
                  <a:cubicBezTo>
                    <a:pt x="10342" y="6577"/>
                    <a:pt x="9882" y="6417"/>
                    <a:pt x="9506" y="6149"/>
                  </a:cubicBezTo>
                  <a:cubicBezTo>
                    <a:pt x="8672" y="6781"/>
                    <a:pt x="7901" y="7491"/>
                    <a:pt x="7200" y="8265"/>
                  </a:cubicBezTo>
                  <a:cubicBezTo>
                    <a:pt x="7421" y="8616"/>
                    <a:pt x="7549" y="9031"/>
                    <a:pt x="7549" y="9475"/>
                  </a:cubicBezTo>
                  <a:cubicBezTo>
                    <a:pt x="7549" y="9714"/>
                    <a:pt x="7512" y="9945"/>
                    <a:pt x="7444" y="10163"/>
                  </a:cubicBezTo>
                  <a:cubicBezTo>
                    <a:pt x="9459" y="11509"/>
                    <a:pt x="11779" y="12434"/>
                    <a:pt x="14276" y="12805"/>
                  </a:cubicBezTo>
                  <a:close/>
                  <a:moveTo>
                    <a:pt x="10842" y="1983"/>
                  </a:moveTo>
                  <a:cubicBezTo>
                    <a:pt x="11448" y="1983"/>
                    <a:pt x="11998" y="2218"/>
                    <a:pt x="12410" y="2604"/>
                  </a:cubicBezTo>
                  <a:cubicBezTo>
                    <a:pt x="13609" y="2088"/>
                    <a:pt x="14870" y="1691"/>
                    <a:pt x="16184" y="1439"/>
                  </a:cubicBezTo>
                  <a:cubicBezTo>
                    <a:pt x="14598" y="525"/>
                    <a:pt x="12760" y="0"/>
                    <a:pt x="10799" y="0"/>
                  </a:cubicBezTo>
                  <a:cubicBezTo>
                    <a:pt x="9463" y="0"/>
                    <a:pt x="8183" y="245"/>
                    <a:pt x="7001" y="690"/>
                  </a:cubicBezTo>
                  <a:cubicBezTo>
                    <a:pt x="7938" y="1154"/>
                    <a:pt x="8833" y="1694"/>
                    <a:pt x="9673" y="2304"/>
                  </a:cubicBezTo>
                  <a:cubicBezTo>
                    <a:pt x="10017" y="2100"/>
                    <a:pt x="10415" y="1983"/>
                    <a:pt x="10842" y="1983"/>
                  </a:cubicBezTo>
                  <a:close/>
                  <a:moveTo>
                    <a:pt x="2953" y="9475"/>
                  </a:moveTo>
                  <a:cubicBezTo>
                    <a:pt x="2953" y="9153"/>
                    <a:pt x="3021" y="8845"/>
                    <a:pt x="3140" y="8568"/>
                  </a:cubicBezTo>
                  <a:cubicBezTo>
                    <a:pt x="2402" y="7756"/>
                    <a:pt x="1735" y="6882"/>
                    <a:pt x="1150" y="5952"/>
                  </a:cubicBezTo>
                  <a:cubicBezTo>
                    <a:pt x="417" y="7409"/>
                    <a:pt x="0" y="9057"/>
                    <a:pt x="0" y="10801"/>
                  </a:cubicBezTo>
                  <a:cubicBezTo>
                    <a:pt x="0" y="12819"/>
                    <a:pt x="556" y="14708"/>
                    <a:pt x="1520" y="16324"/>
                  </a:cubicBezTo>
                  <a:cubicBezTo>
                    <a:pt x="1865" y="14382"/>
                    <a:pt x="2519" y="12546"/>
                    <a:pt x="3421" y="10863"/>
                  </a:cubicBezTo>
                  <a:cubicBezTo>
                    <a:pt x="3128" y="10478"/>
                    <a:pt x="2953" y="9996"/>
                    <a:pt x="2953" y="9475"/>
                  </a:cubicBezTo>
                  <a:close/>
                  <a:moveTo>
                    <a:pt x="5252" y="7178"/>
                  </a:moveTo>
                  <a:cubicBezTo>
                    <a:pt x="5486" y="7178"/>
                    <a:pt x="5714" y="7212"/>
                    <a:pt x="5928" y="7279"/>
                  </a:cubicBezTo>
                  <a:cubicBezTo>
                    <a:pt x="6738" y="6372"/>
                    <a:pt x="7636" y="5546"/>
                    <a:pt x="8608" y="4814"/>
                  </a:cubicBezTo>
                  <a:cubicBezTo>
                    <a:pt x="8567" y="4643"/>
                    <a:pt x="8545" y="4463"/>
                    <a:pt x="8545" y="4280"/>
                  </a:cubicBezTo>
                  <a:cubicBezTo>
                    <a:pt x="8545" y="4025"/>
                    <a:pt x="8587" y="3780"/>
                    <a:pt x="8664" y="3551"/>
                  </a:cubicBezTo>
                  <a:cubicBezTo>
                    <a:pt x="7574" y="2771"/>
                    <a:pt x="6390" y="2115"/>
                    <a:pt x="5130" y="1609"/>
                  </a:cubicBezTo>
                  <a:cubicBezTo>
                    <a:pt x="3950" y="2339"/>
                    <a:pt x="2920" y="3289"/>
                    <a:pt x="2099" y="4404"/>
                  </a:cubicBezTo>
                  <a:cubicBezTo>
                    <a:pt x="2708" y="5484"/>
                    <a:pt x="3432" y="6490"/>
                    <a:pt x="4256" y="7406"/>
                  </a:cubicBezTo>
                  <a:cubicBezTo>
                    <a:pt x="4557" y="7261"/>
                    <a:pt x="4893" y="7178"/>
                    <a:pt x="5252" y="717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lIns="21828" tIns="21828" rIns="21828" bIns="21828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4833" name="椭圆 26"/>
            <p:cNvSpPr/>
            <p:nvPr>
              <p:custDataLst>
                <p:tags r:id="rId3"/>
              </p:custDataLst>
            </p:nvPr>
          </p:nvSpPr>
          <p:spPr>
            <a:xfrm>
              <a:off x="5482102" y="2848244"/>
              <a:ext cx="1323105" cy="1334345"/>
            </a:xfrm>
            <a:prstGeom prst="ellipse">
              <a:avLst/>
            </a:prstGeom>
            <a:blipFill rotWithShape="1">
              <a:blip r:embed="rId8"/>
              <a:stretch>
                <a:fillRect/>
              </a:stretch>
            </a:blipFill>
            <a:ln w="25400">
              <a:noFill/>
            </a:ln>
            <a:effectLst>
              <a:outerShdw dist="25400" dir="5879996" sx="100999" sy="100999" algn="ctr" rotWithShape="0">
                <a:srgbClr val="595959">
                  <a:alpha val="5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192" y="4012407"/>
            <a:ext cx="2850711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Microenvironment service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Traffic and parking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service</a:t>
            </a:r>
            <a:endParaRPr lang="zh-CN" altLang="en-US" sz="1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Crowd security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service</a:t>
            </a:r>
            <a:endParaRPr lang="zh-CN" altLang="en-US" sz="1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Smart 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r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etail</a:t>
            </a:r>
            <a:r>
              <a:rPr lang="en-US" altLang="zh-CN" sz="1400" dirty="0" err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er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ervice</a:t>
            </a:r>
            <a:endParaRPr lang="zh-CN" altLang="en-US" sz="1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Social 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network</a:t>
            </a:r>
            <a:r>
              <a:rPr lang="en-US" altLang="zh-CN" sz="1400" dirty="0" err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ing</a:t>
            </a:r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service</a:t>
            </a:r>
            <a:endParaRPr lang="en-US" altLang="zh-CN" sz="1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endParaRPr lang="zh-CN" altLang="en-US" sz="1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5991" y="1181495"/>
            <a:ext cx="771179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Relying on information from </a:t>
            </a:r>
            <a:r>
              <a:rPr lang="en-US" altLang="zh-CN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smart </a:t>
            </a:r>
            <a:r>
              <a:rPr lang="zh-CN" altLang="en-US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sensors</a:t>
            </a:r>
            <a:r>
              <a:rPr lang="zh-CN" altLang="en-US" sz="1600" dirty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, vehicles, </a:t>
            </a:r>
            <a:r>
              <a:rPr lang="en-US" altLang="zh-CN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retailers</a:t>
            </a:r>
            <a:r>
              <a:rPr lang="zh-CN" altLang="en-US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, </a:t>
            </a:r>
            <a:r>
              <a:rPr lang="zh-CN" altLang="en-US" sz="1600" dirty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and </a:t>
            </a:r>
            <a:r>
              <a:rPr lang="en-US" altLang="zh-CN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consumers</a:t>
            </a:r>
            <a:r>
              <a:rPr lang="zh-CN" altLang="en-US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, </a:t>
            </a:r>
            <a:r>
              <a:rPr lang="en-US" altLang="zh-CN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a </a:t>
            </a:r>
            <a:r>
              <a:rPr lang="zh-CN" altLang="en-US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seamless </a:t>
            </a:r>
            <a:r>
              <a:rPr lang="zh-CN" altLang="en-US" sz="1600" dirty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integration of virtual and reality, combined with distributed </a:t>
            </a:r>
            <a:r>
              <a:rPr lang="zh-CN" altLang="en-US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processing</a:t>
            </a:r>
            <a:r>
              <a:rPr lang="en-US" altLang="zh-CN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 achieve</a:t>
            </a:r>
            <a:r>
              <a:rPr lang="en-US" altLang="zh-CN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r>
              <a:rPr lang="zh-CN" altLang="en-US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600" dirty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a variety </a:t>
            </a:r>
            <a:r>
              <a:rPr lang="zh-CN" altLang="en-US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of services </a:t>
            </a:r>
            <a:r>
              <a:rPr lang="zh-CN" altLang="en-US" sz="1600" dirty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and innovative user experience. </a:t>
            </a:r>
            <a:r>
              <a:rPr lang="en-US" altLang="zh-CN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The integrated X2X network provides superior experience over all current EMBB and </a:t>
            </a:r>
            <a:r>
              <a:rPr lang="en-US" altLang="zh-CN" sz="1600" dirty="0" err="1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mMTC</a:t>
            </a:r>
            <a:r>
              <a:rPr lang="en-US" altLang="zh-CN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 applications</a:t>
            </a:r>
            <a:r>
              <a:rPr lang="zh-CN" altLang="en-US" sz="1600" dirty="0" smtClean="0">
                <a:solidFill>
                  <a:srgbClr val="044E5B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1600" dirty="0">
              <a:solidFill>
                <a:srgbClr val="044E5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3" name="图片 42" descr="图片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86" y="1154947"/>
            <a:ext cx="4170680" cy="221488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86" y="952228"/>
            <a:ext cx="972205" cy="74303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23021" y="3538300"/>
            <a:ext cx="2628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Smart IoE Terminals</a:t>
            </a:r>
            <a:endParaRPr lang="en-CA" sz="2000" dirty="0">
              <a:solidFill>
                <a:srgbClr val="C0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6794653" y="3264249"/>
            <a:ext cx="5081850" cy="1173506"/>
          </a:xfrm>
          <a:prstGeom prst="roundRect">
            <a:avLst/>
          </a:prstGeom>
          <a:solidFill>
            <a:srgbClr val="178AA1"/>
          </a:solidFill>
          <a:ln w="76200">
            <a:solidFill>
              <a:srgbClr val="FFFFFF"/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6794653" y="1631370"/>
            <a:ext cx="5081181" cy="1173506"/>
          </a:xfrm>
          <a:prstGeom prst="roundRect">
            <a:avLst/>
          </a:prstGeom>
          <a:solidFill>
            <a:srgbClr val="4276AA"/>
          </a:solidFill>
          <a:ln w="76200">
            <a:solidFill>
              <a:srgbClr val="FFFFFF"/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6794653" y="4896459"/>
            <a:ext cx="5080512" cy="1432586"/>
          </a:xfrm>
          <a:prstGeom prst="roundRect">
            <a:avLst/>
          </a:prstGeom>
          <a:solidFill>
            <a:srgbClr val="40A693"/>
          </a:solidFill>
          <a:ln w="76200">
            <a:solidFill>
              <a:srgbClr val="FFFFFF"/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>
            <a:off x="5356911" y="2218290"/>
            <a:ext cx="1437576" cy="1244551"/>
          </a:xfrm>
          <a:prstGeom prst="line">
            <a:avLst/>
          </a:prstGeom>
          <a:ln w="19050">
            <a:solidFill>
              <a:srgbClr val="325792"/>
            </a:solidFill>
            <a:prstDash val="dash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flipH="1" flipV="1">
            <a:off x="5356911" y="4437420"/>
            <a:ext cx="1437576" cy="1045625"/>
          </a:xfrm>
          <a:prstGeom prst="line">
            <a:avLst/>
          </a:prstGeom>
          <a:ln w="19050">
            <a:solidFill>
              <a:srgbClr val="325792"/>
            </a:solidFill>
            <a:prstDash val="dash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 flipH="1" flipV="1">
            <a:off x="5356911" y="3850667"/>
            <a:ext cx="1437576" cy="1"/>
          </a:xfrm>
          <a:prstGeom prst="line">
            <a:avLst/>
          </a:prstGeom>
          <a:ln w="19050">
            <a:solidFill>
              <a:srgbClr val="325792"/>
            </a:solidFill>
            <a:prstDash val="dash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sp>
        <p:nvSpPr>
          <p:cNvPr id="11" name="椭圆 10"/>
          <p:cNvSpPr/>
          <p:nvPr>
            <p:custDataLst>
              <p:tags r:id="rId8"/>
            </p:custDataLst>
          </p:nvPr>
        </p:nvSpPr>
        <p:spPr>
          <a:xfrm>
            <a:off x="6740992" y="2114645"/>
            <a:ext cx="207287" cy="207287"/>
          </a:xfrm>
          <a:prstGeom prst="ellipse">
            <a:avLst/>
          </a:prstGeom>
          <a:solidFill>
            <a:srgbClr val="4276AA"/>
          </a:solidFill>
          <a:ln w="76200">
            <a:solidFill>
              <a:srgbClr val="FFFFFF"/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6740992" y="3749111"/>
            <a:ext cx="207287" cy="207287"/>
          </a:xfrm>
          <a:prstGeom prst="ellipse">
            <a:avLst/>
          </a:prstGeom>
          <a:solidFill>
            <a:srgbClr val="178AA1"/>
          </a:solidFill>
          <a:ln w="76200">
            <a:solidFill>
              <a:srgbClr val="FFFFFF"/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6740992" y="5386089"/>
            <a:ext cx="207287" cy="207287"/>
          </a:xfrm>
          <a:prstGeom prst="ellipse">
            <a:avLst/>
          </a:prstGeom>
          <a:solidFill>
            <a:srgbClr val="40A693"/>
          </a:solidFill>
          <a:ln w="76200">
            <a:solidFill>
              <a:srgbClr val="FFFFFF"/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11"/>
            </p:custDataLst>
          </p:nvPr>
        </p:nvSpPr>
        <p:spPr>
          <a:xfrm>
            <a:off x="239067" y="3073011"/>
            <a:ext cx="4067486" cy="1691721"/>
          </a:xfrm>
          <a:prstGeom prst="rect">
            <a:avLst/>
          </a:prstGeom>
          <a:solidFill>
            <a:srgbClr val="FFFFFF">
              <a:lumMod val="85000"/>
            </a:srgbClr>
          </a:solidFill>
          <a:ln w="76200"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4360547" y="3263914"/>
            <a:ext cx="869265" cy="1173506"/>
          </a:xfrm>
          <a:prstGeom prst="rect">
            <a:avLst/>
          </a:prstGeom>
          <a:solidFill>
            <a:srgbClr val="FFFFFF">
              <a:lumMod val="65000"/>
            </a:srgbClr>
          </a:solidFill>
          <a:ln w="76200"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4703677" y="3462841"/>
            <a:ext cx="183003" cy="133733"/>
          </a:xfrm>
          <a:prstGeom prst="rect">
            <a:avLst/>
          </a:prstGeom>
          <a:solidFill>
            <a:srgbClr val="325792">
              <a:lumMod val="20000"/>
              <a:lumOff val="80000"/>
            </a:srgbClr>
          </a:solidFill>
          <a:ln w="76200"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4703677" y="4104759"/>
            <a:ext cx="183003" cy="133733"/>
          </a:xfrm>
          <a:prstGeom prst="rect">
            <a:avLst/>
          </a:prstGeom>
          <a:solidFill>
            <a:srgbClr val="325792">
              <a:lumMod val="20000"/>
              <a:lumOff val="80000"/>
            </a:srgbClr>
          </a:solidFill>
          <a:ln w="76200"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15"/>
            </p:custDataLst>
          </p:nvPr>
        </p:nvCxnSpPr>
        <p:spPr>
          <a:xfrm>
            <a:off x="4517683" y="3850667"/>
            <a:ext cx="585081" cy="0"/>
          </a:xfrm>
          <a:prstGeom prst="line">
            <a:avLst/>
          </a:prstGeom>
          <a:ln w="12700">
            <a:solidFill>
              <a:srgbClr val="325792">
                <a:lumMod val="20000"/>
                <a:lumOff val="80000"/>
              </a:srgbClr>
            </a:solidFill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sp>
        <p:nvSpPr>
          <p:cNvPr id="37" name="矩形 36"/>
          <p:cNvSpPr/>
          <p:nvPr>
            <p:custDataLst>
              <p:tags r:id="rId16"/>
            </p:custDataLst>
          </p:nvPr>
        </p:nvSpPr>
        <p:spPr>
          <a:xfrm>
            <a:off x="6948805" y="3264535"/>
            <a:ext cx="4853940" cy="1337310"/>
          </a:xfrm>
          <a:prstGeom prst="rect">
            <a:avLst/>
          </a:prstGeom>
        </p:spPr>
        <p:txBody>
          <a:bodyPr wrap="square" lIns="90000" tIns="46800" rIns="90000" bIns="0" anchor="b" anchorCtr="0">
            <a:normAutofit fontScale="95000"/>
          </a:bodyPr>
          <a:lstStyle/>
          <a:p>
            <a:pPr marL="0" lvl="2" algn="just" defTabSz="913765">
              <a:lnSpc>
                <a:spcPct val="120000"/>
              </a:lnSpc>
              <a:defRPr/>
            </a:pPr>
            <a:r>
              <a:rPr lang="en-CA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On UE scalability (</a:t>
            </a:r>
            <a:r>
              <a:rPr lang="en-CA" sz="1400" dirty="0" err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ProSe</a:t>
            </a:r>
            <a:r>
              <a:rPr lang="en-CA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): TS 22.261 (Section 7) did not specify any requirements on UE </a:t>
            </a:r>
            <a:r>
              <a:rPr lang="en-CA" sz="1400" dirty="0" err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sidelink</a:t>
            </a:r>
            <a:r>
              <a:rPr lang="en-CA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for reliable </a:t>
            </a:r>
            <a:r>
              <a:rPr lang="en-CA" sz="1400" dirty="0" err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QoS</a:t>
            </a:r>
            <a:r>
              <a:rPr lang="en-CA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; and the existing limits on network KPIs might need to be examined when IoE traffics are considered.</a:t>
            </a:r>
            <a:endParaRPr lang="en-CA" sz="1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algn="just" defTabSz="913765">
              <a:lnSpc>
                <a:spcPct val="120000"/>
              </a:lnSpc>
              <a:defRPr/>
            </a:pPr>
            <a:endParaRPr lang="en-CA" altLang="en-US" sz="1400" b="1" spc="3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+mn-lt"/>
            </a:endParaRPr>
          </a:p>
        </p:txBody>
      </p:sp>
      <p:sp>
        <p:nvSpPr>
          <p:cNvPr id="39" name="矩形 38"/>
          <p:cNvSpPr/>
          <p:nvPr>
            <p:custDataLst>
              <p:tags r:id="rId17"/>
            </p:custDataLst>
          </p:nvPr>
        </p:nvSpPr>
        <p:spPr>
          <a:xfrm>
            <a:off x="6948805" y="1478915"/>
            <a:ext cx="4797425" cy="1144905"/>
          </a:xfrm>
          <a:prstGeom prst="rect">
            <a:avLst/>
          </a:prstGeom>
        </p:spPr>
        <p:txBody>
          <a:bodyPr wrap="square" lIns="90000" tIns="46800" rIns="90000" bIns="0" anchor="b" anchorCtr="0">
            <a:normAutofit/>
          </a:bodyPr>
          <a:lstStyle/>
          <a:p>
            <a:pPr lvl="0" algn="just" defTabSz="913765">
              <a:lnSpc>
                <a:spcPct val="120000"/>
              </a:lnSpc>
              <a:defRPr/>
            </a:pPr>
            <a:r>
              <a:rPr lang="en-CA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On </a:t>
            </a:r>
            <a:r>
              <a:rPr lang="en-CA" sz="1400" dirty="0" err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Uu</a:t>
            </a:r>
            <a:r>
              <a:rPr lang="en-CA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scalability (5GC): TS 22.261 (Section 6.12) did not specify any requirements on </a:t>
            </a:r>
            <a:r>
              <a:rPr lang="en-CA" sz="1400" dirty="0" err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Uu</a:t>
            </a:r>
            <a:r>
              <a:rPr lang="en-CA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self-backhaul (IAB nodes) for reliable </a:t>
            </a:r>
            <a:r>
              <a:rPr lang="en-CA" sz="1400" dirty="0" err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QoS</a:t>
            </a:r>
            <a:endParaRPr lang="en-CA" altLang="en-US" sz="1400" b="1" spc="3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40" name="文本框 39"/>
          <p:cNvSpPr txBox="1"/>
          <p:nvPr>
            <p:custDataLst>
              <p:tags r:id="rId18"/>
            </p:custDataLst>
          </p:nvPr>
        </p:nvSpPr>
        <p:spPr>
          <a:xfrm>
            <a:off x="6948805" y="4998085"/>
            <a:ext cx="4839335" cy="1330960"/>
          </a:xfrm>
          <a:prstGeom prst="rect">
            <a:avLst/>
          </a:prstGeom>
          <a:noFill/>
        </p:spPr>
        <p:txBody>
          <a:bodyPr wrap="square" lIns="90000" tIns="0" rIns="90000" bIns="46800" anchor="t" anchorCtr="0">
            <a:normAutofit/>
          </a:bodyPr>
          <a:lstStyle/>
          <a:p>
            <a:pPr marL="0" lvl="2" algn="just" defTabSz="913765">
              <a:lnSpc>
                <a:spcPct val="120000"/>
              </a:lnSpc>
              <a:defRPr/>
            </a:pPr>
            <a:r>
              <a:rPr lang="en-US" altLang="en-CA" sz="1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S</a:t>
            </a:r>
            <a:r>
              <a:rPr lang="en-CA" sz="1400" b="1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calability</a:t>
            </a:r>
            <a:r>
              <a:rPr lang="en-CA" sz="1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issues, with impacts on </a:t>
            </a:r>
            <a:r>
              <a:rPr lang="en-CA" sz="1400" b="1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Uu</a:t>
            </a:r>
            <a:r>
              <a:rPr lang="en-CA" sz="1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and </a:t>
            </a:r>
            <a:r>
              <a:rPr lang="en-CA" sz="1400" b="1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Sidelink</a:t>
            </a:r>
            <a:r>
              <a:rPr lang="en-CA" sz="1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interfaces and cross network-slice integration, were not examined in </a:t>
            </a:r>
            <a:r>
              <a:rPr lang="en-US" altLang="en-CA" sz="1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R16-R17</a:t>
            </a:r>
            <a:r>
              <a:rPr lang="en-CA" sz="1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 especially when multiple verticals can co-operate in a co-located smart infrastructure.</a:t>
            </a:r>
            <a:endParaRPr lang="en-CA" sz="1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just" defTabSz="913765">
              <a:lnSpc>
                <a:spcPct val="120000"/>
              </a:lnSpc>
              <a:defRPr/>
            </a:pPr>
            <a:endParaRPr lang="en-CA" altLang="en-US" sz="1200" spc="1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31" name="矩形 30"/>
          <p:cNvSpPr/>
          <p:nvPr>
            <p:custDataLst>
              <p:tags r:id="rId19"/>
            </p:custDataLst>
          </p:nvPr>
        </p:nvSpPr>
        <p:spPr>
          <a:xfrm>
            <a:off x="219972" y="2940615"/>
            <a:ext cx="4066817" cy="1824117"/>
          </a:xfrm>
          <a:prstGeom prst="rect">
            <a:avLst/>
          </a:prstGeom>
        </p:spPr>
        <p:txBody>
          <a:bodyPr wrap="square" lIns="90000" tIns="46800" rIns="90000" bIns="0" anchor="b" anchorCtr="0">
            <a:normAutofit/>
          </a:bodyPr>
          <a:lstStyle/>
          <a:p>
            <a:pPr lvl="0" algn="just" defTabSz="913765">
              <a:lnSpc>
                <a:spcPct val="120000"/>
              </a:lnSpc>
              <a:defRPr/>
            </a:pPr>
            <a:r>
              <a:rPr lang="en-CA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Scalability </a:t>
            </a:r>
            <a:r>
              <a:rPr lang="en-CA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to support </a:t>
            </a:r>
            <a:r>
              <a:rPr lang="en-CA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a large number of devices (different UEs and Network/IABs), with strict </a:t>
            </a:r>
            <a:r>
              <a:rPr lang="en-CA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reliability and latency, or high data rate and flow density.</a:t>
            </a:r>
            <a:endParaRPr lang="zh-CN" altLang="en-US" b="1" spc="300" dirty="0">
              <a:latin typeface="微软雅黑" panose="020B0503020204020204" charset="-122"/>
              <a:ea typeface="微软雅黑" panose="020B0503020204020204" charset="-122"/>
              <a:cs typeface="+mj-cs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3463" y="1297188"/>
            <a:ext cx="6134354" cy="4996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We </a:t>
            </a:r>
            <a:r>
              <a:rPr lang="en-CA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need“</a:t>
            </a:r>
            <a:r>
              <a:rPr 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</a:t>
            </a:r>
            <a:r>
              <a:rPr lang="en-CA" sz="20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calable</a:t>
            </a:r>
            <a:r>
              <a:rPr lang="en-CA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CA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and </a:t>
            </a:r>
            <a:r>
              <a:rPr lang="en-CA" sz="20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reliable</a:t>
            </a:r>
            <a:r>
              <a:rPr lang="en-CA" sz="2000" dirty="0" err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”QoS</a:t>
            </a:r>
            <a:r>
              <a:rPr lang="en-CA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CA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provision</a:t>
            </a:r>
            <a:endParaRPr lang="en-CA" altLang="en-US" sz="20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itle 1"/>
          <p:cNvSpPr>
            <a:spLocks noGrp="1"/>
          </p:cNvSpPr>
          <p:nvPr/>
        </p:nvSpPr>
        <p:spPr>
          <a:xfrm>
            <a:off x="239067" y="212598"/>
            <a:ext cx="9476354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algn="ctr"/>
            <a:r>
              <a:rPr lang="en-CA" sz="3200" b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What is needed in 3GPP to support 5GSI?</a:t>
            </a:r>
          </a:p>
        </p:txBody>
      </p:sp>
      <p:sp>
        <p:nvSpPr>
          <p:cNvPr id="20" name="右箭头 19"/>
          <p:cNvSpPr/>
          <p:nvPr/>
        </p:nvSpPr>
        <p:spPr>
          <a:xfrm rot="5400000">
            <a:off x="2120900" y="2306320"/>
            <a:ext cx="1230630" cy="30226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>
            <p:custDataLst>
              <p:tags r:id="rId20"/>
            </p:custDataLst>
          </p:nvPr>
        </p:nvSpPr>
        <p:spPr>
          <a:xfrm>
            <a:off x="444763" y="1316681"/>
            <a:ext cx="451624" cy="499589"/>
          </a:xfrm>
          <a:prstGeom prst="roundRect">
            <a:avLst>
              <a:gd name="adj" fmla="val 9711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1"/>
            </p:custDataLst>
          </p:nvPr>
        </p:nvSpPr>
        <p:spPr>
          <a:xfrm>
            <a:off x="179567" y="1289050"/>
            <a:ext cx="639744" cy="468165"/>
          </a:xfrm>
          <a:prstGeom prst="rect">
            <a:avLst/>
          </a:prstGeom>
          <a:solidFill>
            <a:srgbClr val="FFFFFF"/>
          </a:solidFill>
        </p:spPr>
        <p:txBody>
          <a:bodyPr wrap="square" tIns="0" bIns="0" rtlCol="0">
            <a:normAutofit fontScale="57500" lnSpcReduction="20000"/>
          </a:bodyPr>
          <a:lstStyle/>
          <a:p>
            <a:pPr algn="ctr"/>
            <a:r>
              <a:rPr lang="en-US" altLang="zh-CN" sz="5400" b="1" dirty="0" smtClean="0">
                <a:solidFill>
                  <a:schemeClr val="bg2">
                    <a:lumMod val="75000"/>
                  </a:schemeClr>
                </a:solidFill>
              </a:rPr>
              <a:t>01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>
            <p:custDataLst>
              <p:tags r:id="rId2"/>
            </p:custDataLst>
          </p:nvPr>
        </p:nvSpPr>
        <p:spPr bwMode="auto">
          <a:xfrm flipH="1">
            <a:off x="3633602" y="3104737"/>
            <a:ext cx="226086" cy="226090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 bwMode="auto">
          <a:xfrm>
            <a:off x="3980180" y="3104515"/>
            <a:ext cx="7305675" cy="1005840"/>
          </a:xfrm>
          <a:prstGeom prst="rect">
            <a:avLst/>
          </a:prstGeom>
          <a:noFill/>
        </p:spPr>
        <p:txBody>
          <a:bodyPr wrap="square" lIns="90000" tIns="0" rIns="90000" bIns="46800">
            <a:normAutofit/>
          </a:bodyPr>
          <a:lstStyle/>
          <a:p>
            <a:pPr marL="0" lvl="2" algn="just">
              <a:lnSpc>
                <a:spcPct val="120000"/>
              </a:lnSpc>
            </a:pPr>
            <a:r>
              <a:rPr lang="en-CA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If </a:t>
            </a:r>
            <a:r>
              <a:rPr lang="en-CA" sz="14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Sidelink</a:t>
            </a:r>
            <a:r>
              <a:rPr lang="en-CA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is used for proximity information sharing, different UEs have different capability to support </a:t>
            </a:r>
            <a:r>
              <a:rPr lang="en-CA" sz="1400" dirty="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S</a:t>
            </a:r>
            <a:r>
              <a:rPr lang="en-CA" sz="14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idelink</a:t>
            </a:r>
            <a:r>
              <a:rPr lang="en-CA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performance.</a:t>
            </a:r>
            <a:endParaRPr lang="en-CA" sz="1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just">
              <a:lnSpc>
                <a:spcPct val="120000"/>
              </a:lnSpc>
            </a:pPr>
            <a:endParaRPr lang="zh-CN" altLang="en-US" sz="14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 bwMode="auto">
          <a:xfrm flipH="1">
            <a:off x="3633602" y="4357824"/>
            <a:ext cx="226086" cy="226090"/>
          </a:xfrm>
          <a:prstGeom prst="ellipse">
            <a:avLst/>
          </a:prstGeom>
          <a:solidFill>
            <a:srgbClr val="178AA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 bwMode="auto">
          <a:xfrm>
            <a:off x="3980180" y="4232910"/>
            <a:ext cx="7254240" cy="1006475"/>
          </a:xfrm>
          <a:prstGeom prst="rect">
            <a:avLst/>
          </a:prstGeom>
          <a:noFill/>
        </p:spPr>
        <p:txBody>
          <a:bodyPr wrap="square" lIns="90000" tIns="0" rIns="90000" bIns="46800">
            <a:normAutofit/>
          </a:bodyPr>
          <a:lstStyle/>
          <a:p>
            <a:pPr marL="0" lvl="2" algn="just">
              <a:lnSpc>
                <a:spcPct val="120000"/>
              </a:lnSpc>
            </a:pPr>
            <a:r>
              <a:rPr lang="en-CA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If </a:t>
            </a:r>
            <a:r>
              <a:rPr lang="en-CA" sz="14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Uu</a:t>
            </a:r>
            <a:r>
              <a:rPr lang="en-CA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can also be used for proximity information sharing, </a:t>
            </a:r>
            <a:r>
              <a:rPr lang="en-CA" sz="14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Uu</a:t>
            </a:r>
            <a:r>
              <a:rPr lang="en-CA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shall provide the necessary </a:t>
            </a:r>
            <a:r>
              <a:rPr lang="en-CA" sz="14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QoS</a:t>
            </a:r>
            <a:r>
              <a:rPr lang="en-CA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. And additionally, 3GPP shall tell application whether to use </a:t>
            </a:r>
            <a:r>
              <a:rPr lang="en-CA" sz="14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Uu</a:t>
            </a:r>
            <a:r>
              <a:rPr lang="en-CA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or </a:t>
            </a:r>
            <a:r>
              <a:rPr lang="en-CA" sz="14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Sidelink</a:t>
            </a:r>
            <a:r>
              <a:rPr lang="en-CA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depending on operator policies and </a:t>
            </a:r>
            <a:r>
              <a:rPr lang="en-CA" sz="1400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QoS</a:t>
            </a:r>
            <a:r>
              <a:rPr lang="en-CA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requirements.</a:t>
            </a:r>
            <a:endParaRPr lang="en-CA" sz="1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just">
              <a:lnSpc>
                <a:spcPct val="120000"/>
              </a:lnSpc>
            </a:pPr>
            <a:endParaRPr lang="zh-CN" altLang="en-US" sz="14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>
            <p:custDataLst>
              <p:tags r:id="rId6"/>
            </p:custDataLst>
          </p:nvPr>
        </p:nvSpPr>
        <p:spPr bwMode="auto">
          <a:xfrm flipH="1">
            <a:off x="3633602" y="5611055"/>
            <a:ext cx="226086" cy="226090"/>
          </a:xfrm>
          <a:prstGeom prst="ellipse">
            <a:avLst/>
          </a:prstGeom>
          <a:solidFill>
            <a:srgbClr val="40A693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3980178" y="5611122"/>
            <a:ext cx="7918085" cy="1008118"/>
          </a:xfrm>
          <a:prstGeom prst="rect">
            <a:avLst/>
          </a:prstGeom>
          <a:noFill/>
        </p:spPr>
        <p:txBody>
          <a:bodyPr wrap="square" lIns="90000" tIns="0" rIns="90000" bIns="46800">
            <a:normAutofit/>
          </a:bodyPr>
          <a:lstStyle/>
          <a:p>
            <a:pPr marL="0" lvl="2" algn="just">
              <a:lnSpc>
                <a:spcPct val="120000"/>
              </a:lnSpc>
            </a:pPr>
            <a:r>
              <a:rPr lang="en-CA" sz="1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None of above is current specified as a service requirement for cross connections.</a:t>
            </a:r>
            <a:endParaRPr lang="en-CA" sz="14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just">
              <a:lnSpc>
                <a:spcPct val="120000"/>
              </a:lnSpc>
            </a:pPr>
            <a:endParaRPr lang="zh-CN" altLang="en-US" sz="14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1"/>
          <p:cNvSpPr>
            <a:spLocks noGrp="1"/>
          </p:cNvSpPr>
          <p:nvPr/>
        </p:nvSpPr>
        <p:spPr>
          <a:xfrm>
            <a:off x="207390" y="100330"/>
            <a:ext cx="10208305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algn="ctr"/>
            <a:r>
              <a:rPr lang="en-CA" sz="3200" b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What is </a:t>
            </a:r>
            <a:r>
              <a:rPr lang="en-CA" sz="3200" b="0" dirty="0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needed </a:t>
            </a:r>
            <a:r>
              <a:rPr lang="en-CA" sz="3200" b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in 3GPP to support 5GSI?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35125" y="949325"/>
            <a:ext cx="9815830" cy="706755"/>
          </a:xfrm>
          <a:prstGeom prst="rect">
            <a:avLst/>
          </a:prstGeom>
          <a:solidFill>
            <a:srgbClr val="9DC3E6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CA" sz="2000" dirty="0" smtClean="0">
                <a:solidFill>
                  <a:schemeClr val="bg1"/>
                </a:solidFill>
                <a:sym typeface="+mn-ea"/>
              </a:rPr>
              <a:t>We need more data processing done at the edge or terminal (UE) to ensure more real-time and smarter user experiences.</a:t>
            </a:r>
            <a:endParaRPr lang="en-CA" altLang="en-US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立方体 9"/>
          <p:cNvSpPr/>
          <p:nvPr>
            <p:custDataLst>
              <p:tags r:id="rId8"/>
            </p:custDataLst>
          </p:nvPr>
        </p:nvSpPr>
        <p:spPr>
          <a:xfrm>
            <a:off x="1015365" y="3056255"/>
            <a:ext cx="960755" cy="3138170"/>
          </a:xfrm>
          <a:prstGeom prst="cube">
            <a:avLst>
              <a:gd name="adj" fmla="val 88345"/>
            </a:avLst>
          </a:prstGeom>
          <a:solidFill>
            <a:srgbClr val="40A693"/>
          </a:solidFill>
          <a:ln>
            <a:noFill/>
          </a:ln>
          <a:effectLst/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立方体 10"/>
          <p:cNvSpPr/>
          <p:nvPr>
            <p:custDataLst>
              <p:tags r:id="rId9"/>
            </p:custDataLst>
          </p:nvPr>
        </p:nvSpPr>
        <p:spPr>
          <a:xfrm>
            <a:off x="1764030" y="3368040"/>
            <a:ext cx="864870" cy="2826385"/>
          </a:xfrm>
          <a:prstGeom prst="cube">
            <a:avLst>
              <a:gd name="adj" fmla="val 85731"/>
            </a:avLst>
          </a:prstGeom>
          <a:solidFill>
            <a:srgbClr val="178AA1"/>
          </a:solidFill>
          <a:ln>
            <a:noFill/>
          </a:ln>
          <a:effectLst/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立方体 11"/>
          <p:cNvSpPr/>
          <p:nvPr>
            <p:custDataLst>
              <p:tags r:id="rId10"/>
            </p:custDataLst>
          </p:nvPr>
        </p:nvSpPr>
        <p:spPr>
          <a:xfrm>
            <a:off x="2367280" y="3852545"/>
            <a:ext cx="717550" cy="2341880"/>
          </a:xfrm>
          <a:prstGeom prst="cube">
            <a:avLst>
              <a:gd name="adj" fmla="val 85731"/>
            </a:avLst>
          </a:prstGeom>
          <a:ln>
            <a:noFill/>
          </a:ln>
          <a:effectLst/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3149" y="2287959"/>
            <a:ext cx="1118780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en-CA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Cross connection requirements of different UEs in </a:t>
            </a:r>
            <a:r>
              <a:rPr lang="en-CA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eMBB</a:t>
            </a:r>
            <a:r>
              <a:rPr lang="en-CA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 </a:t>
            </a:r>
            <a:r>
              <a:rPr lang="en-CA" dirty="0" err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mMTC</a:t>
            </a:r>
            <a:r>
              <a:rPr lang="en-CA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 and URLLC/V2X shall be identified.</a:t>
            </a:r>
            <a:endParaRPr lang="zh-CN" altLang="en-US" dirty="0"/>
          </a:p>
        </p:txBody>
      </p:sp>
      <p:sp>
        <p:nvSpPr>
          <p:cNvPr id="21" name="右箭头 20"/>
          <p:cNvSpPr/>
          <p:nvPr/>
        </p:nvSpPr>
        <p:spPr>
          <a:xfrm rot="5400000">
            <a:off x="5786755" y="1859280"/>
            <a:ext cx="593725" cy="19113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>
            <p:custDataLst>
              <p:tags r:id="rId11"/>
            </p:custDataLst>
          </p:nvPr>
        </p:nvSpPr>
        <p:spPr>
          <a:xfrm>
            <a:off x="901065" y="1008380"/>
            <a:ext cx="532130" cy="588645"/>
          </a:xfrm>
          <a:prstGeom prst="roundRect">
            <a:avLst>
              <a:gd name="adj" fmla="val 9711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12"/>
            </p:custDataLst>
          </p:nvPr>
        </p:nvSpPr>
        <p:spPr>
          <a:xfrm>
            <a:off x="612649" y="912096"/>
            <a:ext cx="691070" cy="544957"/>
          </a:xfrm>
          <a:prstGeom prst="rect">
            <a:avLst/>
          </a:prstGeom>
          <a:solidFill>
            <a:srgbClr val="FFFFFF"/>
          </a:solidFill>
        </p:spPr>
        <p:txBody>
          <a:bodyPr wrap="square" tIns="0" bIns="0" rtlCol="0">
            <a:normAutofit fontScale="67500" lnSpcReduction="20000"/>
          </a:bodyPr>
          <a:lstStyle/>
          <a:p>
            <a:pPr algn="ctr"/>
            <a:r>
              <a:rPr lang="en-US" altLang="zh-CN" sz="5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02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392374" y="1827967"/>
            <a:ext cx="843148" cy="843148"/>
          </a:xfrm>
          <a:prstGeom prst="roundRect">
            <a:avLst>
              <a:gd name="adj" fmla="val 9711"/>
            </a:avLst>
          </a:prstGeom>
          <a:noFill/>
          <a:ln w="107950" cap="flat">
            <a:solidFill>
              <a:srgbClr val="096FB6"/>
            </a:solidFill>
            <a:miter lim="800000"/>
          </a:ln>
        </p:spPr>
        <p:style>
          <a:lnRef idx="2">
            <a:srgbClr val="096FB6">
              <a:shade val="50000"/>
            </a:srgbClr>
          </a:lnRef>
          <a:fillRef idx="1">
            <a:srgbClr val="096FB6"/>
          </a:fillRef>
          <a:effectRef idx="0">
            <a:srgbClr val="096FB6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35171" y="1555551"/>
            <a:ext cx="1056905" cy="904775"/>
          </a:xfrm>
          <a:prstGeom prst="rect">
            <a:avLst/>
          </a:prstGeom>
          <a:solidFill>
            <a:srgbClr val="FFFFFF"/>
          </a:solidFill>
        </p:spPr>
        <p:txBody>
          <a:bodyPr wrap="square" tIns="0" bIns="0" rtlCol="0">
            <a:normAutofit/>
          </a:bodyPr>
          <a:lstStyle/>
          <a:p>
            <a:pPr algn="ctr"/>
            <a:r>
              <a:rPr lang="en-US" altLang="zh-CN" sz="4800" b="1" dirty="0" smtClean="0">
                <a:solidFill>
                  <a:srgbClr val="096FB6"/>
                </a:solidFill>
              </a:rPr>
              <a:t>03</a:t>
            </a:r>
            <a:endParaRPr lang="zh-CN" altLang="en-US" sz="4800" b="1" dirty="0">
              <a:solidFill>
                <a:srgbClr val="096FB6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449195" y="1828165"/>
            <a:ext cx="8595995" cy="1139825"/>
          </a:xfrm>
          <a:prstGeom prst="rect">
            <a:avLst/>
          </a:prstGeom>
          <a:solidFill>
            <a:schemeClr val="accent1"/>
          </a:solidFill>
        </p:spPr>
        <p:txBody>
          <a:bodyPr wrap="square" t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CA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On top of these, we need reduced power consumption of both UEs (IoE terminals and Consumer devices) and Network/IABs. </a:t>
            </a:r>
            <a:endParaRPr lang="en-CA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CA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1392374" y="4063358"/>
            <a:ext cx="843148" cy="843148"/>
          </a:xfrm>
          <a:prstGeom prst="roundRect">
            <a:avLst>
              <a:gd name="adj" fmla="val 9711"/>
            </a:avLst>
          </a:prstGeom>
          <a:noFill/>
          <a:ln w="107950" cap="flat">
            <a:solidFill>
              <a:srgbClr val="099CB6"/>
            </a:solidFill>
            <a:miter lim="800000"/>
          </a:ln>
        </p:spPr>
        <p:style>
          <a:lnRef idx="2">
            <a:srgbClr val="096FB6">
              <a:shade val="50000"/>
            </a:srgbClr>
          </a:lnRef>
          <a:fillRef idx="1">
            <a:srgbClr val="096FB6"/>
          </a:fillRef>
          <a:effectRef idx="0">
            <a:srgbClr val="096FB6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051561" y="3852569"/>
            <a:ext cx="876508" cy="695200"/>
          </a:xfrm>
          <a:prstGeom prst="rect">
            <a:avLst/>
          </a:prstGeom>
          <a:solidFill>
            <a:srgbClr val="FFFFFF"/>
          </a:solidFill>
        </p:spPr>
        <p:txBody>
          <a:bodyPr wrap="square" tIns="0" bIns="0" rtlCol="0">
            <a:noAutofit/>
          </a:bodyPr>
          <a:lstStyle/>
          <a:p>
            <a:pPr algn="ctr"/>
            <a:r>
              <a:rPr lang="en-US" altLang="zh-CN" sz="4800" b="1" dirty="0" smtClean="0">
                <a:solidFill>
                  <a:srgbClr val="C00000"/>
                </a:solidFill>
              </a:rPr>
              <a:t>04</a:t>
            </a:r>
            <a:endParaRPr lang="zh-CN" altLang="en-US" sz="4800" b="1" dirty="0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449195" y="3915410"/>
            <a:ext cx="8595360" cy="1586865"/>
          </a:xfrm>
          <a:prstGeom prst="rect">
            <a:avLst/>
          </a:prstGeom>
          <a:solidFill>
            <a:srgbClr val="5EBACA"/>
          </a:solidFill>
        </p:spPr>
        <p:txBody>
          <a:bodyPr wrap="square" t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CA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Last but not least, we need a nice and clean set of use cases for supporting smart infrastructure over 5GS, with differentiated user experiences, and also potential APIs for meeting market calls.</a:t>
            </a:r>
            <a:endParaRPr lang="en-CA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CA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itle 1"/>
          <p:cNvSpPr>
            <a:spLocks noGrp="1"/>
          </p:cNvSpPr>
          <p:nvPr/>
        </p:nvSpPr>
        <p:spPr>
          <a:xfrm>
            <a:off x="192318" y="374097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algn="ctr"/>
            <a:r>
              <a:rPr lang="en-CA" sz="3200" b="0" dirty="0" smtClean="0">
                <a:latin typeface="微软雅黑" panose="020B0503020204020204" charset="-122"/>
                <a:ea typeface="微软雅黑" panose="020B0503020204020204" charset="-122"/>
              </a:rPr>
              <a:t>What is missing in 3GPP to support 5GSI?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/>
        </p:nvSpPr>
        <p:spPr>
          <a:xfrm>
            <a:off x="0" y="211790"/>
            <a:ext cx="515044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algn="ctr"/>
            <a:r>
              <a:rPr lang="en-CA" sz="3200" b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Objectives of 5GSI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94435" y="1108075"/>
            <a:ext cx="10455910" cy="1631216"/>
          </a:xfrm>
          <a:prstGeom prst="rect">
            <a:avLst/>
          </a:prstGeom>
          <a:solidFill>
            <a:srgbClr val="5B9BD5"/>
          </a:solidFill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25000"/>
              </a:lnSpc>
              <a:buFont typeface="Wingdings" panose="05000000000000000000" charset="0"/>
              <a:buNone/>
            </a:pPr>
            <a:r>
              <a:rPr lang="en-CA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To identify key use cases and API requirements of IoE smart infrastructure based on 5GS, with differentiated user </a:t>
            </a:r>
            <a:r>
              <a:rPr lang="en-CA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experience in integrated scenarios, </a:t>
            </a:r>
            <a:r>
              <a:rPr lang="en-CA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including smart city and community, smart building and home, smart working spaces, and event driven public safety </a:t>
            </a:r>
            <a:r>
              <a:rPr lang="en-CA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etc.</a:t>
            </a:r>
            <a:endParaRPr lang="en-CA" altLang="en-US" sz="20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KSO_Shape"/>
          <p:cNvSpPr/>
          <p:nvPr>
            <p:custDataLst>
              <p:tags r:id="rId2"/>
            </p:custDataLst>
          </p:nvPr>
        </p:nvSpPr>
        <p:spPr bwMode="auto">
          <a:xfrm>
            <a:off x="574651" y="1223692"/>
            <a:ext cx="654109" cy="571255"/>
          </a:xfrm>
          <a:custGeom>
            <a:avLst/>
            <a:gdLst>
              <a:gd name="T0" fmla="*/ 979217 w 2433638"/>
              <a:gd name="T1" fmla="*/ 1098870 h 2124076"/>
              <a:gd name="T2" fmla="*/ 173881 w 2433638"/>
              <a:gd name="T3" fmla="*/ 432901 h 2124076"/>
              <a:gd name="T4" fmla="*/ 155458 w 2433638"/>
              <a:gd name="T5" fmla="*/ 437460 h 2124076"/>
              <a:gd name="T6" fmla="*/ 139312 w 2433638"/>
              <a:gd name="T7" fmla="*/ 446991 h 2124076"/>
              <a:gd name="T8" fmla="*/ 126684 w 2433638"/>
              <a:gd name="T9" fmla="*/ 460667 h 2124076"/>
              <a:gd name="T10" fmla="*/ 118611 w 2433638"/>
              <a:gd name="T11" fmla="*/ 477036 h 2124076"/>
              <a:gd name="T12" fmla="*/ 115713 w 2433638"/>
              <a:gd name="T13" fmla="*/ 496099 h 2124076"/>
              <a:gd name="T14" fmla="*/ 117576 w 2433638"/>
              <a:gd name="T15" fmla="*/ 1502909 h 2124076"/>
              <a:gd name="T16" fmla="*/ 125029 w 2433638"/>
              <a:gd name="T17" fmla="*/ 1520107 h 2124076"/>
              <a:gd name="T18" fmla="*/ 137035 w 2433638"/>
              <a:gd name="T19" fmla="*/ 1534197 h 2124076"/>
              <a:gd name="T20" fmla="*/ 152560 w 2433638"/>
              <a:gd name="T21" fmla="*/ 1544350 h 2124076"/>
              <a:gd name="T22" fmla="*/ 170776 w 2433638"/>
              <a:gd name="T23" fmla="*/ 1549944 h 2124076"/>
              <a:gd name="T24" fmla="*/ 1002920 w 2433638"/>
              <a:gd name="T25" fmla="*/ 1550566 h 2124076"/>
              <a:gd name="T26" fmla="*/ 1021550 w 2433638"/>
              <a:gd name="T27" fmla="*/ 1545800 h 2124076"/>
              <a:gd name="T28" fmla="*/ 1037696 w 2433638"/>
              <a:gd name="T29" fmla="*/ 1536269 h 2124076"/>
              <a:gd name="T30" fmla="*/ 1050116 w 2433638"/>
              <a:gd name="T31" fmla="*/ 1522800 h 2124076"/>
              <a:gd name="T32" fmla="*/ 1058396 w 2433638"/>
              <a:gd name="T33" fmla="*/ 1506017 h 2124076"/>
              <a:gd name="T34" fmla="*/ 1061294 w 2433638"/>
              <a:gd name="T35" fmla="*/ 1487161 h 2124076"/>
              <a:gd name="T36" fmla="*/ 1061087 w 2433638"/>
              <a:gd name="T37" fmla="*/ 492784 h 2124076"/>
              <a:gd name="T38" fmla="*/ 1057361 w 2433638"/>
              <a:gd name="T39" fmla="*/ 474342 h 2124076"/>
              <a:gd name="T40" fmla="*/ 1048253 w 2433638"/>
              <a:gd name="T41" fmla="*/ 457973 h 2124076"/>
              <a:gd name="T42" fmla="*/ 1035212 w 2433638"/>
              <a:gd name="T43" fmla="*/ 445126 h 2124076"/>
              <a:gd name="T44" fmla="*/ 1018859 w 2433638"/>
              <a:gd name="T45" fmla="*/ 436424 h 2124076"/>
              <a:gd name="T46" fmla="*/ 999608 w 2433638"/>
              <a:gd name="T47" fmla="*/ 432694 h 2124076"/>
              <a:gd name="T48" fmla="*/ 1176801 w 2433638"/>
              <a:gd name="T49" fmla="*/ 1487161 h 2124076"/>
              <a:gd name="T50" fmla="*/ 1168728 w 2433638"/>
              <a:gd name="T51" fmla="*/ 1539792 h 2124076"/>
              <a:gd name="T52" fmla="*/ 1145957 w 2433638"/>
              <a:gd name="T53" fmla="*/ 1585998 h 2124076"/>
              <a:gd name="T54" fmla="*/ 1111182 w 2433638"/>
              <a:gd name="T55" fmla="*/ 1623502 h 2124076"/>
              <a:gd name="T56" fmla="*/ 1066469 w 2433638"/>
              <a:gd name="T57" fmla="*/ 1649818 h 2124076"/>
              <a:gd name="T58" fmla="*/ 1014719 w 2433638"/>
              <a:gd name="T59" fmla="*/ 1662871 h 2124076"/>
              <a:gd name="T60" fmla="*/ 153180 w 2433638"/>
              <a:gd name="T61" fmla="*/ 1661628 h 2124076"/>
              <a:gd name="T62" fmla="*/ 102466 w 2433638"/>
              <a:gd name="T63" fmla="*/ 1646295 h 2124076"/>
              <a:gd name="T64" fmla="*/ 59409 w 2433638"/>
              <a:gd name="T65" fmla="*/ 1617908 h 2124076"/>
              <a:gd name="T66" fmla="*/ 26289 w 2433638"/>
              <a:gd name="T67" fmla="*/ 1578746 h 2124076"/>
              <a:gd name="T68" fmla="*/ 6003 w 2433638"/>
              <a:gd name="T69" fmla="*/ 1531296 h 2124076"/>
              <a:gd name="T70" fmla="*/ 0 w 2433638"/>
              <a:gd name="T71" fmla="*/ 496099 h 2124076"/>
              <a:gd name="T72" fmla="*/ 8280 w 2433638"/>
              <a:gd name="T73" fmla="*/ 443676 h 2124076"/>
              <a:gd name="T74" fmla="*/ 31050 w 2433638"/>
              <a:gd name="T75" fmla="*/ 397469 h 2124076"/>
              <a:gd name="T76" fmla="*/ 66033 w 2433638"/>
              <a:gd name="T77" fmla="*/ 359965 h 2124076"/>
              <a:gd name="T78" fmla="*/ 110331 w 2433638"/>
              <a:gd name="T79" fmla="*/ 333442 h 2124076"/>
              <a:gd name="T80" fmla="*/ 162081 w 2433638"/>
              <a:gd name="T81" fmla="*/ 320596 h 2124076"/>
              <a:gd name="T82" fmla="*/ 1023827 w 2433638"/>
              <a:gd name="T83" fmla="*/ 321425 h 2124076"/>
              <a:gd name="T84" fmla="*/ 1074749 w 2433638"/>
              <a:gd name="T85" fmla="*/ 336966 h 2124076"/>
              <a:gd name="T86" fmla="*/ 1117806 w 2433638"/>
              <a:gd name="T87" fmla="*/ 365352 h 2124076"/>
              <a:gd name="T88" fmla="*/ 1150512 w 2433638"/>
              <a:gd name="T89" fmla="*/ 404514 h 2124076"/>
              <a:gd name="T90" fmla="*/ 1171005 w 2433638"/>
              <a:gd name="T91" fmla="*/ 451964 h 2124076"/>
              <a:gd name="T92" fmla="*/ 1176801 w 2433638"/>
              <a:gd name="T93" fmla="*/ 497443 h 2124076"/>
              <a:gd name="T94" fmla="*/ 1779124 w 2433638"/>
              <a:gd name="T95" fmla="*/ 2694 h 2124076"/>
              <a:gd name="T96" fmla="*/ 1821773 w 2433638"/>
              <a:gd name="T97" fmla="*/ 17411 h 2124076"/>
              <a:gd name="T98" fmla="*/ 1859246 w 2433638"/>
              <a:gd name="T99" fmla="*/ 44565 h 2124076"/>
              <a:gd name="T100" fmla="*/ 1887196 w 2433638"/>
              <a:gd name="T101" fmla="*/ 81253 h 2124076"/>
              <a:gd name="T102" fmla="*/ 1902101 w 2433638"/>
              <a:gd name="T103" fmla="*/ 122915 h 2124076"/>
              <a:gd name="T104" fmla="*/ 1904172 w 2433638"/>
              <a:gd name="T105" fmla="*/ 166444 h 2124076"/>
              <a:gd name="T106" fmla="*/ 1893406 w 2433638"/>
              <a:gd name="T107" fmla="*/ 209142 h 2124076"/>
              <a:gd name="T108" fmla="*/ 1870011 w 2433638"/>
              <a:gd name="T109" fmla="*/ 247696 h 2124076"/>
              <a:gd name="T110" fmla="*/ 1645796 w 2433638"/>
              <a:gd name="T111" fmla="*/ 39175 h 2124076"/>
              <a:gd name="T112" fmla="*/ 1684511 w 2433638"/>
              <a:gd name="T113" fmla="*/ 14302 h 2124076"/>
              <a:gd name="T114" fmla="*/ 1727160 w 2433638"/>
              <a:gd name="T115" fmla="*/ 1658 h 212407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433638" h="2124076">
                <a:moveTo>
                  <a:pt x="713371" y="1577975"/>
                </a:moveTo>
                <a:lnTo>
                  <a:pt x="804863" y="1667192"/>
                </a:lnTo>
                <a:lnTo>
                  <a:pt x="574675" y="1801813"/>
                </a:lnTo>
                <a:lnTo>
                  <a:pt x="713371" y="1577975"/>
                </a:lnTo>
                <a:close/>
                <a:moveTo>
                  <a:pt x="994071" y="1152525"/>
                </a:moveTo>
                <a:lnTo>
                  <a:pt x="1250950" y="1402947"/>
                </a:lnTo>
                <a:lnTo>
                  <a:pt x="852445" y="1631950"/>
                </a:lnTo>
                <a:lnTo>
                  <a:pt x="757237" y="1538868"/>
                </a:lnTo>
                <a:lnTo>
                  <a:pt x="994071" y="1152525"/>
                </a:lnTo>
                <a:close/>
                <a:moveTo>
                  <a:pt x="230859" y="552164"/>
                </a:moveTo>
                <a:lnTo>
                  <a:pt x="226364" y="552428"/>
                </a:lnTo>
                <a:lnTo>
                  <a:pt x="222133" y="552693"/>
                </a:lnTo>
                <a:lnTo>
                  <a:pt x="218166" y="553222"/>
                </a:lnTo>
                <a:lnTo>
                  <a:pt x="213935" y="553751"/>
                </a:lnTo>
                <a:lnTo>
                  <a:pt x="209968" y="554809"/>
                </a:lnTo>
                <a:lnTo>
                  <a:pt x="206266" y="555867"/>
                </a:lnTo>
                <a:lnTo>
                  <a:pt x="202299" y="557190"/>
                </a:lnTo>
                <a:lnTo>
                  <a:pt x="198597" y="558513"/>
                </a:lnTo>
                <a:lnTo>
                  <a:pt x="194895" y="560100"/>
                </a:lnTo>
                <a:lnTo>
                  <a:pt x="191457" y="561952"/>
                </a:lnTo>
                <a:lnTo>
                  <a:pt x="187755" y="564068"/>
                </a:lnTo>
                <a:lnTo>
                  <a:pt x="184582" y="565920"/>
                </a:lnTo>
                <a:lnTo>
                  <a:pt x="181144" y="568301"/>
                </a:lnTo>
                <a:lnTo>
                  <a:pt x="177971" y="570682"/>
                </a:lnTo>
                <a:lnTo>
                  <a:pt x="175062" y="573063"/>
                </a:lnTo>
                <a:lnTo>
                  <a:pt x="171888" y="575708"/>
                </a:lnTo>
                <a:lnTo>
                  <a:pt x="169244" y="578883"/>
                </a:lnTo>
                <a:lnTo>
                  <a:pt x="166599" y="581793"/>
                </a:lnTo>
                <a:lnTo>
                  <a:pt x="164219" y="584703"/>
                </a:lnTo>
                <a:lnTo>
                  <a:pt x="161839" y="588142"/>
                </a:lnTo>
                <a:lnTo>
                  <a:pt x="159724" y="591316"/>
                </a:lnTo>
                <a:lnTo>
                  <a:pt x="157608" y="594491"/>
                </a:lnTo>
                <a:lnTo>
                  <a:pt x="156022" y="598194"/>
                </a:lnTo>
                <a:lnTo>
                  <a:pt x="154435" y="601633"/>
                </a:lnTo>
                <a:lnTo>
                  <a:pt x="152848" y="605601"/>
                </a:lnTo>
                <a:lnTo>
                  <a:pt x="151526" y="609041"/>
                </a:lnTo>
                <a:lnTo>
                  <a:pt x="150204" y="613009"/>
                </a:lnTo>
                <a:lnTo>
                  <a:pt x="149411" y="616977"/>
                </a:lnTo>
                <a:lnTo>
                  <a:pt x="148882" y="620945"/>
                </a:lnTo>
                <a:lnTo>
                  <a:pt x="148088" y="624913"/>
                </a:lnTo>
                <a:lnTo>
                  <a:pt x="147824" y="629146"/>
                </a:lnTo>
                <a:lnTo>
                  <a:pt x="147824" y="633378"/>
                </a:lnTo>
                <a:lnTo>
                  <a:pt x="147824" y="1898686"/>
                </a:lnTo>
                <a:lnTo>
                  <a:pt x="147824" y="1902918"/>
                </a:lnTo>
                <a:lnTo>
                  <a:pt x="148088" y="1906887"/>
                </a:lnTo>
                <a:lnTo>
                  <a:pt x="148882" y="1911119"/>
                </a:lnTo>
                <a:lnTo>
                  <a:pt x="149411" y="1915087"/>
                </a:lnTo>
                <a:lnTo>
                  <a:pt x="150204" y="1918791"/>
                </a:lnTo>
                <a:lnTo>
                  <a:pt x="151526" y="1922759"/>
                </a:lnTo>
                <a:lnTo>
                  <a:pt x="152848" y="1926463"/>
                </a:lnTo>
                <a:lnTo>
                  <a:pt x="154435" y="1930166"/>
                </a:lnTo>
                <a:lnTo>
                  <a:pt x="156022" y="1933605"/>
                </a:lnTo>
                <a:lnTo>
                  <a:pt x="157608" y="1937309"/>
                </a:lnTo>
                <a:lnTo>
                  <a:pt x="159724" y="1940748"/>
                </a:lnTo>
                <a:lnTo>
                  <a:pt x="161839" y="1944187"/>
                </a:lnTo>
                <a:lnTo>
                  <a:pt x="164219" y="1947097"/>
                </a:lnTo>
                <a:lnTo>
                  <a:pt x="166599" y="1950272"/>
                </a:lnTo>
                <a:lnTo>
                  <a:pt x="169244" y="1953446"/>
                </a:lnTo>
                <a:lnTo>
                  <a:pt x="171888" y="1956091"/>
                </a:lnTo>
                <a:lnTo>
                  <a:pt x="175062" y="1958737"/>
                </a:lnTo>
                <a:lnTo>
                  <a:pt x="177971" y="1961382"/>
                </a:lnTo>
                <a:lnTo>
                  <a:pt x="181144" y="1963763"/>
                </a:lnTo>
                <a:lnTo>
                  <a:pt x="184582" y="1965880"/>
                </a:lnTo>
                <a:lnTo>
                  <a:pt x="187755" y="1967996"/>
                </a:lnTo>
                <a:lnTo>
                  <a:pt x="191457" y="1970112"/>
                </a:lnTo>
                <a:lnTo>
                  <a:pt x="194895" y="1971700"/>
                </a:lnTo>
                <a:lnTo>
                  <a:pt x="198597" y="1973551"/>
                </a:lnTo>
                <a:lnTo>
                  <a:pt x="202299" y="1974874"/>
                </a:lnTo>
                <a:lnTo>
                  <a:pt x="206266" y="1976197"/>
                </a:lnTo>
                <a:lnTo>
                  <a:pt x="209968" y="1977255"/>
                </a:lnTo>
                <a:lnTo>
                  <a:pt x="213935" y="1978049"/>
                </a:lnTo>
                <a:lnTo>
                  <a:pt x="218166" y="1978842"/>
                </a:lnTo>
                <a:lnTo>
                  <a:pt x="222133" y="1979636"/>
                </a:lnTo>
                <a:lnTo>
                  <a:pt x="226364" y="1979900"/>
                </a:lnTo>
                <a:lnTo>
                  <a:pt x="230859" y="1979900"/>
                </a:lnTo>
                <a:lnTo>
                  <a:pt x="1273033" y="1979900"/>
                </a:lnTo>
                <a:lnTo>
                  <a:pt x="1276999" y="1979900"/>
                </a:lnTo>
                <a:lnTo>
                  <a:pt x="1281230" y="1979636"/>
                </a:lnTo>
                <a:lnTo>
                  <a:pt x="1285461" y="1978842"/>
                </a:lnTo>
                <a:lnTo>
                  <a:pt x="1289693" y="1978049"/>
                </a:lnTo>
                <a:lnTo>
                  <a:pt x="1293395" y="1977255"/>
                </a:lnTo>
                <a:lnTo>
                  <a:pt x="1297626" y="1976197"/>
                </a:lnTo>
                <a:lnTo>
                  <a:pt x="1301593" y="1974874"/>
                </a:lnTo>
                <a:lnTo>
                  <a:pt x="1305030" y="1973551"/>
                </a:lnTo>
                <a:lnTo>
                  <a:pt x="1308997" y="1971700"/>
                </a:lnTo>
                <a:lnTo>
                  <a:pt x="1312435" y="1970112"/>
                </a:lnTo>
                <a:lnTo>
                  <a:pt x="1315873" y="1967996"/>
                </a:lnTo>
                <a:lnTo>
                  <a:pt x="1319310" y="1965880"/>
                </a:lnTo>
                <a:lnTo>
                  <a:pt x="1322484" y="1963763"/>
                </a:lnTo>
                <a:lnTo>
                  <a:pt x="1325657" y="1961382"/>
                </a:lnTo>
                <a:lnTo>
                  <a:pt x="1328566" y="1958737"/>
                </a:lnTo>
                <a:lnTo>
                  <a:pt x="1331475" y="1956091"/>
                </a:lnTo>
                <a:lnTo>
                  <a:pt x="1334119" y="1953446"/>
                </a:lnTo>
                <a:lnTo>
                  <a:pt x="1336764" y="1950272"/>
                </a:lnTo>
                <a:lnTo>
                  <a:pt x="1339144" y="1947097"/>
                </a:lnTo>
                <a:lnTo>
                  <a:pt x="1341524" y="1944187"/>
                </a:lnTo>
                <a:lnTo>
                  <a:pt x="1343639" y="1940748"/>
                </a:lnTo>
                <a:lnTo>
                  <a:pt x="1345755" y="1937309"/>
                </a:lnTo>
                <a:lnTo>
                  <a:pt x="1347606" y="1933605"/>
                </a:lnTo>
                <a:lnTo>
                  <a:pt x="1349457" y="1930166"/>
                </a:lnTo>
                <a:lnTo>
                  <a:pt x="1350779" y="1926463"/>
                </a:lnTo>
                <a:lnTo>
                  <a:pt x="1352101" y="1922759"/>
                </a:lnTo>
                <a:lnTo>
                  <a:pt x="1353159" y="1918791"/>
                </a:lnTo>
                <a:lnTo>
                  <a:pt x="1354217" y="1915087"/>
                </a:lnTo>
                <a:lnTo>
                  <a:pt x="1354746" y="1911119"/>
                </a:lnTo>
                <a:lnTo>
                  <a:pt x="1355275" y="1906887"/>
                </a:lnTo>
                <a:lnTo>
                  <a:pt x="1355539" y="1902918"/>
                </a:lnTo>
                <a:lnTo>
                  <a:pt x="1355804" y="1898686"/>
                </a:lnTo>
                <a:lnTo>
                  <a:pt x="1355804" y="1327749"/>
                </a:lnTo>
                <a:lnTo>
                  <a:pt x="1312492" y="1370013"/>
                </a:lnTo>
                <a:lnTo>
                  <a:pt x="1031875" y="1095852"/>
                </a:lnTo>
                <a:lnTo>
                  <a:pt x="1355804" y="779295"/>
                </a:lnTo>
                <a:lnTo>
                  <a:pt x="1355804" y="633378"/>
                </a:lnTo>
                <a:lnTo>
                  <a:pt x="1355539" y="629146"/>
                </a:lnTo>
                <a:lnTo>
                  <a:pt x="1355275" y="624913"/>
                </a:lnTo>
                <a:lnTo>
                  <a:pt x="1354746" y="620945"/>
                </a:lnTo>
                <a:lnTo>
                  <a:pt x="1354217" y="616977"/>
                </a:lnTo>
                <a:lnTo>
                  <a:pt x="1353159" y="613009"/>
                </a:lnTo>
                <a:lnTo>
                  <a:pt x="1352101" y="609041"/>
                </a:lnTo>
                <a:lnTo>
                  <a:pt x="1350779" y="605601"/>
                </a:lnTo>
                <a:lnTo>
                  <a:pt x="1349457" y="601633"/>
                </a:lnTo>
                <a:lnTo>
                  <a:pt x="1347606" y="598194"/>
                </a:lnTo>
                <a:lnTo>
                  <a:pt x="1345755" y="594491"/>
                </a:lnTo>
                <a:lnTo>
                  <a:pt x="1343639" y="591316"/>
                </a:lnTo>
                <a:lnTo>
                  <a:pt x="1341524" y="588142"/>
                </a:lnTo>
                <a:lnTo>
                  <a:pt x="1339144" y="584703"/>
                </a:lnTo>
                <a:lnTo>
                  <a:pt x="1336764" y="581793"/>
                </a:lnTo>
                <a:lnTo>
                  <a:pt x="1334119" y="578883"/>
                </a:lnTo>
                <a:lnTo>
                  <a:pt x="1331475" y="575708"/>
                </a:lnTo>
                <a:lnTo>
                  <a:pt x="1328566" y="573063"/>
                </a:lnTo>
                <a:lnTo>
                  <a:pt x="1325657" y="570682"/>
                </a:lnTo>
                <a:lnTo>
                  <a:pt x="1322484" y="568301"/>
                </a:lnTo>
                <a:lnTo>
                  <a:pt x="1319310" y="565920"/>
                </a:lnTo>
                <a:lnTo>
                  <a:pt x="1315873" y="564068"/>
                </a:lnTo>
                <a:lnTo>
                  <a:pt x="1312435" y="561952"/>
                </a:lnTo>
                <a:lnTo>
                  <a:pt x="1308997" y="560100"/>
                </a:lnTo>
                <a:lnTo>
                  <a:pt x="1305030" y="558513"/>
                </a:lnTo>
                <a:lnTo>
                  <a:pt x="1301593" y="557190"/>
                </a:lnTo>
                <a:lnTo>
                  <a:pt x="1297626" y="555867"/>
                </a:lnTo>
                <a:lnTo>
                  <a:pt x="1293395" y="554809"/>
                </a:lnTo>
                <a:lnTo>
                  <a:pt x="1289693" y="553751"/>
                </a:lnTo>
                <a:lnTo>
                  <a:pt x="1285461" y="553222"/>
                </a:lnTo>
                <a:lnTo>
                  <a:pt x="1281230" y="552693"/>
                </a:lnTo>
                <a:lnTo>
                  <a:pt x="1276999" y="552428"/>
                </a:lnTo>
                <a:lnTo>
                  <a:pt x="1273033" y="552164"/>
                </a:lnTo>
                <a:lnTo>
                  <a:pt x="230859" y="552164"/>
                </a:lnTo>
                <a:close/>
                <a:moveTo>
                  <a:pt x="1950691" y="197947"/>
                </a:moveTo>
                <a:lnTo>
                  <a:pt x="2231837" y="472902"/>
                </a:lnTo>
                <a:lnTo>
                  <a:pt x="1503363" y="1183758"/>
                </a:lnTo>
                <a:lnTo>
                  <a:pt x="1503363" y="1898686"/>
                </a:lnTo>
                <a:lnTo>
                  <a:pt x="1503099" y="1910326"/>
                </a:lnTo>
                <a:lnTo>
                  <a:pt x="1502305" y="1921701"/>
                </a:lnTo>
                <a:lnTo>
                  <a:pt x="1500719" y="1933076"/>
                </a:lnTo>
                <a:lnTo>
                  <a:pt x="1498603" y="1944187"/>
                </a:lnTo>
                <a:lnTo>
                  <a:pt x="1495959" y="1955033"/>
                </a:lnTo>
                <a:lnTo>
                  <a:pt x="1493050" y="1965880"/>
                </a:lnTo>
                <a:lnTo>
                  <a:pt x="1489348" y="1976197"/>
                </a:lnTo>
                <a:lnTo>
                  <a:pt x="1485381" y="1986249"/>
                </a:lnTo>
                <a:lnTo>
                  <a:pt x="1480621" y="1996567"/>
                </a:lnTo>
                <a:lnTo>
                  <a:pt x="1475332" y="2006090"/>
                </a:lnTo>
                <a:lnTo>
                  <a:pt x="1469779" y="2015614"/>
                </a:lnTo>
                <a:lnTo>
                  <a:pt x="1463961" y="2024873"/>
                </a:lnTo>
                <a:lnTo>
                  <a:pt x="1457614" y="2033338"/>
                </a:lnTo>
                <a:lnTo>
                  <a:pt x="1450739" y="2042068"/>
                </a:lnTo>
                <a:lnTo>
                  <a:pt x="1443334" y="2050004"/>
                </a:lnTo>
                <a:lnTo>
                  <a:pt x="1435930" y="2057940"/>
                </a:lnTo>
                <a:lnTo>
                  <a:pt x="1427997" y="2065612"/>
                </a:lnTo>
                <a:lnTo>
                  <a:pt x="1419535" y="2072755"/>
                </a:lnTo>
                <a:lnTo>
                  <a:pt x="1410543" y="2079104"/>
                </a:lnTo>
                <a:lnTo>
                  <a:pt x="1401817" y="2085453"/>
                </a:lnTo>
                <a:lnTo>
                  <a:pt x="1392561" y="2091273"/>
                </a:lnTo>
                <a:lnTo>
                  <a:pt x="1382777" y="2096828"/>
                </a:lnTo>
                <a:lnTo>
                  <a:pt x="1372992" y="2101855"/>
                </a:lnTo>
                <a:lnTo>
                  <a:pt x="1362415" y="2106352"/>
                </a:lnTo>
                <a:lnTo>
                  <a:pt x="1352101" y="2110320"/>
                </a:lnTo>
                <a:lnTo>
                  <a:pt x="1341259" y="2114024"/>
                </a:lnTo>
                <a:lnTo>
                  <a:pt x="1330417" y="2116934"/>
                </a:lnTo>
                <a:lnTo>
                  <a:pt x="1319310" y="2119314"/>
                </a:lnTo>
                <a:lnTo>
                  <a:pt x="1307939" y="2121431"/>
                </a:lnTo>
                <a:lnTo>
                  <a:pt x="1296304" y="2123018"/>
                </a:lnTo>
                <a:lnTo>
                  <a:pt x="1284933" y="2123812"/>
                </a:lnTo>
                <a:lnTo>
                  <a:pt x="1273033" y="2124076"/>
                </a:lnTo>
                <a:lnTo>
                  <a:pt x="230859" y="2124076"/>
                </a:lnTo>
                <a:lnTo>
                  <a:pt x="218959" y="2123812"/>
                </a:lnTo>
                <a:lnTo>
                  <a:pt x="207059" y="2123018"/>
                </a:lnTo>
                <a:lnTo>
                  <a:pt x="195688" y="2121431"/>
                </a:lnTo>
                <a:lnTo>
                  <a:pt x="184582" y="2119314"/>
                </a:lnTo>
                <a:lnTo>
                  <a:pt x="173211" y="2116934"/>
                </a:lnTo>
                <a:lnTo>
                  <a:pt x="162104" y="2114024"/>
                </a:lnTo>
                <a:lnTo>
                  <a:pt x="151526" y="2110320"/>
                </a:lnTo>
                <a:lnTo>
                  <a:pt x="140948" y="2106352"/>
                </a:lnTo>
                <a:lnTo>
                  <a:pt x="130900" y="2101855"/>
                </a:lnTo>
                <a:lnTo>
                  <a:pt x="120851" y="2096828"/>
                </a:lnTo>
                <a:lnTo>
                  <a:pt x="111331" y="2091273"/>
                </a:lnTo>
                <a:lnTo>
                  <a:pt x="101811" y="2085453"/>
                </a:lnTo>
                <a:lnTo>
                  <a:pt x="92820" y="2079104"/>
                </a:lnTo>
                <a:lnTo>
                  <a:pt x="84357" y="2072755"/>
                </a:lnTo>
                <a:lnTo>
                  <a:pt x="75895" y="2065612"/>
                </a:lnTo>
                <a:lnTo>
                  <a:pt x="67962" y="2057940"/>
                </a:lnTo>
                <a:lnTo>
                  <a:pt x="60293" y="2050004"/>
                </a:lnTo>
                <a:lnTo>
                  <a:pt x="53153" y="2042068"/>
                </a:lnTo>
                <a:lnTo>
                  <a:pt x="46278" y="2033338"/>
                </a:lnTo>
                <a:lnTo>
                  <a:pt x="39666" y="2024873"/>
                </a:lnTo>
                <a:lnTo>
                  <a:pt x="33584" y="2015614"/>
                </a:lnTo>
                <a:lnTo>
                  <a:pt x="28031" y="2006090"/>
                </a:lnTo>
                <a:lnTo>
                  <a:pt x="23006" y="1996567"/>
                </a:lnTo>
                <a:lnTo>
                  <a:pt x="18511" y="1986249"/>
                </a:lnTo>
                <a:lnTo>
                  <a:pt x="14280" y="1976197"/>
                </a:lnTo>
                <a:lnTo>
                  <a:pt x="10578" y="1965880"/>
                </a:lnTo>
                <a:lnTo>
                  <a:pt x="7669" y="1955033"/>
                </a:lnTo>
                <a:lnTo>
                  <a:pt x="4760" y="1944187"/>
                </a:lnTo>
                <a:lnTo>
                  <a:pt x="2909" y="1933076"/>
                </a:lnTo>
                <a:lnTo>
                  <a:pt x="1322" y="1921701"/>
                </a:lnTo>
                <a:lnTo>
                  <a:pt x="529" y="1910326"/>
                </a:lnTo>
                <a:lnTo>
                  <a:pt x="0" y="1898686"/>
                </a:lnTo>
                <a:lnTo>
                  <a:pt x="0" y="633378"/>
                </a:lnTo>
                <a:lnTo>
                  <a:pt x="529" y="621739"/>
                </a:lnTo>
                <a:lnTo>
                  <a:pt x="1322" y="610363"/>
                </a:lnTo>
                <a:lnTo>
                  <a:pt x="2909" y="598988"/>
                </a:lnTo>
                <a:lnTo>
                  <a:pt x="4760" y="587613"/>
                </a:lnTo>
                <a:lnTo>
                  <a:pt x="7669" y="577031"/>
                </a:lnTo>
                <a:lnTo>
                  <a:pt x="10578" y="566449"/>
                </a:lnTo>
                <a:lnTo>
                  <a:pt x="14280" y="555867"/>
                </a:lnTo>
                <a:lnTo>
                  <a:pt x="18511" y="545550"/>
                </a:lnTo>
                <a:lnTo>
                  <a:pt x="23006" y="535762"/>
                </a:lnTo>
                <a:lnTo>
                  <a:pt x="28031" y="525974"/>
                </a:lnTo>
                <a:lnTo>
                  <a:pt x="33584" y="516451"/>
                </a:lnTo>
                <a:lnTo>
                  <a:pt x="39666" y="507456"/>
                </a:lnTo>
                <a:lnTo>
                  <a:pt x="46278" y="498462"/>
                </a:lnTo>
                <a:lnTo>
                  <a:pt x="53153" y="489996"/>
                </a:lnTo>
                <a:lnTo>
                  <a:pt x="60293" y="481795"/>
                </a:lnTo>
                <a:lnTo>
                  <a:pt x="67962" y="474124"/>
                </a:lnTo>
                <a:lnTo>
                  <a:pt x="75895" y="466717"/>
                </a:lnTo>
                <a:lnTo>
                  <a:pt x="84357" y="459574"/>
                </a:lnTo>
                <a:lnTo>
                  <a:pt x="92820" y="452696"/>
                </a:lnTo>
                <a:lnTo>
                  <a:pt x="101811" y="446347"/>
                </a:lnTo>
                <a:lnTo>
                  <a:pt x="111331" y="440527"/>
                </a:lnTo>
                <a:lnTo>
                  <a:pt x="120851" y="435236"/>
                </a:lnTo>
                <a:lnTo>
                  <a:pt x="130900" y="430474"/>
                </a:lnTo>
                <a:lnTo>
                  <a:pt x="140948" y="425712"/>
                </a:lnTo>
                <a:lnTo>
                  <a:pt x="151526" y="421744"/>
                </a:lnTo>
                <a:lnTo>
                  <a:pt x="162104" y="418305"/>
                </a:lnTo>
                <a:lnTo>
                  <a:pt x="173211" y="415131"/>
                </a:lnTo>
                <a:lnTo>
                  <a:pt x="184582" y="412485"/>
                </a:lnTo>
                <a:lnTo>
                  <a:pt x="195688" y="410634"/>
                </a:lnTo>
                <a:lnTo>
                  <a:pt x="207059" y="409311"/>
                </a:lnTo>
                <a:lnTo>
                  <a:pt x="218959" y="408253"/>
                </a:lnTo>
                <a:lnTo>
                  <a:pt x="230859" y="407988"/>
                </a:lnTo>
                <a:lnTo>
                  <a:pt x="1273033" y="407988"/>
                </a:lnTo>
                <a:lnTo>
                  <a:pt x="1284933" y="408253"/>
                </a:lnTo>
                <a:lnTo>
                  <a:pt x="1296304" y="409311"/>
                </a:lnTo>
                <a:lnTo>
                  <a:pt x="1307939" y="410369"/>
                </a:lnTo>
                <a:lnTo>
                  <a:pt x="1319310" y="412485"/>
                </a:lnTo>
                <a:lnTo>
                  <a:pt x="1330417" y="415131"/>
                </a:lnTo>
                <a:lnTo>
                  <a:pt x="1341259" y="418305"/>
                </a:lnTo>
                <a:lnTo>
                  <a:pt x="1352101" y="421744"/>
                </a:lnTo>
                <a:lnTo>
                  <a:pt x="1362415" y="425712"/>
                </a:lnTo>
                <a:lnTo>
                  <a:pt x="1372992" y="430210"/>
                </a:lnTo>
                <a:lnTo>
                  <a:pt x="1382777" y="435236"/>
                </a:lnTo>
                <a:lnTo>
                  <a:pt x="1392561" y="440527"/>
                </a:lnTo>
                <a:lnTo>
                  <a:pt x="1401817" y="446347"/>
                </a:lnTo>
                <a:lnTo>
                  <a:pt x="1410543" y="452696"/>
                </a:lnTo>
                <a:lnTo>
                  <a:pt x="1419535" y="459574"/>
                </a:lnTo>
                <a:lnTo>
                  <a:pt x="1427997" y="466452"/>
                </a:lnTo>
                <a:lnTo>
                  <a:pt x="1435930" y="473859"/>
                </a:lnTo>
                <a:lnTo>
                  <a:pt x="1443334" y="481795"/>
                </a:lnTo>
                <a:lnTo>
                  <a:pt x="1450739" y="489996"/>
                </a:lnTo>
                <a:lnTo>
                  <a:pt x="1457614" y="498462"/>
                </a:lnTo>
                <a:lnTo>
                  <a:pt x="1463961" y="507456"/>
                </a:lnTo>
                <a:lnTo>
                  <a:pt x="1469779" y="516451"/>
                </a:lnTo>
                <a:lnTo>
                  <a:pt x="1475332" y="525974"/>
                </a:lnTo>
                <a:lnTo>
                  <a:pt x="1480621" y="535762"/>
                </a:lnTo>
                <a:lnTo>
                  <a:pt x="1485381" y="545550"/>
                </a:lnTo>
                <a:lnTo>
                  <a:pt x="1489348" y="555867"/>
                </a:lnTo>
                <a:lnTo>
                  <a:pt x="1493050" y="566449"/>
                </a:lnTo>
                <a:lnTo>
                  <a:pt x="1495959" y="577031"/>
                </a:lnTo>
                <a:lnTo>
                  <a:pt x="1498603" y="587613"/>
                </a:lnTo>
                <a:lnTo>
                  <a:pt x="1500719" y="598988"/>
                </a:lnTo>
                <a:lnTo>
                  <a:pt x="1502305" y="610363"/>
                </a:lnTo>
                <a:lnTo>
                  <a:pt x="1503099" y="621739"/>
                </a:lnTo>
                <a:lnTo>
                  <a:pt x="1503363" y="633378"/>
                </a:lnTo>
                <a:lnTo>
                  <a:pt x="1503363" y="635094"/>
                </a:lnTo>
                <a:lnTo>
                  <a:pt x="1950691" y="197947"/>
                </a:lnTo>
                <a:close/>
                <a:moveTo>
                  <a:pt x="2235011" y="0"/>
                </a:moveTo>
                <a:lnTo>
                  <a:pt x="2244532" y="265"/>
                </a:lnTo>
                <a:lnTo>
                  <a:pt x="2254054" y="794"/>
                </a:lnTo>
                <a:lnTo>
                  <a:pt x="2263575" y="2117"/>
                </a:lnTo>
                <a:lnTo>
                  <a:pt x="2272832" y="3440"/>
                </a:lnTo>
                <a:lnTo>
                  <a:pt x="2282354" y="5557"/>
                </a:lnTo>
                <a:lnTo>
                  <a:pt x="2291611" y="7939"/>
                </a:lnTo>
                <a:lnTo>
                  <a:pt x="2300867" y="11115"/>
                </a:lnTo>
                <a:lnTo>
                  <a:pt x="2309860" y="14290"/>
                </a:lnTo>
                <a:lnTo>
                  <a:pt x="2318588" y="18260"/>
                </a:lnTo>
                <a:lnTo>
                  <a:pt x="2327316" y="22229"/>
                </a:lnTo>
                <a:lnTo>
                  <a:pt x="2336044" y="26728"/>
                </a:lnTo>
                <a:lnTo>
                  <a:pt x="2344243" y="32021"/>
                </a:lnTo>
                <a:lnTo>
                  <a:pt x="2352442" y="37578"/>
                </a:lnTo>
                <a:lnTo>
                  <a:pt x="2360376" y="43400"/>
                </a:lnTo>
                <a:lnTo>
                  <a:pt x="2368046" y="50016"/>
                </a:lnTo>
                <a:lnTo>
                  <a:pt x="2375187" y="56897"/>
                </a:lnTo>
                <a:lnTo>
                  <a:pt x="2382328" y="64042"/>
                </a:lnTo>
                <a:lnTo>
                  <a:pt x="2388940" y="71451"/>
                </a:lnTo>
                <a:lnTo>
                  <a:pt x="2395024" y="79126"/>
                </a:lnTo>
                <a:lnTo>
                  <a:pt x="2400842" y="87065"/>
                </a:lnTo>
                <a:lnTo>
                  <a:pt x="2406132" y="95533"/>
                </a:lnTo>
                <a:lnTo>
                  <a:pt x="2410893" y="103737"/>
                </a:lnTo>
                <a:lnTo>
                  <a:pt x="2415124" y="112205"/>
                </a:lnTo>
                <a:lnTo>
                  <a:pt x="2418827" y="120938"/>
                </a:lnTo>
                <a:lnTo>
                  <a:pt x="2422265" y="129671"/>
                </a:lnTo>
                <a:lnTo>
                  <a:pt x="2425175" y="138669"/>
                </a:lnTo>
                <a:lnTo>
                  <a:pt x="2427820" y="147666"/>
                </a:lnTo>
                <a:lnTo>
                  <a:pt x="2429935" y="156928"/>
                </a:lnTo>
                <a:lnTo>
                  <a:pt x="2431522" y="165926"/>
                </a:lnTo>
                <a:lnTo>
                  <a:pt x="2432580" y="175188"/>
                </a:lnTo>
                <a:lnTo>
                  <a:pt x="2433109" y="184450"/>
                </a:lnTo>
                <a:lnTo>
                  <a:pt x="2433638" y="193713"/>
                </a:lnTo>
                <a:lnTo>
                  <a:pt x="2433109" y="203239"/>
                </a:lnTo>
                <a:lnTo>
                  <a:pt x="2432580" y="212502"/>
                </a:lnTo>
                <a:lnTo>
                  <a:pt x="2431522" y="221764"/>
                </a:lnTo>
                <a:lnTo>
                  <a:pt x="2429935" y="231026"/>
                </a:lnTo>
                <a:lnTo>
                  <a:pt x="2427820" y="240024"/>
                </a:lnTo>
                <a:lnTo>
                  <a:pt x="2425175" y="249021"/>
                </a:lnTo>
                <a:lnTo>
                  <a:pt x="2422265" y="258019"/>
                </a:lnTo>
                <a:lnTo>
                  <a:pt x="2418827" y="267016"/>
                </a:lnTo>
                <a:lnTo>
                  <a:pt x="2415124" y="275485"/>
                </a:lnTo>
                <a:lnTo>
                  <a:pt x="2410893" y="283953"/>
                </a:lnTo>
                <a:lnTo>
                  <a:pt x="2406132" y="292157"/>
                </a:lnTo>
                <a:lnTo>
                  <a:pt x="2400842" y="300625"/>
                </a:lnTo>
                <a:lnTo>
                  <a:pt x="2395024" y="308564"/>
                </a:lnTo>
                <a:lnTo>
                  <a:pt x="2388940" y="316238"/>
                </a:lnTo>
                <a:lnTo>
                  <a:pt x="2382328" y="323648"/>
                </a:lnTo>
                <a:lnTo>
                  <a:pt x="2375187" y="330793"/>
                </a:lnTo>
                <a:lnTo>
                  <a:pt x="2295842" y="408596"/>
                </a:lnTo>
                <a:lnTo>
                  <a:pt x="2015490" y="134434"/>
                </a:lnTo>
                <a:lnTo>
                  <a:pt x="2095099" y="56897"/>
                </a:lnTo>
                <a:lnTo>
                  <a:pt x="2102505" y="50016"/>
                </a:lnTo>
                <a:lnTo>
                  <a:pt x="2110175" y="43400"/>
                </a:lnTo>
                <a:lnTo>
                  <a:pt x="2117845" y="37578"/>
                </a:lnTo>
                <a:lnTo>
                  <a:pt x="2126044" y="32021"/>
                </a:lnTo>
                <a:lnTo>
                  <a:pt x="2134507" y="26728"/>
                </a:lnTo>
                <a:lnTo>
                  <a:pt x="2142971" y="22229"/>
                </a:lnTo>
                <a:lnTo>
                  <a:pt x="2151963" y="18260"/>
                </a:lnTo>
                <a:lnTo>
                  <a:pt x="2160427" y="14290"/>
                </a:lnTo>
                <a:lnTo>
                  <a:pt x="2169684" y="11115"/>
                </a:lnTo>
                <a:lnTo>
                  <a:pt x="2178676" y="7939"/>
                </a:lnTo>
                <a:lnTo>
                  <a:pt x="2187933" y="5557"/>
                </a:lnTo>
                <a:lnTo>
                  <a:pt x="2197454" y="3440"/>
                </a:lnTo>
                <a:lnTo>
                  <a:pt x="2206447" y="2117"/>
                </a:lnTo>
                <a:lnTo>
                  <a:pt x="2215968" y="794"/>
                </a:lnTo>
                <a:lnTo>
                  <a:pt x="2225490" y="265"/>
                </a:lnTo>
                <a:lnTo>
                  <a:pt x="22350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2" name="KSO_Shape"/>
          <p:cNvSpPr/>
          <p:nvPr>
            <p:custDataLst>
              <p:tags r:id="rId3"/>
            </p:custDataLst>
          </p:nvPr>
        </p:nvSpPr>
        <p:spPr bwMode="auto">
          <a:xfrm>
            <a:off x="540326" y="2773823"/>
            <a:ext cx="654109" cy="571255"/>
          </a:xfrm>
          <a:custGeom>
            <a:avLst/>
            <a:gdLst>
              <a:gd name="T0" fmla="*/ 979217 w 2433638"/>
              <a:gd name="T1" fmla="*/ 1098870 h 2124076"/>
              <a:gd name="T2" fmla="*/ 173881 w 2433638"/>
              <a:gd name="T3" fmla="*/ 432901 h 2124076"/>
              <a:gd name="T4" fmla="*/ 155458 w 2433638"/>
              <a:gd name="T5" fmla="*/ 437460 h 2124076"/>
              <a:gd name="T6" fmla="*/ 139312 w 2433638"/>
              <a:gd name="T7" fmla="*/ 446991 h 2124076"/>
              <a:gd name="T8" fmla="*/ 126684 w 2433638"/>
              <a:gd name="T9" fmla="*/ 460667 h 2124076"/>
              <a:gd name="T10" fmla="*/ 118611 w 2433638"/>
              <a:gd name="T11" fmla="*/ 477036 h 2124076"/>
              <a:gd name="T12" fmla="*/ 115713 w 2433638"/>
              <a:gd name="T13" fmla="*/ 496099 h 2124076"/>
              <a:gd name="T14" fmla="*/ 117576 w 2433638"/>
              <a:gd name="T15" fmla="*/ 1502909 h 2124076"/>
              <a:gd name="T16" fmla="*/ 125029 w 2433638"/>
              <a:gd name="T17" fmla="*/ 1520107 h 2124076"/>
              <a:gd name="T18" fmla="*/ 137035 w 2433638"/>
              <a:gd name="T19" fmla="*/ 1534197 h 2124076"/>
              <a:gd name="T20" fmla="*/ 152560 w 2433638"/>
              <a:gd name="T21" fmla="*/ 1544350 h 2124076"/>
              <a:gd name="T22" fmla="*/ 170776 w 2433638"/>
              <a:gd name="T23" fmla="*/ 1549944 h 2124076"/>
              <a:gd name="T24" fmla="*/ 1002920 w 2433638"/>
              <a:gd name="T25" fmla="*/ 1550566 h 2124076"/>
              <a:gd name="T26" fmla="*/ 1021550 w 2433638"/>
              <a:gd name="T27" fmla="*/ 1545800 h 2124076"/>
              <a:gd name="T28" fmla="*/ 1037696 w 2433638"/>
              <a:gd name="T29" fmla="*/ 1536269 h 2124076"/>
              <a:gd name="T30" fmla="*/ 1050116 w 2433638"/>
              <a:gd name="T31" fmla="*/ 1522800 h 2124076"/>
              <a:gd name="T32" fmla="*/ 1058396 w 2433638"/>
              <a:gd name="T33" fmla="*/ 1506017 h 2124076"/>
              <a:gd name="T34" fmla="*/ 1061294 w 2433638"/>
              <a:gd name="T35" fmla="*/ 1487161 h 2124076"/>
              <a:gd name="T36" fmla="*/ 1061087 w 2433638"/>
              <a:gd name="T37" fmla="*/ 492784 h 2124076"/>
              <a:gd name="T38" fmla="*/ 1057361 w 2433638"/>
              <a:gd name="T39" fmla="*/ 474342 h 2124076"/>
              <a:gd name="T40" fmla="*/ 1048253 w 2433638"/>
              <a:gd name="T41" fmla="*/ 457973 h 2124076"/>
              <a:gd name="T42" fmla="*/ 1035212 w 2433638"/>
              <a:gd name="T43" fmla="*/ 445126 h 2124076"/>
              <a:gd name="T44" fmla="*/ 1018859 w 2433638"/>
              <a:gd name="T45" fmla="*/ 436424 h 2124076"/>
              <a:gd name="T46" fmla="*/ 999608 w 2433638"/>
              <a:gd name="T47" fmla="*/ 432694 h 2124076"/>
              <a:gd name="T48" fmla="*/ 1176801 w 2433638"/>
              <a:gd name="T49" fmla="*/ 1487161 h 2124076"/>
              <a:gd name="T50" fmla="*/ 1168728 w 2433638"/>
              <a:gd name="T51" fmla="*/ 1539792 h 2124076"/>
              <a:gd name="T52" fmla="*/ 1145957 w 2433638"/>
              <a:gd name="T53" fmla="*/ 1585998 h 2124076"/>
              <a:gd name="T54" fmla="*/ 1111182 w 2433638"/>
              <a:gd name="T55" fmla="*/ 1623502 h 2124076"/>
              <a:gd name="T56" fmla="*/ 1066469 w 2433638"/>
              <a:gd name="T57" fmla="*/ 1649818 h 2124076"/>
              <a:gd name="T58" fmla="*/ 1014719 w 2433638"/>
              <a:gd name="T59" fmla="*/ 1662871 h 2124076"/>
              <a:gd name="T60" fmla="*/ 153180 w 2433638"/>
              <a:gd name="T61" fmla="*/ 1661628 h 2124076"/>
              <a:gd name="T62" fmla="*/ 102466 w 2433638"/>
              <a:gd name="T63" fmla="*/ 1646295 h 2124076"/>
              <a:gd name="T64" fmla="*/ 59409 w 2433638"/>
              <a:gd name="T65" fmla="*/ 1617908 h 2124076"/>
              <a:gd name="T66" fmla="*/ 26289 w 2433638"/>
              <a:gd name="T67" fmla="*/ 1578746 h 2124076"/>
              <a:gd name="T68" fmla="*/ 6003 w 2433638"/>
              <a:gd name="T69" fmla="*/ 1531296 h 2124076"/>
              <a:gd name="T70" fmla="*/ 0 w 2433638"/>
              <a:gd name="T71" fmla="*/ 496099 h 2124076"/>
              <a:gd name="T72" fmla="*/ 8280 w 2433638"/>
              <a:gd name="T73" fmla="*/ 443676 h 2124076"/>
              <a:gd name="T74" fmla="*/ 31050 w 2433638"/>
              <a:gd name="T75" fmla="*/ 397469 h 2124076"/>
              <a:gd name="T76" fmla="*/ 66033 w 2433638"/>
              <a:gd name="T77" fmla="*/ 359965 h 2124076"/>
              <a:gd name="T78" fmla="*/ 110331 w 2433638"/>
              <a:gd name="T79" fmla="*/ 333442 h 2124076"/>
              <a:gd name="T80" fmla="*/ 162081 w 2433638"/>
              <a:gd name="T81" fmla="*/ 320596 h 2124076"/>
              <a:gd name="T82" fmla="*/ 1023827 w 2433638"/>
              <a:gd name="T83" fmla="*/ 321425 h 2124076"/>
              <a:gd name="T84" fmla="*/ 1074749 w 2433638"/>
              <a:gd name="T85" fmla="*/ 336966 h 2124076"/>
              <a:gd name="T86" fmla="*/ 1117806 w 2433638"/>
              <a:gd name="T87" fmla="*/ 365352 h 2124076"/>
              <a:gd name="T88" fmla="*/ 1150512 w 2433638"/>
              <a:gd name="T89" fmla="*/ 404514 h 2124076"/>
              <a:gd name="T90" fmla="*/ 1171005 w 2433638"/>
              <a:gd name="T91" fmla="*/ 451964 h 2124076"/>
              <a:gd name="T92" fmla="*/ 1176801 w 2433638"/>
              <a:gd name="T93" fmla="*/ 497443 h 2124076"/>
              <a:gd name="T94" fmla="*/ 1779124 w 2433638"/>
              <a:gd name="T95" fmla="*/ 2694 h 2124076"/>
              <a:gd name="T96" fmla="*/ 1821773 w 2433638"/>
              <a:gd name="T97" fmla="*/ 17411 h 2124076"/>
              <a:gd name="T98" fmla="*/ 1859246 w 2433638"/>
              <a:gd name="T99" fmla="*/ 44565 h 2124076"/>
              <a:gd name="T100" fmla="*/ 1887196 w 2433638"/>
              <a:gd name="T101" fmla="*/ 81253 h 2124076"/>
              <a:gd name="T102" fmla="*/ 1902101 w 2433638"/>
              <a:gd name="T103" fmla="*/ 122915 h 2124076"/>
              <a:gd name="T104" fmla="*/ 1904172 w 2433638"/>
              <a:gd name="T105" fmla="*/ 166444 h 2124076"/>
              <a:gd name="T106" fmla="*/ 1893406 w 2433638"/>
              <a:gd name="T107" fmla="*/ 209142 h 2124076"/>
              <a:gd name="T108" fmla="*/ 1870011 w 2433638"/>
              <a:gd name="T109" fmla="*/ 247696 h 2124076"/>
              <a:gd name="T110" fmla="*/ 1645796 w 2433638"/>
              <a:gd name="T111" fmla="*/ 39175 h 2124076"/>
              <a:gd name="T112" fmla="*/ 1684511 w 2433638"/>
              <a:gd name="T113" fmla="*/ 14302 h 2124076"/>
              <a:gd name="T114" fmla="*/ 1727160 w 2433638"/>
              <a:gd name="T115" fmla="*/ 1658 h 212407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433638" h="2124076">
                <a:moveTo>
                  <a:pt x="713371" y="1577975"/>
                </a:moveTo>
                <a:lnTo>
                  <a:pt x="804863" y="1667192"/>
                </a:lnTo>
                <a:lnTo>
                  <a:pt x="574675" y="1801813"/>
                </a:lnTo>
                <a:lnTo>
                  <a:pt x="713371" y="1577975"/>
                </a:lnTo>
                <a:close/>
                <a:moveTo>
                  <a:pt x="994071" y="1152525"/>
                </a:moveTo>
                <a:lnTo>
                  <a:pt x="1250950" y="1402947"/>
                </a:lnTo>
                <a:lnTo>
                  <a:pt x="852445" y="1631950"/>
                </a:lnTo>
                <a:lnTo>
                  <a:pt x="757237" y="1538868"/>
                </a:lnTo>
                <a:lnTo>
                  <a:pt x="994071" y="1152525"/>
                </a:lnTo>
                <a:close/>
                <a:moveTo>
                  <a:pt x="230859" y="552164"/>
                </a:moveTo>
                <a:lnTo>
                  <a:pt x="226364" y="552428"/>
                </a:lnTo>
                <a:lnTo>
                  <a:pt x="222133" y="552693"/>
                </a:lnTo>
                <a:lnTo>
                  <a:pt x="218166" y="553222"/>
                </a:lnTo>
                <a:lnTo>
                  <a:pt x="213935" y="553751"/>
                </a:lnTo>
                <a:lnTo>
                  <a:pt x="209968" y="554809"/>
                </a:lnTo>
                <a:lnTo>
                  <a:pt x="206266" y="555867"/>
                </a:lnTo>
                <a:lnTo>
                  <a:pt x="202299" y="557190"/>
                </a:lnTo>
                <a:lnTo>
                  <a:pt x="198597" y="558513"/>
                </a:lnTo>
                <a:lnTo>
                  <a:pt x="194895" y="560100"/>
                </a:lnTo>
                <a:lnTo>
                  <a:pt x="191457" y="561952"/>
                </a:lnTo>
                <a:lnTo>
                  <a:pt x="187755" y="564068"/>
                </a:lnTo>
                <a:lnTo>
                  <a:pt x="184582" y="565920"/>
                </a:lnTo>
                <a:lnTo>
                  <a:pt x="181144" y="568301"/>
                </a:lnTo>
                <a:lnTo>
                  <a:pt x="177971" y="570682"/>
                </a:lnTo>
                <a:lnTo>
                  <a:pt x="175062" y="573063"/>
                </a:lnTo>
                <a:lnTo>
                  <a:pt x="171888" y="575708"/>
                </a:lnTo>
                <a:lnTo>
                  <a:pt x="169244" y="578883"/>
                </a:lnTo>
                <a:lnTo>
                  <a:pt x="166599" y="581793"/>
                </a:lnTo>
                <a:lnTo>
                  <a:pt x="164219" y="584703"/>
                </a:lnTo>
                <a:lnTo>
                  <a:pt x="161839" y="588142"/>
                </a:lnTo>
                <a:lnTo>
                  <a:pt x="159724" y="591316"/>
                </a:lnTo>
                <a:lnTo>
                  <a:pt x="157608" y="594491"/>
                </a:lnTo>
                <a:lnTo>
                  <a:pt x="156022" y="598194"/>
                </a:lnTo>
                <a:lnTo>
                  <a:pt x="154435" y="601633"/>
                </a:lnTo>
                <a:lnTo>
                  <a:pt x="152848" y="605601"/>
                </a:lnTo>
                <a:lnTo>
                  <a:pt x="151526" y="609041"/>
                </a:lnTo>
                <a:lnTo>
                  <a:pt x="150204" y="613009"/>
                </a:lnTo>
                <a:lnTo>
                  <a:pt x="149411" y="616977"/>
                </a:lnTo>
                <a:lnTo>
                  <a:pt x="148882" y="620945"/>
                </a:lnTo>
                <a:lnTo>
                  <a:pt x="148088" y="624913"/>
                </a:lnTo>
                <a:lnTo>
                  <a:pt x="147824" y="629146"/>
                </a:lnTo>
                <a:lnTo>
                  <a:pt x="147824" y="633378"/>
                </a:lnTo>
                <a:lnTo>
                  <a:pt x="147824" y="1898686"/>
                </a:lnTo>
                <a:lnTo>
                  <a:pt x="147824" y="1902918"/>
                </a:lnTo>
                <a:lnTo>
                  <a:pt x="148088" y="1906887"/>
                </a:lnTo>
                <a:lnTo>
                  <a:pt x="148882" y="1911119"/>
                </a:lnTo>
                <a:lnTo>
                  <a:pt x="149411" y="1915087"/>
                </a:lnTo>
                <a:lnTo>
                  <a:pt x="150204" y="1918791"/>
                </a:lnTo>
                <a:lnTo>
                  <a:pt x="151526" y="1922759"/>
                </a:lnTo>
                <a:lnTo>
                  <a:pt x="152848" y="1926463"/>
                </a:lnTo>
                <a:lnTo>
                  <a:pt x="154435" y="1930166"/>
                </a:lnTo>
                <a:lnTo>
                  <a:pt x="156022" y="1933605"/>
                </a:lnTo>
                <a:lnTo>
                  <a:pt x="157608" y="1937309"/>
                </a:lnTo>
                <a:lnTo>
                  <a:pt x="159724" y="1940748"/>
                </a:lnTo>
                <a:lnTo>
                  <a:pt x="161839" y="1944187"/>
                </a:lnTo>
                <a:lnTo>
                  <a:pt x="164219" y="1947097"/>
                </a:lnTo>
                <a:lnTo>
                  <a:pt x="166599" y="1950272"/>
                </a:lnTo>
                <a:lnTo>
                  <a:pt x="169244" y="1953446"/>
                </a:lnTo>
                <a:lnTo>
                  <a:pt x="171888" y="1956091"/>
                </a:lnTo>
                <a:lnTo>
                  <a:pt x="175062" y="1958737"/>
                </a:lnTo>
                <a:lnTo>
                  <a:pt x="177971" y="1961382"/>
                </a:lnTo>
                <a:lnTo>
                  <a:pt x="181144" y="1963763"/>
                </a:lnTo>
                <a:lnTo>
                  <a:pt x="184582" y="1965880"/>
                </a:lnTo>
                <a:lnTo>
                  <a:pt x="187755" y="1967996"/>
                </a:lnTo>
                <a:lnTo>
                  <a:pt x="191457" y="1970112"/>
                </a:lnTo>
                <a:lnTo>
                  <a:pt x="194895" y="1971700"/>
                </a:lnTo>
                <a:lnTo>
                  <a:pt x="198597" y="1973551"/>
                </a:lnTo>
                <a:lnTo>
                  <a:pt x="202299" y="1974874"/>
                </a:lnTo>
                <a:lnTo>
                  <a:pt x="206266" y="1976197"/>
                </a:lnTo>
                <a:lnTo>
                  <a:pt x="209968" y="1977255"/>
                </a:lnTo>
                <a:lnTo>
                  <a:pt x="213935" y="1978049"/>
                </a:lnTo>
                <a:lnTo>
                  <a:pt x="218166" y="1978842"/>
                </a:lnTo>
                <a:lnTo>
                  <a:pt x="222133" y="1979636"/>
                </a:lnTo>
                <a:lnTo>
                  <a:pt x="226364" y="1979900"/>
                </a:lnTo>
                <a:lnTo>
                  <a:pt x="230859" y="1979900"/>
                </a:lnTo>
                <a:lnTo>
                  <a:pt x="1273033" y="1979900"/>
                </a:lnTo>
                <a:lnTo>
                  <a:pt x="1276999" y="1979900"/>
                </a:lnTo>
                <a:lnTo>
                  <a:pt x="1281230" y="1979636"/>
                </a:lnTo>
                <a:lnTo>
                  <a:pt x="1285461" y="1978842"/>
                </a:lnTo>
                <a:lnTo>
                  <a:pt x="1289693" y="1978049"/>
                </a:lnTo>
                <a:lnTo>
                  <a:pt x="1293395" y="1977255"/>
                </a:lnTo>
                <a:lnTo>
                  <a:pt x="1297626" y="1976197"/>
                </a:lnTo>
                <a:lnTo>
                  <a:pt x="1301593" y="1974874"/>
                </a:lnTo>
                <a:lnTo>
                  <a:pt x="1305030" y="1973551"/>
                </a:lnTo>
                <a:lnTo>
                  <a:pt x="1308997" y="1971700"/>
                </a:lnTo>
                <a:lnTo>
                  <a:pt x="1312435" y="1970112"/>
                </a:lnTo>
                <a:lnTo>
                  <a:pt x="1315873" y="1967996"/>
                </a:lnTo>
                <a:lnTo>
                  <a:pt x="1319310" y="1965880"/>
                </a:lnTo>
                <a:lnTo>
                  <a:pt x="1322484" y="1963763"/>
                </a:lnTo>
                <a:lnTo>
                  <a:pt x="1325657" y="1961382"/>
                </a:lnTo>
                <a:lnTo>
                  <a:pt x="1328566" y="1958737"/>
                </a:lnTo>
                <a:lnTo>
                  <a:pt x="1331475" y="1956091"/>
                </a:lnTo>
                <a:lnTo>
                  <a:pt x="1334119" y="1953446"/>
                </a:lnTo>
                <a:lnTo>
                  <a:pt x="1336764" y="1950272"/>
                </a:lnTo>
                <a:lnTo>
                  <a:pt x="1339144" y="1947097"/>
                </a:lnTo>
                <a:lnTo>
                  <a:pt x="1341524" y="1944187"/>
                </a:lnTo>
                <a:lnTo>
                  <a:pt x="1343639" y="1940748"/>
                </a:lnTo>
                <a:lnTo>
                  <a:pt x="1345755" y="1937309"/>
                </a:lnTo>
                <a:lnTo>
                  <a:pt x="1347606" y="1933605"/>
                </a:lnTo>
                <a:lnTo>
                  <a:pt x="1349457" y="1930166"/>
                </a:lnTo>
                <a:lnTo>
                  <a:pt x="1350779" y="1926463"/>
                </a:lnTo>
                <a:lnTo>
                  <a:pt x="1352101" y="1922759"/>
                </a:lnTo>
                <a:lnTo>
                  <a:pt x="1353159" y="1918791"/>
                </a:lnTo>
                <a:lnTo>
                  <a:pt x="1354217" y="1915087"/>
                </a:lnTo>
                <a:lnTo>
                  <a:pt x="1354746" y="1911119"/>
                </a:lnTo>
                <a:lnTo>
                  <a:pt x="1355275" y="1906887"/>
                </a:lnTo>
                <a:lnTo>
                  <a:pt x="1355539" y="1902918"/>
                </a:lnTo>
                <a:lnTo>
                  <a:pt x="1355804" y="1898686"/>
                </a:lnTo>
                <a:lnTo>
                  <a:pt x="1355804" y="1327749"/>
                </a:lnTo>
                <a:lnTo>
                  <a:pt x="1312492" y="1370013"/>
                </a:lnTo>
                <a:lnTo>
                  <a:pt x="1031875" y="1095852"/>
                </a:lnTo>
                <a:lnTo>
                  <a:pt x="1355804" y="779295"/>
                </a:lnTo>
                <a:lnTo>
                  <a:pt x="1355804" y="633378"/>
                </a:lnTo>
                <a:lnTo>
                  <a:pt x="1355539" y="629146"/>
                </a:lnTo>
                <a:lnTo>
                  <a:pt x="1355275" y="624913"/>
                </a:lnTo>
                <a:lnTo>
                  <a:pt x="1354746" y="620945"/>
                </a:lnTo>
                <a:lnTo>
                  <a:pt x="1354217" y="616977"/>
                </a:lnTo>
                <a:lnTo>
                  <a:pt x="1353159" y="613009"/>
                </a:lnTo>
                <a:lnTo>
                  <a:pt x="1352101" y="609041"/>
                </a:lnTo>
                <a:lnTo>
                  <a:pt x="1350779" y="605601"/>
                </a:lnTo>
                <a:lnTo>
                  <a:pt x="1349457" y="601633"/>
                </a:lnTo>
                <a:lnTo>
                  <a:pt x="1347606" y="598194"/>
                </a:lnTo>
                <a:lnTo>
                  <a:pt x="1345755" y="594491"/>
                </a:lnTo>
                <a:lnTo>
                  <a:pt x="1343639" y="591316"/>
                </a:lnTo>
                <a:lnTo>
                  <a:pt x="1341524" y="588142"/>
                </a:lnTo>
                <a:lnTo>
                  <a:pt x="1339144" y="584703"/>
                </a:lnTo>
                <a:lnTo>
                  <a:pt x="1336764" y="581793"/>
                </a:lnTo>
                <a:lnTo>
                  <a:pt x="1334119" y="578883"/>
                </a:lnTo>
                <a:lnTo>
                  <a:pt x="1331475" y="575708"/>
                </a:lnTo>
                <a:lnTo>
                  <a:pt x="1328566" y="573063"/>
                </a:lnTo>
                <a:lnTo>
                  <a:pt x="1325657" y="570682"/>
                </a:lnTo>
                <a:lnTo>
                  <a:pt x="1322484" y="568301"/>
                </a:lnTo>
                <a:lnTo>
                  <a:pt x="1319310" y="565920"/>
                </a:lnTo>
                <a:lnTo>
                  <a:pt x="1315873" y="564068"/>
                </a:lnTo>
                <a:lnTo>
                  <a:pt x="1312435" y="561952"/>
                </a:lnTo>
                <a:lnTo>
                  <a:pt x="1308997" y="560100"/>
                </a:lnTo>
                <a:lnTo>
                  <a:pt x="1305030" y="558513"/>
                </a:lnTo>
                <a:lnTo>
                  <a:pt x="1301593" y="557190"/>
                </a:lnTo>
                <a:lnTo>
                  <a:pt x="1297626" y="555867"/>
                </a:lnTo>
                <a:lnTo>
                  <a:pt x="1293395" y="554809"/>
                </a:lnTo>
                <a:lnTo>
                  <a:pt x="1289693" y="553751"/>
                </a:lnTo>
                <a:lnTo>
                  <a:pt x="1285461" y="553222"/>
                </a:lnTo>
                <a:lnTo>
                  <a:pt x="1281230" y="552693"/>
                </a:lnTo>
                <a:lnTo>
                  <a:pt x="1276999" y="552428"/>
                </a:lnTo>
                <a:lnTo>
                  <a:pt x="1273033" y="552164"/>
                </a:lnTo>
                <a:lnTo>
                  <a:pt x="230859" y="552164"/>
                </a:lnTo>
                <a:close/>
                <a:moveTo>
                  <a:pt x="1950691" y="197947"/>
                </a:moveTo>
                <a:lnTo>
                  <a:pt x="2231837" y="472902"/>
                </a:lnTo>
                <a:lnTo>
                  <a:pt x="1503363" y="1183758"/>
                </a:lnTo>
                <a:lnTo>
                  <a:pt x="1503363" y="1898686"/>
                </a:lnTo>
                <a:lnTo>
                  <a:pt x="1503099" y="1910326"/>
                </a:lnTo>
                <a:lnTo>
                  <a:pt x="1502305" y="1921701"/>
                </a:lnTo>
                <a:lnTo>
                  <a:pt x="1500719" y="1933076"/>
                </a:lnTo>
                <a:lnTo>
                  <a:pt x="1498603" y="1944187"/>
                </a:lnTo>
                <a:lnTo>
                  <a:pt x="1495959" y="1955033"/>
                </a:lnTo>
                <a:lnTo>
                  <a:pt x="1493050" y="1965880"/>
                </a:lnTo>
                <a:lnTo>
                  <a:pt x="1489348" y="1976197"/>
                </a:lnTo>
                <a:lnTo>
                  <a:pt x="1485381" y="1986249"/>
                </a:lnTo>
                <a:lnTo>
                  <a:pt x="1480621" y="1996567"/>
                </a:lnTo>
                <a:lnTo>
                  <a:pt x="1475332" y="2006090"/>
                </a:lnTo>
                <a:lnTo>
                  <a:pt x="1469779" y="2015614"/>
                </a:lnTo>
                <a:lnTo>
                  <a:pt x="1463961" y="2024873"/>
                </a:lnTo>
                <a:lnTo>
                  <a:pt x="1457614" y="2033338"/>
                </a:lnTo>
                <a:lnTo>
                  <a:pt x="1450739" y="2042068"/>
                </a:lnTo>
                <a:lnTo>
                  <a:pt x="1443334" y="2050004"/>
                </a:lnTo>
                <a:lnTo>
                  <a:pt x="1435930" y="2057940"/>
                </a:lnTo>
                <a:lnTo>
                  <a:pt x="1427997" y="2065612"/>
                </a:lnTo>
                <a:lnTo>
                  <a:pt x="1419535" y="2072755"/>
                </a:lnTo>
                <a:lnTo>
                  <a:pt x="1410543" y="2079104"/>
                </a:lnTo>
                <a:lnTo>
                  <a:pt x="1401817" y="2085453"/>
                </a:lnTo>
                <a:lnTo>
                  <a:pt x="1392561" y="2091273"/>
                </a:lnTo>
                <a:lnTo>
                  <a:pt x="1382777" y="2096828"/>
                </a:lnTo>
                <a:lnTo>
                  <a:pt x="1372992" y="2101855"/>
                </a:lnTo>
                <a:lnTo>
                  <a:pt x="1362415" y="2106352"/>
                </a:lnTo>
                <a:lnTo>
                  <a:pt x="1352101" y="2110320"/>
                </a:lnTo>
                <a:lnTo>
                  <a:pt x="1341259" y="2114024"/>
                </a:lnTo>
                <a:lnTo>
                  <a:pt x="1330417" y="2116934"/>
                </a:lnTo>
                <a:lnTo>
                  <a:pt x="1319310" y="2119314"/>
                </a:lnTo>
                <a:lnTo>
                  <a:pt x="1307939" y="2121431"/>
                </a:lnTo>
                <a:lnTo>
                  <a:pt x="1296304" y="2123018"/>
                </a:lnTo>
                <a:lnTo>
                  <a:pt x="1284933" y="2123812"/>
                </a:lnTo>
                <a:lnTo>
                  <a:pt x="1273033" y="2124076"/>
                </a:lnTo>
                <a:lnTo>
                  <a:pt x="230859" y="2124076"/>
                </a:lnTo>
                <a:lnTo>
                  <a:pt x="218959" y="2123812"/>
                </a:lnTo>
                <a:lnTo>
                  <a:pt x="207059" y="2123018"/>
                </a:lnTo>
                <a:lnTo>
                  <a:pt x="195688" y="2121431"/>
                </a:lnTo>
                <a:lnTo>
                  <a:pt x="184582" y="2119314"/>
                </a:lnTo>
                <a:lnTo>
                  <a:pt x="173211" y="2116934"/>
                </a:lnTo>
                <a:lnTo>
                  <a:pt x="162104" y="2114024"/>
                </a:lnTo>
                <a:lnTo>
                  <a:pt x="151526" y="2110320"/>
                </a:lnTo>
                <a:lnTo>
                  <a:pt x="140948" y="2106352"/>
                </a:lnTo>
                <a:lnTo>
                  <a:pt x="130900" y="2101855"/>
                </a:lnTo>
                <a:lnTo>
                  <a:pt x="120851" y="2096828"/>
                </a:lnTo>
                <a:lnTo>
                  <a:pt x="111331" y="2091273"/>
                </a:lnTo>
                <a:lnTo>
                  <a:pt x="101811" y="2085453"/>
                </a:lnTo>
                <a:lnTo>
                  <a:pt x="92820" y="2079104"/>
                </a:lnTo>
                <a:lnTo>
                  <a:pt x="84357" y="2072755"/>
                </a:lnTo>
                <a:lnTo>
                  <a:pt x="75895" y="2065612"/>
                </a:lnTo>
                <a:lnTo>
                  <a:pt x="67962" y="2057940"/>
                </a:lnTo>
                <a:lnTo>
                  <a:pt x="60293" y="2050004"/>
                </a:lnTo>
                <a:lnTo>
                  <a:pt x="53153" y="2042068"/>
                </a:lnTo>
                <a:lnTo>
                  <a:pt x="46278" y="2033338"/>
                </a:lnTo>
                <a:lnTo>
                  <a:pt x="39666" y="2024873"/>
                </a:lnTo>
                <a:lnTo>
                  <a:pt x="33584" y="2015614"/>
                </a:lnTo>
                <a:lnTo>
                  <a:pt x="28031" y="2006090"/>
                </a:lnTo>
                <a:lnTo>
                  <a:pt x="23006" y="1996567"/>
                </a:lnTo>
                <a:lnTo>
                  <a:pt x="18511" y="1986249"/>
                </a:lnTo>
                <a:lnTo>
                  <a:pt x="14280" y="1976197"/>
                </a:lnTo>
                <a:lnTo>
                  <a:pt x="10578" y="1965880"/>
                </a:lnTo>
                <a:lnTo>
                  <a:pt x="7669" y="1955033"/>
                </a:lnTo>
                <a:lnTo>
                  <a:pt x="4760" y="1944187"/>
                </a:lnTo>
                <a:lnTo>
                  <a:pt x="2909" y="1933076"/>
                </a:lnTo>
                <a:lnTo>
                  <a:pt x="1322" y="1921701"/>
                </a:lnTo>
                <a:lnTo>
                  <a:pt x="529" y="1910326"/>
                </a:lnTo>
                <a:lnTo>
                  <a:pt x="0" y="1898686"/>
                </a:lnTo>
                <a:lnTo>
                  <a:pt x="0" y="633378"/>
                </a:lnTo>
                <a:lnTo>
                  <a:pt x="529" y="621739"/>
                </a:lnTo>
                <a:lnTo>
                  <a:pt x="1322" y="610363"/>
                </a:lnTo>
                <a:lnTo>
                  <a:pt x="2909" y="598988"/>
                </a:lnTo>
                <a:lnTo>
                  <a:pt x="4760" y="587613"/>
                </a:lnTo>
                <a:lnTo>
                  <a:pt x="7669" y="577031"/>
                </a:lnTo>
                <a:lnTo>
                  <a:pt x="10578" y="566449"/>
                </a:lnTo>
                <a:lnTo>
                  <a:pt x="14280" y="555867"/>
                </a:lnTo>
                <a:lnTo>
                  <a:pt x="18511" y="545550"/>
                </a:lnTo>
                <a:lnTo>
                  <a:pt x="23006" y="535762"/>
                </a:lnTo>
                <a:lnTo>
                  <a:pt x="28031" y="525974"/>
                </a:lnTo>
                <a:lnTo>
                  <a:pt x="33584" y="516451"/>
                </a:lnTo>
                <a:lnTo>
                  <a:pt x="39666" y="507456"/>
                </a:lnTo>
                <a:lnTo>
                  <a:pt x="46278" y="498462"/>
                </a:lnTo>
                <a:lnTo>
                  <a:pt x="53153" y="489996"/>
                </a:lnTo>
                <a:lnTo>
                  <a:pt x="60293" y="481795"/>
                </a:lnTo>
                <a:lnTo>
                  <a:pt x="67962" y="474124"/>
                </a:lnTo>
                <a:lnTo>
                  <a:pt x="75895" y="466717"/>
                </a:lnTo>
                <a:lnTo>
                  <a:pt x="84357" y="459574"/>
                </a:lnTo>
                <a:lnTo>
                  <a:pt x="92820" y="452696"/>
                </a:lnTo>
                <a:lnTo>
                  <a:pt x="101811" y="446347"/>
                </a:lnTo>
                <a:lnTo>
                  <a:pt x="111331" y="440527"/>
                </a:lnTo>
                <a:lnTo>
                  <a:pt x="120851" y="435236"/>
                </a:lnTo>
                <a:lnTo>
                  <a:pt x="130900" y="430474"/>
                </a:lnTo>
                <a:lnTo>
                  <a:pt x="140948" y="425712"/>
                </a:lnTo>
                <a:lnTo>
                  <a:pt x="151526" y="421744"/>
                </a:lnTo>
                <a:lnTo>
                  <a:pt x="162104" y="418305"/>
                </a:lnTo>
                <a:lnTo>
                  <a:pt x="173211" y="415131"/>
                </a:lnTo>
                <a:lnTo>
                  <a:pt x="184582" y="412485"/>
                </a:lnTo>
                <a:lnTo>
                  <a:pt x="195688" y="410634"/>
                </a:lnTo>
                <a:lnTo>
                  <a:pt x="207059" y="409311"/>
                </a:lnTo>
                <a:lnTo>
                  <a:pt x="218959" y="408253"/>
                </a:lnTo>
                <a:lnTo>
                  <a:pt x="230859" y="407988"/>
                </a:lnTo>
                <a:lnTo>
                  <a:pt x="1273033" y="407988"/>
                </a:lnTo>
                <a:lnTo>
                  <a:pt x="1284933" y="408253"/>
                </a:lnTo>
                <a:lnTo>
                  <a:pt x="1296304" y="409311"/>
                </a:lnTo>
                <a:lnTo>
                  <a:pt x="1307939" y="410369"/>
                </a:lnTo>
                <a:lnTo>
                  <a:pt x="1319310" y="412485"/>
                </a:lnTo>
                <a:lnTo>
                  <a:pt x="1330417" y="415131"/>
                </a:lnTo>
                <a:lnTo>
                  <a:pt x="1341259" y="418305"/>
                </a:lnTo>
                <a:lnTo>
                  <a:pt x="1352101" y="421744"/>
                </a:lnTo>
                <a:lnTo>
                  <a:pt x="1362415" y="425712"/>
                </a:lnTo>
                <a:lnTo>
                  <a:pt x="1372992" y="430210"/>
                </a:lnTo>
                <a:lnTo>
                  <a:pt x="1382777" y="435236"/>
                </a:lnTo>
                <a:lnTo>
                  <a:pt x="1392561" y="440527"/>
                </a:lnTo>
                <a:lnTo>
                  <a:pt x="1401817" y="446347"/>
                </a:lnTo>
                <a:lnTo>
                  <a:pt x="1410543" y="452696"/>
                </a:lnTo>
                <a:lnTo>
                  <a:pt x="1419535" y="459574"/>
                </a:lnTo>
                <a:lnTo>
                  <a:pt x="1427997" y="466452"/>
                </a:lnTo>
                <a:lnTo>
                  <a:pt x="1435930" y="473859"/>
                </a:lnTo>
                <a:lnTo>
                  <a:pt x="1443334" y="481795"/>
                </a:lnTo>
                <a:lnTo>
                  <a:pt x="1450739" y="489996"/>
                </a:lnTo>
                <a:lnTo>
                  <a:pt x="1457614" y="498462"/>
                </a:lnTo>
                <a:lnTo>
                  <a:pt x="1463961" y="507456"/>
                </a:lnTo>
                <a:lnTo>
                  <a:pt x="1469779" y="516451"/>
                </a:lnTo>
                <a:lnTo>
                  <a:pt x="1475332" y="525974"/>
                </a:lnTo>
                <a:lnTo>
                  <a:pt x="1480621" y="535762"/>
                </a:lnTo>
                <a:lnTo>
                  <a:pt x="1485381" y="545550"/>
                </a:lnTo>
                <a:lnTo>
                  <a:pt x="1489348" y="555867"/>
                </a:lnTo>
                <a:lnTo>
                  <a:pt x="1493050" y="566449"/>
                </a:lnTo>
                <a:lnTo>
                  <a:pt x="1495959" y="577031"/>
                </a:lnTo>
                <a:lnTo>
                  <a:pt x="1498603" y="587613"/>
                </a:lnTo>
                <a:lnTo>
                  <a:pt x="1500719" y="598988"/>
                </a:lnTo>
                <a:lnTo>
                  <a:pt x="1502305" y="610363"/>
                </a:lnTo>
                <a:lnTo>
                  <a:pt x="1503099" y="621739"/>
                </a:lnTo>
                <a:lnTo>
                  <a:pt x="1503363" y="633378"/>
                </a:lnTo>
                <a:lnTo>
                  <a:pt x="1503363" y="635094"/>
                </a:lnTo>
                <a:lnTo>
                  <a:pt x="1950691" y="197947"/>
                </a:lnTo>
                <a:close/>
                <a:moveTo>
                  <a:pt x="2235011" y="0"/>
                </a:moveTo>
                <a:lnTo>
                  <a:pt x="2244532" y="265"/>
                </a:lnTo>
                <a:lnTo>
                  <a:pt x="2254054" y="794"/>
                </a:lnTo>
                <a:lnTo>
                  <a:pt x="2263575" y="2117"/>
                </a:lnTo>
                <a:lnTo>
                  <a:pt x="2272832" y="3440"/>
                </a:lnTo>
                <a:lnTo>
                  <a:pt x="2282354" y="5557"/>
                </a:lnTo>
                <a:lnTo>
                  <a:pt x="2291611" y="7939"/>
                </a:lnTo>
                <a:lnTo>
                  <a:pt x="2300867" y="11115"/>
                </a:lnTo>
                <a:lnTo>
                  <a:pt x="2309860" y="14290"/>
                </a:lnTo>
                <a:lnTo>
                  <a:pt x="2318588" y="18260"/>
                </a:lnTo>
                <a:lnTo>
                  <a:pt x="2327316" y="22229"/>
                </a:lnTo>
                <a:lnTo>
                  <a:pt x="2336044" y="26728"/>
                </a:lnTo>
                <a:lnTo>
                  <a:pt x="2344243" y="32021"/>
                </a:lnTo>
                <a:lnTo>
                  <a:pt x="2352442" y="37578"/>
                </a:lnTo>
                <a:lnTo>
                  <a:pt x="2360376" y="43400"/>
                </a:lnTo>
                <a:lnTo>
                  <a:pt x="2368046" y="50016"/>
                </a:lnTo>
                <a:lnTo>
                  <a:pt x="2375187" y="56897"/>
                </a:lnTo>
                <a:lnTo>
                  <a:pt x="2382328" y="64042"/>
                </a:lnTo>
                <a:lnTo>
                  <a:pt x="2388940" y="71451"/>
                </a:lnTo>
                <a:lnTo>
                  <a:pt x="2395024" y="79126"/>
                </a:lnTo>
                <a:lnTo>
                  <a:pt x="2400842" y="87065"/>
                </a:lnTo>
                <a:lnTo>
                  <a:pt x="2406132" y="95533"/>
                </a:lnTo>
                <a:lnTo>
                  <a:pt x="2410893" y="103737"/>
                </a:lnTo>
                <a:lnTo>
                  <a:pt x="2415124" y="112205"/>
                </a:lnTo>
                <a:lnTo>
                  <a:pt x="2418827" y="120938"/>
                </a:lnTo>
                <a:lnTo>
                  <a:pt x="2422265" y="129671"/>
                </a:lnTo>
                <a:lnTo>
                  <a:pt x="2425175" y="138669"/>
                </a:lnTo>
                <a:lnTo>
                  <a:pt x="2427820" y="147666"/>
                </a:lnTo>
                <a:lnTo>
                  <a:pt x="2429935" y="156928"/>
                </a:lnTo>
                <a:lnTo>
                  <a:pt x="2431522" y="165926"/>
                </a:lnTo>
                <a:lnTo>
                  <a:pt x="2432580" y="175188"/>
                </a:lnTo>
                <a:lnTo>
                  <a:pt x="2433109" y="184450"/>
                </a:lnTo>
                <a:lnTo>
                  <a:pt x="2433638" y="193713"/>
                </a:lnTo>
                <a:lnTo>
                  <a:pt x="2433109" y="203239"/>
                </a:lnTo>
                <a:lnTo>
                  <a:pt x="2432580" y="212502"/>
                </a:lnTo>
                <a:lnTo>
                  <a:pt x="2431522" y="221764"/>
                </a:lnTo>
                <a:lnTo>
                  <a:pt x="2429935" y="231026"/>
                </a:lnTo>
                <a:lnTo>
                  <a:pt x="2427820" y="240024"/>
                </a:lnTo>
                <a:lnTo>
                  <a:pt x="2425175" y="249021"/>
                </a:lnTo>
                <a:lnTo>
                  <a:pt x="2422265" y="258019"/>
                </a:lnTo>
                <a:lnTo>
                  <a:pt x="2418827" y="267016"/>
                </a:lnTo>
                <a:lnTo>
                  <a:pt x="2415124" y="275485"/>
                </a:lnTo>
                <a:lnTo>
                  <a:pt x="2410893" y="283953"/>
                </a:lnTo>
                <a:lnTo>
                  <a:pt x="2406132" y="292157"/>
                </a:lnTo>
                <a:lnTo>
                  <a:pt x="2400842" y="300625"/>
                </a:lnTo>
                <a:lnTo>
                  <a:pt x="2395024" y="308564"/>
                </a:lnTo>
                <a:lnTo>
                  <a:pt x="2388940" y="316238"/>
                </a:lnTo>
                <a:lnTo>
                  <a:pt x="2382328" y="323648"/>
                </a:lnTo>
                <a:lnTo>
                  <a:pt x="2375187" y="330793"/>
                </a:lnTo>
                <a:lnTo>
                  <a:pt x="2295842" y="408596"/>
                </a:lnTo>
                <a:lnTo>
                  <a:pt x="2015490" y="134434"/>
                </a:lnTo>
                <a:lnTo>
                  <a:pt x="2095099" y="56897"/>
                </a:lnTo>
                <a:lnTo>
                  <a:pt x="2102505" y="50016"/>
                </a:lnTo>
                <a:lnTo>
                  <a:pt x="2110175" y="43400"/>
                </a:lnTo>
                <a:lnTo>
                  <a:pt x="2117845" y="37578"/>
                </a:lnTo>
                <a:lnTo>
                  <a:pt x="2126044" y="32021"/>
                </a:lnTo>
                <a:lnTo>
                  <a:pt x="2134507" y="26728"/>
                </a:lnTo>
                <a:lnTo>
                  <a:pt x="2142971" y="22229"/>
                </a:lnTo>
                <a:lnTo>
                  <a:pt x="2151963" y="18260"/>
                </a:lnTo>
                <a:lnTo>
                  <a:pt x="2160427" y="14290"/>
                </a:lnTo>
                <a:lnTo>
                  <a:pt x="2169684" y="11115"/>
                </a:lnTo>
                <a:lnTo>
                  <a:pt x="2178676" y="7939"/>
                </a:lnTo>
                <a:lnTo>
                  <a:pt x="2187933" y="5557"/>
                </a:lnTo>
                <a:lnTo>
                  <a:pt x="2197454" y="3440"/>
                </a:lnTo>
                <a:lnTo>
                  <a:pt x="2206447" y="2117"/>
                </a:lnTo>
                <a:lnTo>
                  <a:pt x="2215968" y="794"/>
                </a:lnTo>
                <a:lnTo>
                  <a:pt x="2225490" y="265"/>
                </a:lnTo>
                <a:lnTo>
                  <a:pt x="223501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94435" y="2694562"/>
            <a:ext cx="10455910" cy="860425"/>
          </a:xfrm>
          <a:prstGeom prst="rect">
            <a:avLst/>
          </a:prstGeom>
          <a:solidFill>
            <a:srgbClr val="1F4E79"/>
          </a:solidFill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25000"/>
              </a:lnSpc>
              <a:buFont typeface="Wingdings" panose="05000000000000000000" charset="0"/>
              <a:buNone/>
            </a:pPr>
            <a:r>
              <a:rPr lang="en-CA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New </a:t>
            </a:r>
            <a:r>
              <a:rPr lang="en-CA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functional </a:t>
            </a:r>
            <a:r>
              <a:rPr 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or KPI </a:t>
            </a:r>
            <a:r>
              <a:rPr lang="en-CA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service requirements on 5GC </a:t>
            </a:r>
            <a:r>
              <a:rPr lang="en-CA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or </a:t>
            </a:r>
            <a:r>
              <a:rPr lang="en-CA" sz="2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ProSe</a:t>
            </a:r>
            <a:r>
              <a:rPr lang="en-CA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shall be identified, in order to support:</a:t>
            </a:r>
            <a:endParaRPr lang="en-CA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28760" y="3693160"/>
            <a:ext cx="10086721" cy="193899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 anchor="t">
            <a:spAutoFit/>
          </a:bodyPr>
          <a:lstStyle/>
          <a:p>
            <a:pPr marL="742950" lvl="1" indent="-285750" hangingPunct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CA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continuous high-density system (i.e., a large number of </a:t>
            </a: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different UEs </a:t>
            </a:r>
            <a:r>
              <a:rPr lang="en-CA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or Network/IABs), </a:t>
            </a: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with </a:t>
            </a:r>
            <a:r>
              <a:rPr lang="en-CA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the scalability to support strict reliability and latency, or high data rate and flow density.</a:t>
            </a:r>
            <a:endParaRPr lang="en-CA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742950" lvl="1" indent="-285750" hangingPunct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CA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cross connections of </a:t>
            </a: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different U</a:t>
            </a:r>
            <a:r>
              <a:rPr lang="en-US" sz="1600" dirty="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Es</a:t>
            </a: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in </a:t>
            </a:r>
            <a:r>
              <a:rPr lang="en-CA" sz="1600" dirty="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eMBB</a:t>
            </a:r>
            <a:r>
              <a:rPr lang="en-CA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 </a:t>
            </a:r>
            <a:r>
              <a:rPr lang="en-CA" sz="1600" dirty="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mMTC</a:t>
            </a:r>
            <a:r>
              <a:rPr lang="en-CA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 </a:t>
            </a: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URLLC/V2X, and other verticals.</a:t>
            </a:r>
            <a:endParaRPr lang="en-CA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742950" lvl="1" indent="-285750" hangingPunct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CA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reduced </a:t>
            </a: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power </a:t>
            </a:r>
            <a:r>
              <a:rPr lang="en-CA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consumption in supporting the above </a:t>
            </a:r>
            <a:r>
              <a:rPr lang="en-CA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functionalities and cable-less installation.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94435" y="5765927"/>
            <a:ext cx="10947400" cy="499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CA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Note: The </a:t>
            </a:r>
            <a:r>
              <a:rPr lang="en-CA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SID shall leverage but not overlap with REFEC, NCIS</a:t>
            </a:r>
            <a:r>
              <a:rPr 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 </a:t>
            </a:r>
            <a:r>
              <a:rPr lang="en-CA" sz="2000" dirty="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cyberCAV</a:t>
            </a:r>
            <a:r>
              <a:rPr lang="en-CA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and V2X.</a:t>
            </a:r>
            <a:endParaRPr lang="en-CA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61905" y="4764553"/>
            <a:ext cx="10852237" cy="899167"/>
          </a:xfrm>
        </p:spPr>
        <p:txBody>
          <a:bodyPr/>
          <a:lstStyle/>
          <a:p>
            <a:r>
              <a:rPr lang="en-US" altLang="zh-CN" dirty="0"/>
              <a:t>Thank you!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011534"/>
              </p:ext>
            </p:extLst>
          </p:nvPr>
        </p:nvGraphicFramePr>
        <p:xfrm>
          <a:off x="1689608" y="1277450"/>
          <a:ext cx="9343136" cy="266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359"/>
                <a:gridCol w="725377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5GSI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Integrated</a:t>
                      </a:r>
                      <a:r>
                        <a:rPr lang="en-US" baseline="0" dirty="0" smtClean="0"/>
                        <a:t> scenarios across multi-verticals in providing e2e user experience, ready for the mass market.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REFEC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and traffic scenarios that generate requirements on multi-hop UE relay, for coverage, power efficiency, and capacity.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NCIS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Interactive services</a:t>
                      </a:r>
                      <a:r>
                        <a:rPr lang="en-US" baseline="0" dirty="0" smtClean="0"/>
                        <a:t> (e.g., gaming and/or social networking) in proximity among mobile terminals.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cyberCAV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Interacting and controllable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machines or robots</a:t>
                      </a:r>
                      <a:r>
                        <a:rPr lang="en-US" baseline="0" dirty="0" smtClean="0"/>
                        <a:t> in automatic factories.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V2X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Providing vehicles to everything.</a:t>
                      </a:r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c9c60914-b1bc-4f22-824c-9db3d127c657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12"/>
  <p:tag name="KSO_WM_UNIT_ID" val="diagram20170369_3*m_h_i*1_3_1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13"/>
  <p:tag name="KSO_WM_UNIT_ID" val="diagram20170369_3*m_h_i*1_3_1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2"/>
  <p:tag name="KSO_WM_UNIT_ID" val="diagram20170369_3*m_h_i*1_3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3"/>
  <p:tag name="KSO_WM_UNIT_ID" val="diagram20170369_3*m_h_i*1_3_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2_4"/>
  <p:tag name="KSO_WM_UNIT_ID" val="diagram20170369_3*m_h_i*1_2_4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2_5"/>
  <p:tag name="KSO_WM_UNIT_ID" val="diagram20170369_3*m_h_i*1_2_5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2_6"/>
  <p:tag name="KSO_WM_UNIT_ID" val="diagram20170369_3*m_h_i*1_2_6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2_7"/>
  <p:tag name="KSO_WM_UNIT_ID" val="diagram20170369_3*m_h_i*1_2_7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2_8"/>
  <p:tag name="KSO_WM_UNIT_ID" val="diagram20170369_3*m_h_i*1_2_8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2_9"/>
  <p:tag name="KSO_WM_UNIT_ID" val="diagram20170369_3*m_h_i*1_2_9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1_2"/>
  <p:tag name="KSO_WM_UNIT_ID" val="diagram20170369_3*m_h_i*1_1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1_5"/>
  <p:tag name="KSO_WM_UNIT_ID" val="diagram20170369_3*m_h_i*1_1_5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1_6"/>
  <p:tag name="KSO_WM_UNIT_ID" val="diagram20170369_3*m_h_i*1_1_6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076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327"/>
  <p:tag name="KSO_WM_UNIT_TYPE" val="d"/>
  <p:tag name="KSO_WM_UNIT_INDEX" val="1"/>
  <p:tag name="KSO_WM_UNIT_ID" val="256*d*1"/>
  <p:tag name="KSO_WM_UNIT_CLEAR" val="0"/>
  <p:tag name="KSO_WM_UNIT_LAYERLEVEL" val="1"/>
  <p:tag name="KSO_WM_UNIT_VALUE" val="676*676"/>
  <p:tag name="KSO_WM_UNIT_HIGHLIGHT" val="0"/>
  <p:tag name="KSO_WM_UNIT_COMPATIBLE" val="0"/>
  <p:tag name="KSO_WM_BEAUTIFY_FLAG" val="#wm#"/>
  <p:tag name="KSO_WM_TAG_VERSION" val="1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187671"/>
  <p:tag name="KSO_WM_TAG_VERSION" val="1.0"/>
  <p:tag name="KSO_WM_SLIDE_INDEX" val="2"/>
  <p:tag name="KSO_WM_SLIDE_ITEM_CNT" val="3"/>
  <p:tag name="KSO_WM_SLIDE_LAYOUT" val="n"/>
  <p:tag name="KSO_WM_SLIDE_LAYOUT_CNT" val="1"/>
  <p:tag name="KSO_WM_SLIDE_TYPE" val="text"/>
  <p:tag name="KSO_WM_SLIDE_SUBTYPE" val="diag"/>
  <p:tag name="KSO_WM_SLIDE_POSITION" val="106.313*104.063"/>
  <p:tag name="KSO_WM_SLIDE_SIZE" val="747.375*331.875"/>
  <p:tag name="KSO_WM_SLIDE_ID" val="diagram20187671_2"/>
  <p:tag name="KSO_WM_DIAGRAM_GROUP_CODE" val="n1-1"/>
  <p:tag name="KSO_WM_SLIDE_DIAGTYPE" val="n"/>
  <p:tag name="KSO_WM_TEMPLATE_SUBCATEGORY" val="0"/>
  <p:tag name="KSO_WM_SLIDE_COLORSCHEME_VERSION" val="3.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h_i*1_2_2_3"/>
  <p:tag name="KSO_WM_UNIT_LAYERLEVEL" val="1_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h_i"/>
  <p:tag name="KSO_WM_UNIT_INDEX" val="1_2_2_3"/>
  <p:tag name="KSO_WM_UNIT_DIAGRAM_ISNUMVISUAL" val="0"/>
  <p:tag name="KSO_WM_UNIT_DIAGRAM_ISREFERUNIT" val="0"/>
  <p:tag name="KSO_WM_UNIT_COLOR_SCHEME_SHAPE_ID" val="5"/>
  <p:tag name="KSO_WM_UNIT_COLOR_SCHEME_PARENT_PAGE" val="0_2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h_i*1_2_1_1"/>
  <p:tag name="KSO_WM_UNIT_LAYERLEVEL" val="1_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DIAGRAM_ISNUMVISUAL" val="0"/>
  <p:tag name="KSO_WM_UNIT_DIAGRAM_ISREFERUNIT" val="0"/>
  <p:tag name="KSO_WM_UNIT_COLOR_SCHEME_SHAPE_ID" val="6"/>
  <p:tag name="KSO_WM_UNIT_COLOR_SCHEME_PARENT_PAGE" val="0_2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h_i*1_2_3_1"/>
  <p:tag name="KSO_WM_UNIT_LAYERLEVEL" val="1_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h_i"/>
  <p:tag name="KSO_WM_UNIT_INDEX" val="1_2_3_1"/>
  <p:tag name="KSO_WM_UNIT_DIAGRAM_ISNUMVISUAL" val="0"/>
  <p:tag name="KSO_WM_UNIT_DIAGRAM_ISREFERUNIT" val="0"/>
  <p:tag name="KSO_WM_UNIT_COLOR_SCHEME_SHAPE_ID" val="7"/>
  <p:tag name="KSO_WM_UNIT_COLOR_SCHEME_PARENT_PAGE" val="0_2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h_i*1_2_1_4"/>
  <p:tag name="KSO_WM_UNIT_LAYERLEVEL" val="1_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h_i"/>
  <p:tag name="KSO_WM_UNIT_INDEX" val="1_2_1_4"/>
  <p:tag name="KSO_WM_UNIT_DIAGRAM_ISNUMVISUAL" val="0"/>
  <p:tag name="KSO_WM_UNIT_DIAGRAM_ISREFERUNIT" val="0"/>
  <p:tag name="KSO_WM_UNIT_COLOR_SCHEME_SHAPE_ID" val="8"/>
  <p:tag name="KSO_WM_UNIT_COLOR_SCHEME_PARENT_PAGE" val="0_2"/>
  <p:tag name="KSO_WM_UNIT_DECOLORIZATION" val="1"/>
  <p:tag name="KSO_WM_UNIT_LINE_FORE_SCHEMECOLOR_INDEX" val="10"/>
  <p:tag name="KSO_WM_UNIT_LINE_FILL_TYPE" val="2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h_i*1_2_3_4"/>
  <p:tag name="KSO_WM_UNIT_LAYERLEVEL" val="1_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h_i"/>
  <p:tag name="KSO_WM_UNIT_INDEX" val="1_2_3_4"/>
  <p:tag name="KSO_WM_UNIT_DIAGRAM_ISNUMVISUAL" val="0"/>
  <p:tag name="KSO_WM_UNIT_DIAGRAM_ISREFERUNIT" val="0"/>
  <p:tag name="KSO_WM_UNIT_COLOR_SCHEME_SHAPE_ID" val="9"/>
  <p:tag name="KSO_WM_UNIT_COLOR_SCHEME_PARENT_PAGE" val="0_2"/>
  <p:tag name="KSO_WM_UNIT_DECOLORIZATION" val="1"/>
  <p:tag name="KSO_WM_UNIT_LINE_FORE_SCHEMECOLOR_INDEX" val="10"/>
  <p:tag name="KSO_WM_UNIT_LINE_FILL_TYPE" val="2"/>
  <p:tag name="KSO_WM_UNIT_USESOURCEFORMAT_APPLY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h_i*1_2_2_4"/>
  <p:tag name="KSO_WM_UNIT_LAYERLEVEL" val="1_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h_i"/>
  <p:tag name="KSO_WM_UNIT_INDEX" val="1_2_2_4"/>
  <p:tag name="KSO_WM_UNIT_DIAGRAM_ISNUMVISUAL" val="0"/>
  <p:tag name="KSO_WM_UNIT_DIAGRAM_ISREFERUNIT" val="0"/>
  <p:tag name="KSO_WM_UNIT_COLOR_SCHEME_SHAPE_ID" val="10"/>
  <p:tag name="KSO_WM_UNIT_COLOR_SCHEME_PARENT_PAGE" val="0_2"/>
  <p:tag name="KSO_WM_UNIT_DECOLORIZATION" val="1"/>
  <p:tag name="KSO_WM_UNIT_LINE_FORE_SCHEMECOLOR_INDEX" val="10"/>
  <p:tag name="KSO_WM_UNIT_LINE_FILL_TYPE" val="2"/>
  <p:tag name="KSO_WM_UNIT_USESOURCEFORMAT_APPLY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h_i*1_2_1_2"/>
  <p:tag name="KSO_WM_UNIT_LAYERLEVEL" val="1_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h_i"/>
  <p:tag name="KSO_WM_UNIT_INDEX" val="1_2_1_2"/>
  <p:tag name="KSO_WM_UNIT_DIAGRAM_ISNUMVISUAL" val="0"/>
  <p:tag name="KSO_WM_UNIT_DIAGRAM_ISREFERUNIT" val="0"/>
  <p:tag name="KSO_WM_UNIT_COLOR_SCHEME_SHAPE_ID" val="11"/>
  <p:tag name="KSO_WM_UNIT_COLOR_SCHEME_PARENT_PAGE" val="0_2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h_i*1_2_2_1"/>
  <p:tag name="KSO_WM_UNIT_LAYERLEVEL" val="1_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DIAGRAM_ISNUMVISUAL" val="0"/>
  <p:tag name="KSO_WM_UNIT_DIAGRAM_ISREFERUNIT" val="0"/>
  <p:tag name="KSO_WM_UNIT_COLOR_SCHEME_SHAPE_ID" val="12"/>
  <p:tag name="KSO_WM_UNIT_COLOR_SCHEME_PARENT_PAGE" val="0_2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h_i*1_2_3_2"/>
  <p:tag name="KSO_WM_UNIT_LAYERLEVEL" val="1_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h_i"/>
  <p:tag name="KSO_WM_UNIT_INDEX" val="1_2_3_2"/>
  <p:tag name="KSO_WM_UNIT_DIAGRAM_ISNUMVISUAL" val="0"/>
  <p:tag name="KSO_WM_UNIT_DIAGRAM_ISREFERUNIT" val="0"/>
  <p:tag name="KSO_WM_UNIT_COLOR_SCHEME_SHAPE_ID" val="13"/>
  <p:tag name="KSO_WM_UNIT_COLOR_SCHEME_PARENT_PAGE" val="0_2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i*1_1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i"/>
  <p:tag name="KSO_WM_UNIT_INDEX" val="1_1_1"/>
  <p:tag name="KSO_WM_UNIT_DIAGRAM_ISNUMVISUAL" val="0"/>
  <p:tag name="KSO_WM_UNIT_DIAGRAM_ISREFERUNIT" val="0"/>
  <p:tag name="KSO_WM_UNIT_COLOR_SCHEME_SHAPE_ID" val="3"/>
  <p:tag name="KSO_WM_UNIT_COLOR_SCHEME_PARENT_PAGE" val="0_2"/>
  <p:tag name="KSO_WM_UNIT_FOIL_COLOR" val="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i*1_1_2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i"/>
  <p:tag name="KSO_WM_UNIT_INDEX" val="1_1_2"/>
  <p:tag name="KSO_WM_UNIT_DIAGRAM_ISNUMVISUAL" val="0"/>
  <p:tag name="KSO_WM_UNIT_DIAGRAM_ISREFERUNIT" val="0"/>
  <p:tag name="KSO_WM_UNIT_COLOR_SCHEME_SHAPE_ID" val="4"/>
  <p:tag name="KSO_WM_UNIT_COLOR_SCHEME_PARENT_PAGE" val="0_2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i*1_1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i"/>
  <p:tag name="KSO_WM_UNIT_INDEX" val="1_1_3"/>
  <p:tag name="KSO_WM_UNIT_DIAGRAM_ISNUMVISUAL" val="0"/>
  <p:tag name="KSO_WM_UNIT_DIAGRAM_ISREFERUNIT" val="0"/>
  <p:tag name="KSO_WM_UNIT_COLOR_SCHEME_SHAPE_ID" val="14"/>
  <p:tag name="KSO_WM_UNIT_COLOR_SCHEME_PARENT_PAGE" val="0_2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i*1_1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i"/>
  <p:tag name="KSO_WM_UNIT_INDEX" val="1_1_4"/>
  <p:tag name="KSO_WM_UNIT_DIAGRAM_ISNUMVISUAL" val="0"/>
  <p:tag name="KSO_WM_UNIT_DIAGRAM_ISREFERUNIT" val="0"/>
  <p:tag name="KSO_WM_UNIT_COLOR_SCHEME_SHAPE_ID" val="15"/>
  <p:tag name="KSO_WM_UNIT_COLOR_SCHEME_PARENT_PAGE" val="0_2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i*1_1_5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n1-1"/>
  <p:tag name="KSO_WM_UNIT_TYPE" val="n_h_i"/>
  <p:tag name="KSO_WM_UNIT_INDEX" val="1_1_5"/>
  <p:tag name="KSO_WM_UNIT_DIAGRAM_ISNUMVISUAL" val="0"/>
  <p:tag name="KSO_WM_UNIT_DIAGRAM_ISREFERUNIT" val="0"/>
  <p:tag name="KSO_WM_UNIT_COLOR_SCHEME_SHAPE_ID" val="16"/>
  <p:tag name="KSO_WM_UNIT_COLOR_SCHEME_PARENT_PAGE" val="0_2"/>
  <p:tag name="KSO_WM_UNIT_DECOLORIZATION" val="1"/>
  <p:tag name="KSO_WM_UNIT_LINE_FORE_SCHEMECOLOR_INDEX" val="10"/>
  <p:tag name="KSO_WM_UNIT_LINE_FILL_TYPE" val="2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h_a*1_2_2_1"/>
  <p:tag name="KSO_WM_UNIT_LAYERLEVEL" val="1_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n1-1"/>
  <p:tag name="KSO_WM_UNIT_TYPE" val="n_h_h_a"/>
  <p:tag name="KSO_WM_UNIT_INDEX" val="1_2_2_1"/>
  <p:tag name="KSO_WM_UNIT_PRESET_TEXT" val="单击此处添加标题"/>
  <p:tag name="KSO_WM_UNIT_DIAGRAM_ISNUMVISUAL" val="0"/>
  <p:tag name="KSO_WM_UNIT_DIAGRAM_ISREFERUNIT" val="0"/>
  <p:tag name="KSO_WM_UNIT_NOCLEAR" val="0"/>
  <p:tag name="KSO_WM_UNIT_COLOR_SCHEME_SHAPE_ID" val="37"/>
  <p:tag name="KSO_WM_UNIT_COLOR_SCHEME_PARENT_PAGE" val="0_2"/>
  <p:tag name="KSO_WM_UNIT_TEXT_FILL_FORE_SCHEMECOLOR_INDEX" val="14"/>
  <p:tag name="KSO_WM_UNIT_TEXT_FILL_TYPE" val="1"/>
  <p:tag name="KSO_WM_UNIT_USESOURCEFORMAT_APPLY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h_a*1_2_1_1"/>
  <p:tag name="KSO_WM_UNIT_LAYERLEVEL" val="1_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n1-1"/>
  <p:tag name="KSO_WM_UNIT_TYPE" val="n_h_h_a"/>
  <p:tag name="KSO_WM_UNIT_INDEX" val="1_2_1_1"/>
  <p:tag name="KSO_WM_UNIT_PRESET_TEXT" val="单击此处添加标题"/>
  <p:tag name="KSO_WM_UNIT_DIAGRAM_ISNUMVISUAL" val="0"/>
  <p:tag name="KSO_WM_UNIT_DIAGRAM_ISREFERUNIT" val="0"/>
  <p:tag name="KSO_WM_UNIT_NOCLEAR" val="0"/>
  <p:tag name="KSO_WM_UNIT_COLOR_SCHEME_SHAPE_ID" val="39"/>
  <p:tag name="KSO_WM_UNIT_COLOR_SCHEME_PARENT_PAGE" val="0_2"/>
  <p:tag name="KSO_WM_UNIT_VALUE" val="9"/>
  <p:tag name="KSO_WM_UNIT_TEXT_FILL_FORE_SCHEMECOLOR_INDEX" val="14"/>
  <p:tag name="KSO_WM_UNIT_TEXT_FILL_TYPE" val="1"/>
  <p:tag name="KSO_WM_UNIT_USESOURCEFORMAT_APPLY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h_f*1_2_3_1"/>
  <p:tag name="KSO_WM_UNIT_LAYERLEVEL" val="1_1_1_1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TYPE" val="n_h_h_f"/>
  <p:tag name="KSO_WM_UNIT_INDEX" val="1_2_3_1"/>
  <p:tag name="KSO_WM_UNIT_PRESET_TEXT" val="单击此处添加文本具体内容"/>
  <p:tag name="KSO_WM_UNIT_DIAGRAM_ISNUMVISUAL" val="0"/>
  <p:tag name="KSO_WM_UNIT_DIAGRAM_ISREFERUNIT" val="0"/>
  <p:tag name="KSO_WM_UNIT_NOCLEAR" val="0"/>
  <p:tag name="KSO_WM_UNIT_COLOR_SCHEME_SHAPE_ID" val="40"/>
  <p:tag name="KSO_WM_UNIT_COLOR_SCHEME_PARENT_PAGE" val="0_2"/>
  <p:tag name="KSO_WM_UNIT_TEXT_FILL_FORE_SCHEMECOLOR_INDEX" val="14"/>
  <p:tag name="KSO_WM_UNIT_TEXT_FILL_TYPE" val="1"/>
  <p:tag name="KSO_WM_UNIT_USESOURCEFORMAT_APPLY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7671"/>
  <p:tag name="KSO_WM_UNIT_ID" val="diagram20187671_2*n_h_a*1_1_1"/>
  <p:tag name="KSO_WM_UNIT_LAYERLEVEL" val="1_1_1"/>
  <p:tag name="KSO_WM_UNIT_VALUE" val="10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n1-1"/>
  <p:tag name="KSO_WM_UNIT_TYPE" val="n_h_a"/>
  <p:tag name="KSO_WM_UNIT_INDEX" val="1_1_1"/>
  <p:tag name="KSO_WM_UNIT_PRESET_TEXT" val="单击此处添加标题"/>
  <p:tag name="KSO_WM_UNIT_DIAGRAM_ISNUMVISUAL" val="0"/>
  <p:tag name="KSO_WM_UNIT_DIAGRAM_ISREFERUNIT" val="0"/>
  <p:tag name="KSO_WM_UNIT_NOCLEAR" val="0"/>
  <p:tag name="KSO_WM_UNIT_COLOR_SCHEME_SHAPE_ID" val="31"/>
  <p:tag name="KSO_WM_UNIT_COLOR_SCHEME_PARENT_PAGE" val="0_4"/>
  <p:tag name="KSO_WM_UNIT_TEXT_FILL_FORE_SCHEMECOLOR_INDEX" val="13"/>
  <p:tag name="KSO_WM_UNIT_TEXT_FILL_TYPE" val="1"/>
  <p:tag name="KSO_WM_UNIT_USESOURCEFORMAT_APPLY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938"/>
  <p:tag name="KSO_WM_UNIT_TYPE" val="l_h_i"/>
  <p:tag name="KSO_WM_UNIT_INDEX" val="1_1_1"/>
  <p:tag name="KSO_WM_UNIT_ID" val="diagram20168938_2*l_h_i*1_1_1"/>
  <p:tag name="KSO_WM_UNIT_LAYERLEVEL" val="1_1_1"/>
  <p:tag name="KSO_WM_DIAGRAM_GROUP_CODE" val="l1-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938"/>
  <p:tag name="KSO_WM_UNIT_TYPE" val="l_h_i"/>
  <p:tag name="KSO_WM_UNIT_INDEX" val="1_1_2"/>
  <p:tag name="KSO_WM_UNIT_ID" val="diagram20168938_2*l_h_i*1_1_2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187706"/>
  <p:tag name="KSO_WM_TAG_VERSION" val="1.0"/>
  <p:tag name="KSO_WM_SLIDE_INDEX" val="3"/>
  <p:tag name="KSO_WM_SLIDE_ITEM_CNT" val="3"/>
  <p:tag name="KSO_WM_SLIDE_LAYOUT" val="l"/>
  <p:tag name="KSO_WM_SLIDE_LAYOUT_CNT" val="1"/>
  <p:tag name="KSO_WM_SLIDE_TYPE" val="text"/>
  <p:tag name="KSO_WM_SLIDE_SUBTYPE" val="diag"/>
  <p:tag name="KSO_WM_SLIDE_POSITION" val="228.15*180.597"/>
  <p:tag name="KSO_WM_SLIDE_SIZE" val="660.984*246.45"/>
  <p:tag name="KSO_WM_SLIDE_ID" val="diagram20187706_3"/>
  <p:tag name="KSO_WM_DIAGRAM_GROUP_CODE" val="l1-1"/>
  <p:tag name="KSO_WM_SLIDE_DIAGTYPE" val="l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7706"/>
  <p:tag name="KSO_WM_UNIT_TYPE" val="l_h_i"/>
  <p:tag name="KSO_WM_UNIT_INDEX" val="1_1_1"/>
  <p:tag name="KSO_WM_UNIT_ID" val="diagram20187706_3*l_h_i*1_1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7706"/>
  <p:tag name="KSO_WM_UNIT_TYPE" val="l_h_f"/>
  <p:tag name="KSO_WM_UNIT_INDEX" val="1_1_1"/>
  <p:tag name="KSO_WM_UNIT_ID" val="diagram20187706_3*l_h_f*1_1_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" val="单击此处添加文本具体内容，简明扼要的阐述您的观点。"/>
  <p:tag name="KSO_WM_DIAGRAM_GROUP_CODE" val="l1-1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7706"/>
  <p:tag name="KSO_WM_UNIT_TYPE" val="l_h_i"/>
  <p:tag name="KSO_WM_UNIT_INDEX" val="1_2_1"/>
  <p:tag name="KSO_WM_UNIT_ID" val="diagram20187706_3*l_h_i*1_2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7706"/>
  <p:tag name="KSO_WM_UNIT_TYPE" val="l_h_f"/>
  <p:tag name="KSO_WM_UNIT_INDEX" val="1_2_1"/>
  <p:tag name="KSO_WM_UNIT_ID" val="diagram20187706_3*l_h_f*1_2_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" val="单击此处添加文本具体内容，简明扼要的阐述您的观点。"/>
  <p:tag name="KSO_WM_DIAGRAM_GROUP_CODE" val="l1-1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7706"/>
  <p:tag name="KSO_WM_UNIT_TYPE" val="l_h_i"/>
  <p:tag name="KSO_WM_UNIT_INDEX" val="1_3_1"/>
  <p:tag name="KSO_WM_UNIT_ID" val="diagram20187706_3*l_h_i*1_3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7706"/>
  <p:tag name="KSO_WM_UNIT_TYPE" val="l_h_f"/>
  <p:tag name="KSO_WM_UNIT_INDEX" val="1_3_1"/>
  <p:tag name="KSO_WM_UNIT_ID" val="diagram20187706_3*l_h_f*1_3_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" val="单击此处添加文本具体内容，简明扼要的阐述您的观点。"/>
  <p:tag name="KSO_WM_DIAGRAM_GROUP_CODE" val="l1-1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7706"/>
  <p:tag name="KSO_WM_UNIT_TYPE" val="l_h_i"/>
  <p:tag name="KSO_WM_UNIT_INDEX" val="1_3_2"/>
  <p:tag name="KSO_WM_UNIT_ID" val="diagram20187706_3*l_h_i*1_3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7706"/>
  <p:tag name="KSO_WM_UNIT_TYPE" val="l_h_i"/>
  <p:tag name="KSO_WM_UNIT_INDEX" val="1_2_2"/>
  <p:tag name="KSO_WM_UNIT_ID" val="diagram20187706_3*l_h_i*1_2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7706"/>
  <p:tag name="KSO_WM_UNIT_TYPE" val="l_h_i"/>
  <p:tag name="KSO_WM_UNIT_INDEX" val="1_1_2"/>
  <p:tag name="KSO_WM_UNIT_ID" val="diagram20187706_3*l_h_i*1_1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938"/>
  <p:tag name="KSO_WM_UNIT_TYPE" val="l_h_i"/>
  <p:tag name="KSO_WM_UNIT_INDEX" val="1_1_1"/>
  <p:tag name="KSO_WM_UNIT_ID" val="diagram20168938_2*l_h_i*1_1_1"/>
  <p:tag name="KSO_WM_UNIT_LAYERLEVEL" val="1_1_1"/>
  <p:tag name="KSO_WM_DIAGRAM_GROUP_CODE" val="l1-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938"/>
  <p:tag name="KSO_WM_UNIT_TYPE" val="l_h_i"/>
  <p:tag name="KSO_WM_UNIT_INDEX" val="1_1_2"/>
  <p:tag name="KSO_WM_UNIT_ID" val="diagram20168938_2*l_h_i*1_1_2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168938"/>
  <p:tag name="KSO_WM_TAG_VERSION" val="1.0"/>
  <p:tag name="KSO_WM_SLIDE_ITEM_CNT" val="2"/>
  <p:tag name="KSO_WM_SLIDE_LAYOUT" val="a_b_l"/>
  <p:tag name="KSO_WM_SLIDE_LAYOUT_CNT" val="1_1_1"/>
  <p:tag name="KSO_WM_SLIDE_TYPE" val="text"/>
  <p:tag name="KSO_WM_SLIDE_POSITION" val="154*95"/>
  <p:tag name="KSO_WM_SLIDE_SIZE" val="652*368"/>
  <p:tag name="KSO_WM_SLIDE_ID" val="diagram20168938_2"/>
  <p:tag name="KSO_WM_SLIDE_INDEX" val="2"/>
  <p:tag name="KSO_WM_DIAGRAM_GROUP_CODE" val="l1-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938"/>
  <p:tag name="KSO_WM_UNIT_TYPE" val="l_h_i"/>
  <p:tag name="KSO_WM_UNIT_INDEX" val="1_1_1"/>
  <p:tag name="KSO_WM_UNIT_ID" val="diagram20168938_2*l_h_i*1_1_1"/>
  <p:tag name="KSO_WM_UNIT_LAYERLEVEL" val="1_1_1"/>
  <p:tag name="KSO_WM_DIAGRAM_GROUP_CODE" val="l1-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938"/>
  <p:tag name="KSO_WM_UNIT_TYPE" val="l_h_i"/>
  <p:tag name="KSO_WM_UNIT_INDEX" val="1_1_2"/>
  <p:tag name="KSO_WM_UNIT_ID" val="diagram20168938_2*l_h_i*1_1_2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938"/>
  <p:tag name="KSO_WM_UNIT_TYPE" val="l_h_f"/>
  <p:tag name="KSO_WM_UNIT_INDEX" val="1_1_1"/>
  <p:tag name="KSO_WM_UNIT_LAYERLEVEL" val="1_1_1"/>
  <p:tag name="KSO_WM_UNIT_VALUE" val="42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938_2*l_h_f*1_1_1"/>
  <p:tag name="KSO_WM_UNIT_TEXT_FILL_FORE_SCHEMECOLOR_INDEX" val="15"/>
  <p:tag name="KSO_WM_UNIT_TEXT_FILL_TYPE" val="1"/>
  <p:tag name="KSO_WM_UNIT_USESOURCEFORMAT_APPLY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938"/>
  <p:tag name="KSO_WM_UNIT_TYPE" val="l_h_i"/>
  <p:tag name="KSO_WM_UNIT_INDEX" val="1_2_1"/>
  <p:tag name="KSO_WM_UNIT_ID" val="diagram20168938_2*l_h_i*1_2_1"/>
  <p:tag name="KSO_WM_UNIT_LAYERLEVEL" val="1_1_1"/>
  <p:tag name="KSO_WM_DIAGRAM_GROUP_CODE" val="l1-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938"/>
  <p:tag name="KSO_WM_UNIT_TYPE" val="l_h_i"/>
  <p:tag name="KSO_WM_UNIT_INDEX" val="1_2_2"/>
  <p:tag name="KSO_WM_UNIT_ID" val="diagram20168938_2*l_h_i*1_2_2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6"/>
  <p:tag name="KSO_WM_UNIT_TEXT_FILL_TYPE" val="1"/>
  <p:tag name="KSO_WM_UNIT_USESOURCEFORMAT_APPLY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8938"/>
  <p:tag name="KSO_WM_UNIT_TYPE" val="l_h_f"/>
  <p:tag name="KSO_WM_UNIT_INDEX" val="1_2_1"/>
  <p:tag name="KSO_WM_UNIT_LAYERLEVEL" val="1_1_1"/>
  <p:tag name="KSO_WM_UNIT_VALUE" val="42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938_2*l_h_f*1_2_1"/>
  <p:tag name="KSO_WM_UNIT_TEXT_FILL_FORE_SCHEMECOLOR_INDEX" val="15"/>
  <p:tag name="KSO_WM_UNIT_TEXT_FILL_TYPE" val="1"/>
  <p:tag name="KSO_WM_UNIT_USESOURCEFORMAT_APPLY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076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55"/>
  <p:tag name="KSO_WM_UNIT_TYPE" val="l_i"/>
  <p:tag name="KSO_WM_UNIT_INDEX" val="1_1"/>
  <p:tag name="KSO_WM_UNIT_ID" val="diagram160055_2*l_i*1_1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USESOURCEFORMAT_APPLY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55"/>
  <p:tag name="KSO_WM_UNIT_TYPE" val="l_i"/>
  <p:tag name="KSO_WM_UNIT_INDEX" val="1_1"/>
  <p:tag name="KSO_WM_UNIT_ID" val="diagram160055_2*l_i*1_1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USESOURCEFORMAT_APPLY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5"/>
  <p:tag name="KSO_WM_TEMPLATE_SUBCATEGORY" val="0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187308"/>
  <p:tag name="KSO_WM_SLIDE_LAYOUT" val="a"/>
  <p:tag name="KSO_WM_SLIDE_LAYOUT_CNT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谢谢观看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5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SLIDE_ITEM_CNT" val="0"/>
  <p:tag name="KSO_WM_SLIDE_LAYOUT" val="a_b"/>
  <p:tag name="KSO_WM_SLIDE_LAYOUT_CNT" val="1_1"/>
  <p:tag name="KSO_WM_SLIDE_TYPE" val="title"/>
  <p:tag name="KSO_WM_BEAUTIFY_FLAG" val="#wm#"/>
  <p:tag name="KSO_WM_COMBINE_RELATE_SLIDE_ID" val="background20177218_1"/>
  <p:tag name="KSO_WM_TEMPLATE_CATEGORY" val="custom"/>
  <p:tag name="KSO_WM_TEMPLATE_INDEX" val="20180764"/>
  <p:tag name="KSO_WM_SLIDE_ID" val="custom20180764_1"/>
  <p:tag name="KSO_WM_SLIDE_INDEX" val="1"/>
  <p:tag name="KSO_WM_TEMPLATE_SUBCATEGORY" val="0"/>
  <p:tag name="KSO_WM_TEMPLATE_THUMBS_INDEX" val="1、4、5、11、12、15、20、25、26、29"/>
  <p:tag name="KSO_WM_TEMPLATE_TOPIC_ID" val="2869567"/>
  <p:tag name="KSO_WM_TEMPLATE_OUTLINE_ID" val="6"/>
  <p:tag name="KSO_WM_TEMPLATE_SCENE_ID" val="1"/>
  <p:tag name="KSO_WM_TEMPLATE_JOB_ID" val="6"/>
  <p:tag name="KSO_WM_TEMPLATE_TOPIC_DEFAULT" val="0"/>
  <p:tag name="KSO_WM_SLIDE_SUBTYPE" val="pureTxt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170369"/>
  <p:tag name="KSO_WM_TAG_VERSION" val="1.0"/>
  <p:tag name="KSO_WM_SLIDE_ITEM_CNT" val="4"/>
  <p:tag name="KSO_WM_SLIDE_LAYOUT" val="a_b_f_m"/>
  <p:tag name="KSO_WM_SLIDE_LAYOUT_CNT" val="1_1_1_1"/>
  <p:tag name="KSO_WM_SLIDE_TYPE" val="text"/>
  <p:tag name="KSO_WM_SLIDE_POSITION" val="58.7124*134.236"/>
  <p:tag name="KSO_WM_SLIDE_SIZE" val="805.296*406.384"/>
  <p:tag name="KSO_WM_SLIDE_ID" val="diagram20170369_3"/>
  <p:tag name="KSO_WM_SLIDE_INDEX" val="3"/>
  <p:tag name="KSO_WM_DIAGRAM_GROUP_CODE" val="m1-1"/>
  <p:tag name="KSO_WM_TEMPLATE_SUBCATEGORY" val="0"/>
  <p:tag name="KSO_WM_SLIDE_DIAGTYPE" val="m"/>
  <p:tag name="KSO_WM_SLIDE_SUBTYPE" val="diag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i"/>
  <p:tag name="KSO_WM_UNIT_INDEX" val="1_1"/>
  <p:tag name="KSO_WM_UNIT_LAYERLEVEL" val="1_1"/>
  <p:tag name="KSO_WM_DIAGRAM_GROUP_CODE" val="m1-1"/>
  <p:tag name="KSO_WM_UNIT_ID" val="diagram20170369_3*m_i*1_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a"/>
  <p:tag name="KSO_WM_UNIT_INDEX" val="1"/>
  <p:tag name="KSO_WM_UNIT_LAYERLEVEL" val="1"/>
  <p:tag name="KSO_WM_UNIT_VALUE" val="16"/>
  <p:tag name="KSO_WM_UNIT_ISCONTENTSTITLE" val="0"/>
  <p:tag name="KSO_WM_UNIT_HIGHLIGHT" val="0"/>
  <p:tag name="KSO_WM_UNIT_COMPATIBLE" val="0"/>
  <p:tag name="KSO_WM_DIAGRAM_GROUP_CODE" val="m1-1"/>
  <p:tag name="KSO_WM_UNIT_ID" val="diagram20170369_3*a*1"/>
  <p:tag name="KSO_WM_UNIT_NOCLEAR" val="0"/>
  <p:tag name="KSO_WM_UNIT_DIAGRAM_ISNUMVISUAL" val="0"/>
  <p:tag name="KSO_WM_UNIT_DIAGRAM_ISREFERUNIT" val="0"/>
  <p:tag name="KSO_WM_UNIT_PRESET_TEXT" val="LOREM IPSUM DOLOR"/>
  <p:tag name="KSO_WM_UNIT_TEXT_FILL_FORE_SCHEMECOLOR_INDEX" val="15"/>
  <p:tag name="KSO_WM_UNIT_TEXT_FILL_TYPE" val="1"/>
  <p:tag name="KSO_WM_UNIT_USESOURCEFORMAT_APPLY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4_8"/>
  <p:tag name="KSO_WM_UNIT_LAYERLEVEL" val="1_1_1"/>
  <p:tag name="KSO_WM_DIAGRAM_GROUP_CODE" val="m1-1"/>
  <p:tag name="KSO_WM_UNIT_ID" val="diagram20170369_3*m_h_i*1_4_8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4_9"/>
  <p:tag name="KSO_WM_UNIT_LAYERLEVEL" val="1_1_1"/>
  <p:tag name="KSO_WM_DIAGRAM_GROUP_CODE" val="m1-1"/>
  <p:tag name="KSO_WM_UNIT_ID" val="diagram20170369_3*m_h_i*1_4_9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TEXT_FILL_FORE_SCHEMECOLOR_INDEX" val="14"/>
  <p:tag name="KSO_WM_UNIT_TEXT_FILL_TYPE" val="1"/>
  <p:tag name="KSO_WM_UNIT_USESOURCEFORMAT_APPLY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6"/>
  <p:tag name="KSO_WM_UNIT_LAYERLEVEL" val="1_1_1"/>
  <p:tag name="KSO_WM_DIAGRAM_GROUP_CODE" val="m1-1"/>
  <p:tag name="KSO_WM_UNIT_ID" val="diagram20170369_3*m_h_i*1_3_6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5"/>
  <p:tag name="KSO_WM_UNIT_LAYERLEVEL" val="1_1_1"/>
  <p:tag name="KSO_WM_DIAGRAM_GROUP_CODE" val="m1-1"/>
  <p:tag name="KSO_WM_UNIT_ID" val="diagram20170369_3*m_h_i*1_3_5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TEXT_FILL_FORE_SCHEMECOLOR_INDEX" val="14"/>
  <p:tag name="KSO_WM_UNIT_TEXT_FILL_TYPE" val="1"/>
  <p:tag name="KSO_WM_UNIT_USESOURCEFORMAT_APPLY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2_3"/>
  <p:tag name="KSO_WM_UNIT_LAYERLEVEL" val="1_1_1"/>
  <p:tag name="KSO_WM_DIAGRAM_GROUP_CODE" val="m1-1"/>
  <p:tag name="KSO_WM_UNIT_ID" val="diagram20170369_3*m_h_i*1_2_3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2_2"/>
  <p:tag name="KSO_WM_UNIT_LAYERLEVEL" val="1_1_1"/>
  <p:tag name="KSO_WM_DIAGRAM_GROUP_CODE" val="m1-1"/>
  <p:tag name="KSO_WM_UNIT_ID" val="diagram20170369_3*m_h_i*1_2_2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TEXT_FILL_FORE_SCHEMECOLOR_INDEX" val="14"/>
  <p:tag name="KSO_WM_UNIT_TEXT_FILL_TYPE" val="1"/>
  <p:tag name="KSO_WM_UNIT_USESOURCEFORMAT_APPLY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1_4"/>
  <p:tag name="KSO_WM_UNIT_LAYERLEVEL" val="1_1_1"/>
  <p:tag name="KSO_WM_DIAGRAM_GROUP_CODE" val="m1-1"/>
  <p:tag name="KSO_WM_UNIT_ID" val="diagram20170369_3*m_h_i*1_1_4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1_3"/>
  <p:tag name="KSO_WM_UNIT_LAYERLEVEL" val="1_1_1"/>
  <p:tag name="KSO_WM_DIAGRAM_GROUP_CODE" val="m1-1"/>
  <p:tag name="KSO_WM_UNIT_ID" val="diagram20170369_3*m_h_i*1_1_3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TEXT_FILL_FORE_SCHEMECOLOR_INDEX" val="14"/>
  <p:tag name="KSO_WM_UNIT_TEXT_FILL_TYPE" val="1"/>
  <p:tag name="KSO_WM_UNIT_USESOURCEFORMAT_APPLY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a"/>
  <p:tag name="KSO_WM_UNIT_INDEX" val="1_1_1"/>
  <p:tag name="KSO_WM_UNIT_ID" val="diagram20170369_3*m_h_a*1_1_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ISCONTENTSTITLE" val="0"/>
  <p:tag name="KSO_WM_UNIT_NOCLEAR" val="0"/>
  <p:tag name="KSO_WM_UNIT_DIAGRAM_ISNUMVISUAL" val="0"/>
  <p:tag name="KSO_WM_UNIT_DIAGRAM_ISREFERUNIT" val="0"/>
  <p:tag name="KSO_WM_UNIT_DIAGRAM_MODELTYPE" val="numdgm"/>
  <p:tag name="KSO_WM_UNIT_PRESET_TEXT" val="LOREM IPSUM"/>
  <p:tag name="KSO_WM_UNIT_TEXT_FILL_FORE_SCHEMECOLOR_INDEX" val="13"/>
  <p:tag name="KSO_WM_UNIT_TEXT_FILL_TYPE" val="1"/>
  <p:tag name="KSO_WM_UNIT_USESOURCEFORMAT_APPLY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1_1"/>
  <p:tag name="KSO_WM_UNIT_ID" val="diagram20170369_3*m_h_i*1_1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20170369_3*i*1"/>
  <p:tag name="KSO_WM_TEMPLATE_CATEGORY" val="diagram"/>
  <p:tag name="KSO_WM_TEMPLATE_INDEX" val="20170369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LAYERLEVEL" val="1"/>
  <p:tag name="KSO_WM_UNIT_LINE_FORE_SCHEMECOLOR_INDEX" val="14"/>
  <p:tag name="KSO_WM_UNIT_LINE_FILL_TYPE" val="2"/>
  <p:tag name="KSO_WM_UNIT_USESOURCEFORMAT_APPLY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a"/>
  <p:tag name="KSO_WM_UNIT_INDEX" val="1_2_1"/>
  <p:tag name="KSO_WM_UNIT_ID" val="diagram20170369_3*m_h_a*1_2_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ISCONTENTSTITLE" val="0"/>
  <p:tag name="KSO_WM_UNIT_NOCLEAR" val="0"/>
  <p:tag name="KSO_WM_UNIT_DIAGRAM_ISNUMVISUAL" val="0"/>
  <p:tag name="KSO_WM_UNIT_DIAGRAM_ISREFERUNIT" val="0"/>
  <p:tag name="KSO_WM_UNIT_DIAGRAM_MODELTYPE" val="numdgm"/>
  <p:tag name="KSO_WM_UNIT_PRESET_TEXT" val="LOREM IPSUM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2_1"/>
  <p:tag name="KSO_WM_UNIT_ID" val="diagram20170369_3*m_h_i*1_2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20170369_3*i*2"/>
  <p:tag name="KSO_WM_TEMPLATE_CATEGORY" val="diagram"/>
  <p:tag name="KSO_WM_TEMPLATE_INDEX" val="20170369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LAYERLEVEL" val="1"/>
  <p:tag name="KSO_WM_UNIT_LINE_FORE_SCHEMECOLOR_INDEX" val="14"/>
  <p:tag name="KSO_WM_UNIT_LINE_FILL_TYPE" val="2"/>
  <p:tag name="KSO_WM_UNIT_USESOURCEFORMAT_APPLY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a"/>
  <p:tag name="KSO_WM_UNIT_INDEX" val="1_3_1"/>
  <p:tag name="KSO_WM_UNIT_ID" val="diagram20170369_3*m_h_a*1_3_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ISCONTENTSTITLE" val="0"/>
  <p:tag name="KSO_WM_UNIT_NOCLEAR" val="0"/>
  <p:tag name="KSO_WM_UNIT_DIAGRAM_ISNUMVISUAL" val="0"/>
  <p:tag name="KSO_WM_UNIT_DIAGRAM_ISREFERUNIT" val="0"/>
  <p:tag name="KSO_WM_UNIT_DIAGRAM_MODELTYPE" val="numdgm"/>
  <p:tag name="KSO_WM_UNIT_PRESET_TEXT" val="LOREM IPSUM"/>
  <p:tag name="KSO_WM_UNIT_TEXT_FILL_FORE_SCHEMECOLOR_INDEX" val="13"/>
  <p:tag name="KSO_WM_UNIT_TEXT_FILL_TYPE" val="1"/>
  <p:tag name="KSO_WM_UNIT_USESOURCEFORMAT_APPLY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1"/>
  <p:tag name="KSO_WM_UNIT_ID" val="diagram20170369_3*m_h_i*1_3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20170369_3*i*3"/>
  <p:tag name="KSO_WM_TEMPLATE_CATEGORY" val="diagram"/>
  <p:tag name="KSO_WM_TEMPLATE_INDEX" val="20170369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LAYERLEVEL" val="1"/>
  <p:tag name="KSO_WM_UNIT_LINE_FORE_SCHEMECOLOR_INDEX" val="14"/>
  <p:tag name="KSO_WM_UNIT_LINE_FILL_TYPE" val="2"/>
  <p:tag name="KSO_WM_UNIT_USESOURCEFORMAT_APPLY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a"/>
  <p:tag name="KSO_WM_UNIT_INDEX" val="1_4_1"/>
  <p:tag name="KSO_WM_UNIT_ID" val="diagram20170369_3*m_h_a*1_4_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ISCONTENTSTITLE" val="0"/>
  <p:tag name="KSO_WM_UNIT_NOCLEAR" val="0"/>
  <p:tag name="KSO_WM_UNIT_DIAGRAM_ISNUMVISUAL" val="0"/>
  <p:tag name="KSO_WM_UNIT_DIAGRAM_ISREFERUNIT" val="0"/>
  <p:tag name="KSO_WM_UNIT_DIAGRAM_MODELTYPE" val="numdgm"/>
  <p:tag name="KSO_WM_UNIT_PRESET_TEXT" val="LOREM IPSUM"/>
  <p:tag name="KSO_WM_UNIT_TEXT_FILL_FORE_SCHEMECOLOR_INDEX" val="13"/>
  <p:tag name="KSO_WM_UNIT_TEXT_FILL_TYPE" val="1"/>
  <p:tag name="KSO_WM_UNIT_USESOURCEFORMAT_APPLY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4_1"/>
  <p:tag name="KSO_WM_UNIT_ID" val="diagram20170369_3*m_h_i*1_4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20170369_3*i*4"/>
  <p:tag name="KSO_WM_TEMPLATE_CATEGORY" val="diagram"/>
  <p:tag name="KSO_WM_TEMPLATE_INDEX" val="20170369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LAYERLEVEL" val="1"/>
  <p:tag name="KSO_WM_UNIT_LINE_FORE_SCHEMECOLOR_INDEX" val="14"/>
  <p:tag name="KSO_WM_UNIT_LINE_FILL_TYPE" val="2"/>
  <p:tag name="KSO_WM_UNIT_USESOURCEFORMAT_APPLY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4_2"/>
  <p:tag name="KSO_WM_UNIT_ID" val="diagram20170369_3*m_h_i*1_4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4_3"/>
  <p:tag name="KSO_WM_UNIT_ID" val="diagram20170369_3*m_h_i*1_4_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4_4"/>
  <p:tag name="KSO_WM_UNIT_ID" val="diagram20170369_3*m_h_i*1_4_4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4_5"/>
  <p:tag name="KSO_WM_UNIT_ID" val="diagram20170369_3*m_h_i*1_4_5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4_6"/>
  <p:tag name="KSO_WM_UNIT_ID" val="diagram20170369_3*m_h_i*1_4_6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4_7"/>
  <p:tag name="KSO_WM_UNIT_ID" val="diagram20170369_3*m_h_i*1_4_7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4"/>
  <p:tag name="KSO_WM_UNIT_ID" val="diagram20170369_3*m_h_i*1_3_4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7"/>
  <p:tag name="KSO_WM_UNIT_ID" val="diagram20170369_3*m_h_i*1_3_7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8"/>
  <p:tag name="KSO_WM_UNIT_ID" val="diagram20170369_3*m_h_i*1_3_8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9"/>
  <p:tag name="KSO_WM_UNIT_ID" val="diagram20170369_3*m_h_i*1_3_9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10"/>
  <p:tag name="KSO_WM_UNIT_ID" val="diagram20170369_3*m_h_i*1_3_10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369"/>
  <p:tag name="KSO_WM_UNIT_TYPE" val="m_h_i"/>
  <p:tag name="KSO_WM_UNIT_INDEX" val="1_3_11"/>
  <p:tag name="KSO_WM_UNIT_ID" val="diagram20170369_3*m_h_i*1_3_1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MODELTYPE" val="numdgm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1011</Words>
  <Application>Microsoft Office PowerPoint</Application>
  <PresentationFormat>Widescreen</PresentationFormat>
  <Paragraphs>80</Paragraphs>
  <Slides>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Lato Regular</vt:lpstr>
      <vt:lpstr>微软雅黑</vt:lpstr>
      <vt:lpstr>宋体</vt:lpstr>
      <vt:lpstr>Arial</vt:lpstr>
      <vt:lpstr>Calibri</vt:lpstr>
      <vt:lpstr>Wingdings</vt:lpstr>
      <vt:lpstr>Office 主题​​</vt:lpstr>
      <vt:lpstr>Microsoft Excel Chart</vt:lpstr>
      <vt:lpstr>PowerPoint Presentation</vt:lpstr>
      <vt:lpstr>Executive 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Liang Song</cp:lastModifiedBy>
  <cp:revision>50</cp:revision>
  <dcterms:created xsi:type="dcterms:W3CDTF">2019-04-01T09:21:00Z</dcterms:created>
  <dcterms:modified xsi:type="dcterms:W3CDTF">2019-04-26T17:36:41Z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