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7"/>
  </p:notesMasterIdLst>
  <p:handoutMasterIdLst>
    <p:handoutMasterId r:id="rId8"/>
  </p:handoutMasterIdLst>
  <p:sldIdLst>
    <p:sldId id="303" r:id="rId2"/>
    <p:sldId id="316" r:id="rId3"/>
    <p:sldId id="317" r:id="rId4"/>
    <p:sldId id="318" r:id="rId5"/>
    <p:sldId id="319" r:id="rId6"/>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6C664"/>
    <a:srgbClr val="72AF2F"/>
    <a:srgbClr val="2A6EA8"/>
    <a:srgbClr val="5C88D0"/>
    <a:srgbClr val="B1D254"/>
    <a:srgbClr val="000000"/>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81" autoAdjust="0"/>
    <p:restoredTop sz="94582" autoAdjust="0"/>
  </p:normalViewPr>
  <p:slideViewPr>
    <p:cSldViewPr snapToGrid="0">
      <p:cViewPr varScale="1">
        <p:scale>
          <a:sx n="82" d="100"/>
          <a:sy n="82" d="100"/>
        </p:scale>
        <p:origin x="996" y="12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80" d="100"/>
          <a:sy n="80" d="100"/>
        </p:scale>
        <p:origin x="4014"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DDBF275-47C1-40B1-8416-C0571128172A}"/>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A4478DE1-733C-42C6-94A4-992B1B6C1487}"/>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060BCA5-3B6B-4153-A304-19018F087EF2}" type="datetime1">
              <a:rPr lang="en-US"/>
              <a:pPr>
                <a:defRPr/>
              </a:pPr>
              <a:t>4/26/2019</a:t>
            </a:fld>
            <a:endParaRPr lang="en-US" dirty="0"/>
          </a:p>
        </p:txBody>
      </p:sp>
      <p:sp>
        <p:nvSpPr>
          <p:cNvPr id="9220" name="Rectangle 4">
            <a:extLst>
              <a:ext uri="{FF2B5EF4-FFF2-40B4-BE49-F238E27FC236}">
                <a16:creationId xmlns:a16="http://schemas.microsoft.com/office/drawing/2014/main" id="{A1ECDF18-5613-4852-B860-062D1F4DFB5C}"/>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729FE44A-D50D-49E6-A8ED-34B4FEE38003}"/>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F3984AA-CE69-4869-8AA8-6DB25886C639}" type="slidenum">
              <a:rPr lang="en-GB" altLang="en-US"/>
              <a:pPr>
                <a:defRPr/>
              </a:pPr>
              <a:t>‹#›</a:t>
            </a:fld>
            <a:endParaRPr lang="en-GB" altLang="en-US" dirty="0"/>
          </a:p>
        </p:txBody>
      </p:sp>
    </p:spTree>
    <p:extLst>
      <p:ext uri="{BB962C8B-B14F-4D97-AF65-F5344CB8AC3E}">
        <p14:creationId xmlns:p14="http://schemas.microsoft.com/office/powerpoint/2010/main" val="12626841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0DB9D52-3F31-466A-9009-8C21DE3332DE}"/>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9EC346BF-D932-4CEA-B0E9-9CEB91442E1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33ACF41-CD99-4717-9C8A-780484B38268}" type="datetime1">
              <a:rPr lang="en-US"/>
              <a:pPr>
                <a:defRPr/>
              </a:pPr>
              <a:t>4/26/2019</a:t>
            </a:fld>
            <a:endParaRPr lang="en-US" dirty="0"/>
          </a:p>
        </p:txBody>
      </p:sp>
      <p:sp>
        <p:nvSpPr>
          <p:cNvPr id="3076" name="Rectangle 4">
            <a:extLst>
              <a:ext uri="{FF2B5EF4-FFF2-40B4-BE49-F238E27FC236}">
                <a16:creationId xmlns:a16="http://schemas.microsoft.com/office/drawing/2014/main" id="{BB686DD4-BE17-4B28-AA4A-A76BF815F933}"/>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6F8A255-EEC7-4644-B93E-7EAB8AFD4302}"/>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0716E0D1-AD3C-4FF0-863F-29487244D1EF}"/>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2C55E3DC-5E7F-4925-8297-A4C4D412AADC}"/>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270BED3-1BA5-461C-9726-7646963A13BF}" type="slidenum">
              <a:rPr lang="en-GB" altLang="en-US"/>
              <a:pPr>
                <a:defRPr/>
              </a:pPr>
              <a:t>‹#›</a:t>
            </a:fld>
            <a:endParaRPr lang="en-GB" altLang="en-US" dirty="0"/>
          </a:p>
        </p:txBody>
      </p:sp>
    </p:spTree>
    <p:extLst>
      <p:ext uri="{BB962C8B-B14F-4D97-AF65-F5344CB8AC3E}">
        <p14:creationId xmlns:p14="http://schemas.microsoft.com/office/powerpoint/2010/main" val="34877035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AEB4AA32-6D7B-4AAF-993A-8646F3D09EE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F3D608BB-D107-4FA1-B9F9-B7F7B1A19C30}" type="slidenum">
              <a:rPr lang="en-GB" altLang="en-US" sz="1200" smtClean="0"/>
              <a:pPr>
                <a:spcBef>
                  <a:spcPct val="0"/>
                </a:spcBef>
              </a:pPr>
              <a:t>1</a:t>
            </a:fld>
            <a:endParaRPr lang="en-GB" altLang="en-US" sz="1200"/>
          </a:p>
        </p:txBody>
      </p:sp>
      <p:sp>
        <p:nvSpPr>
          <p:cNvPr id="6147" name="Rectangle 2">
            <a:extLst>
              <a:ext uri="{FF2B5EF4-FFF2-40B4-BE49-F238E27FC236}">
                <a16:creationId xmlns:a16="http://schemas.microsoft.com/office/drawing/2014/main" id="{0C8A5695-AEF3-42BC-AC78-F622C7B68258}"/>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BC7799D6-3B26-4E52-A407-95A0B00ACEF1}"/>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6.emf"/><Relationship Id="rId5" Type="http://schemas.openxmlformats.org/officeDocument/2006/relationships/oleObject" Target="../embeddings/oleObject1.bin"/><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8B581368-A67D-4D12-912A-8CE77F508E0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152724392"/>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sz="2800"/>
            </a:lvl1pPr>
            <a:lvl2pPr>
              <a:defRPr sz="2800"/>
            </a:lvl2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585424484"/>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Standard tex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AB97E9A9-1E1C-4B5E-8AF4-C1C99BF6287F}"/>
              </a:ext>
            </a:extLst>
          </p:cNvPr>
          <p:cNvGraphicFramePr>
            <a:graphicFrameLocks noChangeAspect="1"/>
          </p:cNvGraphicFramePr>
          <p:nvPr userDrawn="1">
            <p:custDataLst>
              <p:tags r:id="rId2"/>
            </p:custDataLst>
            <p:ext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029" name="think-cell Slide" r:id="rId5" imgW="479" imgH="478" progId="TCLayout.ActiveDocument.1">
                  <p:embed/>
                </p:oleObj>
              </mc:Choice>
              <mc:Fallback>
                <p:oleObj name="think-cell Slide" r:id="rId5" imgW="479" imgH="478" progId="TCLayout.ActiveDocument.1">
                  <p:embed/>
                  <p:pic>
                    <p:nvPicPr>
                      <p:cNvPr id="4" name="Object 3" hidden="1">
                        <a:extLst>
                          <a:ext uri="{FF2B5EF4-FFF2-40B4-BE49-F238E27FC236}">
                            <a16:creationId xmlns:a16="http://schemas.microsoft.com/office/drawing/2014/main" id="{AB97E9A9-1E1C-4B5E-8AF4-C1C99BF6287F}"/>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E061105F-C847-40F9-BFC8-77D41F952978}"/>
              </a:ext>
            </a:extLst>
          </p:cNvPr>
          <p:cNvSpPr/>
          <p:nvPr userDrawn="1">
            <p:custDataLst>
              <p:tags r:id="rId3"/>
            </p:custDataLst>
          </p:nvPr>
        </p:nvSpPr>
        <p:spPr>
          <a:xfrm>
            <a:off x="0" y="0"/>
            <a:ext cx="211667" cy="211667"/>
          </a:xfrm>
          <a:prstGeom prst="rect">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100000"/>
              </a:lnSpc>
              <a:spcBef>
                <a:spcPct val="0"/>
              </a:spcBef>
              <a:spcAft>
                <a:spcPct val="0"/>
              </a:spcAft>
            </a:pPr>
            <a:endParaRPr lang="en-US" sz="3200" b="0" i="0" baseline="0" dirty="0">
              <a:latin typeface="Calibri Light" panose="020F0302020204030204" pitchFamily="34" charset="0"/>
              <a:ea typeface="+mj-ea"/>
              <a:cs typeface="+mj-cs"/>
              <a:sym typeface="Calibri Light" panose="020F0302020204030204" pitchFamily="34" charset="0"/>
            </a:endParaRPr>
          </a:p>
        </p:txBody>
      </p:sp>
      <p:sp>
        <p:nvSpPr>
          <p:cNvPr id="5" name="Date Placeholder 4">
            <a:extLst>
              <a:ext uri="{FF2B5EF4-FFF2-40B4-BE49-F238E27FC236}">
                <a16:creationId xmlns:a16="http://schemas.microsoft.com/office/drawing/2014/main" id="{8684C236-880D-410B-8E54-B173207AFE17}"/>
              </a:ext>
            </a:extLst>
          </p:cNvPr>
          <p:cNvSpPr>
            <a:spLocks noGrp="1"/>
          </p:cNvSpPr>
          <p:nvPr>
            <p:ph type="dt" sz="half" idx="11"/>
          </p:nvPr>
        </p:nvSpPr>
        <p:spPr/>
        <p:txBody>
          <a:bodyPr/>
          <a:lstStyle/>
          <a:p>
            <a:endParaRPr lang="en-IN" dirty="0"/>
          </a:p>
        </p:txBody>
      </p:sp>
      <p:sp>
        <p:nvSpPr>
          <p:cNvPr id="6" name="Footer Placeholder 5">
            <a:extLst>
              <a:ext uri="{FF2B5EF4-FFF2-40B4-BE49-F238E27FC236}">
                <a16:creationId xmlns:a16="http://schemas.microsoft.com/office/drawing/2014/main" id="{1BE0DDD1-E8FF-476A-B624-711BB78C5337}"/>
              </a:ext>
            </a:extLst>
          </p:cNvPr>
          <p:cNvSpPr>
            <a:spLocks noGrp="1"/>
          </p:cNvSpPr>
          <p:nvPr>
            <p:ph type="ftr" sz="quarter" idx="12"/>
          </p:nvPr>
        </p:nvSpPr>
        <p:spPr/>
        <p:txBody>
          <a:bodyPr/>
          <a:lstStyle/>
          <a:p>
            <a:endParaRPr lang="en-IN" dirty="0"/>
          </a:p>
        </p:txBody>
      </p:sp>
      <p:sp>
        <p:nvSpPr>
          <p:cNvPr id="7" name="Slide Number Placeholder 6">
            <a:extLst>
              <a:ext uri="{FF2B5EF4-FFF2-40B4-BE49-F238E27FC236}">
                <a16:creationId xmlns:a16="http://schemas.microsoft.com/office/drawing/2014/main" id="{9636BD1A-AF4B-4287-A902-BC02DA082019}"/>
              </a:ext>
            </a:extLst>
          </p:cNvPr>
          <p:cNvSpPr>
            <a:spLocks noGrp="1"/>
          </p:cNvSpPr>
          <p:nvPr>
            <p:ph type="sldNum" sz="quarter" idx="13"/>
          </p:nvPr>
        </p:nvSpPr>
        <p:spPr/>
        <p:txBody>
          <a:bodyPr/>
          <a:lstStyle/>
          <a:p>
            <a:fld id="{A5163908-529D-4A49-892F-D37C4044DFD8}" type="slidenum">
              <a:rPr lang="en-IN" smtClean="0"/>
              <a:pPr/>
              <a:t>‹#›</a:t>
            </a:fld>
            <a:endParaRPr lang="en-IN"/>
          </a:p>
        </p:txBody>
      </p:sp>
      <p:sp>
        <p:nvSpPr>
          <p:cNvPr id="10" name="Text Placeholder 9">
            <a:extLst>
              <a:ext uri="{FF2B5EF4-FFF2-40B4-BE49-F238E27FC236}">
                <a16:creationId xmlns:a16="http://schemas.microsoft.com/office/drawing/2014/main" id="{BDBA78F2-A9DE-4AB8-A4E1-761EACDB9FCC}"/>
              </a:ext>
            </a:extLst>
          </p:cNvPr>
          <p:cNvSpPr>
            <a:spLocks noGrp="1"/>
          </p:cNvSpPr>
          <p:nvPr>
            <p:ph type="body" sz="quarter" idx="14"/>
          </p:nvPr>
        </p:nvSpPr>
        <p:spPr>
          <a:xfrm>
            <a:off x="673101" y="1623484"/>
            <a:ext cx="10847919" cy="4614333"/>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8" name="Title 7">
            <a:extLst>
              <a:ext uri="{FF2B5EF4-FFF2-40B4-BE49-F238E27FC236}">
                <a16:creationId xmlns:a16="http://schemas.microsoft.com/office/drawing/2014/main" id="{B5F9301F-221F-44B2-8F12-C2FBAAF44EB7}"/>
              </a:ext>
            </a:extLst>
          </p:cNvPr>
          <p:cNvSpPr>
            <a:spLocks noGrp="1"/>
          </p:cNvSpPr>
          <p:nvPr>
            <p:ph type="title"/>
          </p:nvPr>
        </p:nvSpPr>
        <p:spPr/>
        <p:txBody>
          <a:bodyPr/>
          <a:lstStyle/>
          <a:p>
            <a:r>
              <a:rPr lang="en-US" dirty="0"/>
              <a:t>Click to edit Master title style</a:t>
            </a:r>
            <a:endParaRPr lang="en-IN" dirty="0"/>
          </a:p>
        </p:txBody>
      </p:sp>
    </p:spTree>
    <p:extLst>
      <p:ext uri="{BB962C8B-B14F-4D97-AF65-F5344CB8AC3E}">
        <p14:creationId xmlns:p14="http://schemas.microsoft.com/office/powerpoint/2010/main" val="672826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BB66EDEB-EEFE-4964-B7AA-F98035AC3E14}"/>
              </a:ext>
            </a:extLst>
          </p:cNvPr>
          <p:cNvSpPr>
            <a:spLocks noChangeArrowheads="1"/>
          </p:cNvSpPr>
          <p:nvPr userDrawn="1"/>
        </p:nvSpPr>
        <p:spPr bwMode="auto">
          <a:xfrm>
            <a:off x="11113" y="6373813"/>
            <a:ext cx="8224837" cy="323850"/>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GB" altLang="en-US" sz="1333" dirty="0">
                <a:solidFill>
                  <a:schemeClr val="bg2"/>
                </a:solidFill>
                <a:latin typeface="Calibri" panose="020F0502020204030204" pitchFamily="34" charset="0"/>
              </a:rPr>
              <a:t>	SA1 #</a:t>
            </a:r>
            <a:r>
              <a:rPr lang="en-GB" altLang="en-US" sz="1333" dirty="0" smtClean="0">
                <a:solidFill>
                  <a:schemeClr val="bg2"/>
                </a:solidFill>
                <a:latin typeface="Calibri" panose="020F0502020204030204" pitchFamily="34" charset="0"/>
              </a:rPr>
              <a:t>86 </a:t>
            </a:r>
            <a:r>
              <a:rPr lang="en-GB" altLang="en-US" sz="1333" dirty="0">
                <a:solidFill>
                  <a:schemeClr val="bg2"/>
                </a:solidFill>
                <a:latin typeface="Calibri" panose="020F0502020204030204" pitchFamily="34" charset="0"/>
              </a:rPr>
              <a:t>– </a:t>
            </a:r>
            <a:r>
              <a:rPr lang="en-GB" altLang="en-US" sz="1333" dirty="0" smtClean="0">
                <a:solidFill>
                  <a:schemeClr val="bg2"/>
                </a:solidFill>
                <a:latin typeface="Calibri" panose="020F0502020204030204" pitchFamily="34" charset="0"/>
              </a:rPr>
              <a:t>Suzhou, China</a:t>
            </a:r>
            <a:endParaRPr lang="en-US" altLang="en-US" sz="1333" dirty="0">
              <a:solidFill>
                <a:schemeClr val="bg2"/>
              </a:solidFill>
              <a:latin typeface="Calibri" panose="020F0502020204030204" pitchFamily="34" charset="0"/>
            </a:endParaRPr>
          </a:p>
        </p:txBody>
      </p:sp>
      <p:sp>
        <p:nvSpPr>
          <p:cNvPr id="1027" name="Title Placeholder 1">
            <a:extLst>
              <a:ext uri="{FF2B5EF4-FFF2-40B4-BE49-F238E27FC236}">
                <a16:creationId xmlns:a16="http://schemas.microsoft.com/office/drawing/2014/main" id="{01D31BDA-1EF6-4F82-8D68-27A39CD4EF7E}"/>
              </a:ext>
            </a:extLst>
          </p:cNvPr>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7761FC18-BE3D-46C1-B581-4145BCC66F1F}"/>
              </a:ext>
            </a:extLst>
          </p:cNvPr>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a:extLst>
              <a:ext uri="{FF2B5EF4-FFF2-40B4-BE49-F238E27FC236}">
                <a16:creationId xmlns:a16="http://schemas.microsoft.com/office/drawing/2014/main" id="{31B40C16-44E3-4F55-9F72-9B8641A93128}"/>
              </a:ext>
            </a:extLst>
          </p:cNvPr>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2" name="Picture 10" descr="3GPP_TM_RD.jpg">
            <a:extLst>
              <a:ext uri="{FF2B5EF4-FFF2-40B4-BE49-F238E27FC236}">
                <a16:creationId xmlns:a16="http://schemas.microsoft.com/office/drawing/2014/main" id="{511251C4-5318-4210-BC5D-E220FC9AD252}"/>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a:extLst>
              <a:ext uri="{FF2B5EF4-FFF2-40B4-BE49-F238E27FC236}">
                <a16:creationId xmlns:a16="http://schemas.microsoft.com/office/drawing/2014/main" id="{41F7CA39-539E-4BED-815B-3C28D74B46B6}"/>
              </a:ext>
            </a:extLst>
          </p:cNvPr>
          <p:cNvSpPr>
            <a:spLocks noChangeArrowheads="1"/>
          </p:cNvSpPr>
          <p:nvPr userDrawn="1"/>
        </p:nvSpPr>
        <p:spPr bwMode="auto">
          <a:xfrm>
            <a:off x="10051318" y="6441118"/>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2019</a:t>
            </a:r>
            <a:endParaRPr lang="en-GB" altLang="en-US" sz="1067" dirty="0"/>
          </a:p>
        </p:txBody>
      </p:sp>
      <p:sp>
        <p:nvSpPr>
          <p:cNvPr id="12" name="Oval 11">
            <a:extLst>
              <a:ext uri="{FF2B5EF4-FFF2-40B4-BE49-F238E27FC236}">
                <a16:creationId xmlns:a16="http://schemas.microsoft.com/office/drawing/2014/main" id="{73D39A31-FA24-4348-8436-DE08B2F16E46}"/>
              </a:ext>
            </a:extLst>
          </p:cNvPr>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7FBC18B1-7689-445B-B5BD-3F60AB20E67A}"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4142" r:id="rId1"/>
    <p:sldLayoutId id="2147484141" r:id="rId2"/>
    <p:sldLayoutId id="2147484143"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1E711D5-47E4-42DF-9C6E-16F2A2F16AC4}"/>
              </a:ext>
            </a:extLst>
          </p:cNvPr>
          <p:cNvSpPr>
            <a:spLocks noGrp="1" noChangeArrowheads="1"/>
          </p:cNvSpPr>
          <p:nvPr>
            <p:ph type="ctrTitle"/>
          </p:nvPr>
        </p:nvSpPr>
        <p:spPr>
          <a:xfrm>
            <a:off x="2120900" y="2301875"/>
            <a:ext cx="9290050" cy="1468438"/>
          </a:xfrm>
        </p:spPr>
        <p:txBody>
          <a:bodyPr>
            <a:noAutofit/>
          </a:bodyPr>
          <a:lstStyle/>
          <a:p>
            <a:pPr>
              <a:defRPr/>
            </a:pPr>
            <a:r>
              <a:rPr lang="en-GB" sz="3600" b="1" i="1" dirty="0" smtClean="0">
                <a:effectLst>
                  <a:outerShdw blurRad="38100" dist="38100" dir="2700000" algn="tl">
                    <a:srgbClr val="C0C0C0"/>
                  </a:outerShdw>
                </a:effectLst>
              </a:rPr>
              <a:t>Further discussion slides about multi-hop</a:t>
            </a:r>
            <a:endParaRPr lang="en-GB" sz="3200" dirty="0">
              <a:effectLst>
                <a:outerShdw blurRad="38100" dist="38100" dir="2700000" algn="tl">
                  <a:srgbClr val="C0C0C0"/>
                </a:outerShdw>
              </a:effectLst>
            </a:endParaRPr>
          </a:p>
        </p:txBody>
      </p:sp>
      <p:sp>
        <p:nvSpPr>
          <p:cNvPr id="5123" name="Subtitle 1">
            <a:extLst>
              <a:ext uri="{FF2B5EF4-FFF2-40B4-BE49-F238E27FC236}">
                <a16:creationId xmlns:a16="http://schemas.microsoft.com/office/drawing/2014/main" id="{CBA31362-0F5A-431D-95BD-5D4A34672197}"/>
              </a:ext>
            </a:extLst>
          </p:cNvPr>
          <p:cNvSpPr>
            <a:spLocks noGrp="1"/>
          </p:cNvSpPr>
          <p:nvPr>
            <p:ph type="subTitle" idx="1"/>
          </p:nvPr>
        </p:nvSpPr>
        <p:spPr>
          <a:xfrm>
            <a:off x="2511425" y="3876675"/>
            <a:ext cx="8534400" cy="1019175"/>
          </a:xfrm>
        </p:spPr>
        <p:txBody>
          <a:bodyPr/>
          <a:lstStyle/>
          <a:p>
            <a:r>
              <a:rPr lang="en-GB" altLang="en-US" sz="2800" dirty="0" smtClean="0"/>
              <a:t>Walter Dees	</a:t>
            </a:r>
            <a:endParaRPr lang="en-GB" altLang="en-US" sz="2800" dirty="0" smtClean="0"/>
          </a:p>
          <a:p>
            <a:r>
              <a:rPr lang="en-GB" altLang="en-US" sz="2800" i="1" dirty="0" smtClean="0"/>
              <a:t>Philips International B.V.</a:t>
            </a:r>
            <a:endParaRPr lang="en-GB" altLang="en-US" sz="2800" i="1" dirty="0"/>
          </a:p>
        </p:txBody>
      </p:sp>
      <p:sp>
        <p:nvSpPr>
          <p:cNvPr id="5124" name="TextBox 1">
            <a:extLst>
              <a:ext uri="{FF2B5EF4-FFF2-40B4-BE49-F238E27FC236}">
                <a16:creationId xmlns:a16="http://schemas.microsoft.com/office/drawing/2014/main" id="{5F47E041-656C-46E3-9D19-CFF6EDAAA26D}"/>
              </a:ext>
            </a:extLst>
          </p:cNvPr>
          <p:cNvSpPr txBox="1">
            <a:spLocks noChangeArrowheads="1"/>
          </p:cNvSpPr>
          <p:nvPr/>
        </p:nvSpPr>
        <p:spPr bwMode="auto">
          <a:xfrm>
            <a:off x="304800" y="239713"/>
            <a:ext cx="29247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3700">
                <a:solidFill>
                  <a:schemeClr val="tx1"/>
                </a:solidFill>
                <a:latin typeface="Calibri" panose="020F0502020204030204" pitchFamily="34" charset="0"/>
              </a:defRPr>
            </a:lvl1pPr>
            <a:lvl2pPr marL="742950" indent="-285750">
              <a:spcBef>
                <a:spcPct val="20000"/>
              </a:spcBef>
              <a:buClr>
                <a:srgbClr val="C00000"/>
              </a:buClr>
              <a:buBlip>
                <a:blip r:embed="rId4"/>
              </a:buBlip>
              <a:defRPr sz="3200">
                <a:solidFill>
                  <a:schemeClr val="tx1"/>
                </a:solidFill>
                <a:latin typeface="Calibri" panose="020F0502020204030204" pitchFamily="34" charset="0"/>
              </a:defRPr>
            </a:lvl2pPr>
            <a:lvl3pPr marL="1143000" indent="-228600">
              <a:spcBef>
                <a:spcPct val="20000"/>
              </a:spcBef>
              <a:buBlip>
                <a:blip r:embed="rId5"/>
              </a:buBlip>
              <a:defRPr sz="26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1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9pPr>
          </a:lstStyle>
          <a:p>
            <a:pPr>
              <a:spcBef>
                <a:spcPct val="0"/>
              </a:spcBef>
              <a:buFontTx/>
              <a:buNone/>
            </a:pPr>
            <a:r>
              <a:rPr lang="en-GB" sz="1600" b="1" dirty="0"/>
              <a:t>3GPP TSG-SA WG1 Meeting #</a:t>
            </a:r>
            <a:r>
              <a:rPr lang="en-GB" sz="1600" b="1" dirty="0" smtClean="0"/>
              <a:t>86 </a:t>
            </a:r>
            <a:endParaRPr lang="en-GB" sz="1600" b="1" dirty="0" smtClean="0"/>
          </a:p>
          <a:p>
            <a:pPr>
              <a:spcBef>
                <a:spcPct val="0"/>
              </a:spcBef>
              <a:buFontTx/>
              <a:buNone/>
            </a:pPr>
            <a:r>
              <a:rPr lang="en-US" sz="1600" b="1" dirty="0"/>
              <a:t>Suzhou, China, 6 - 10 May 2019</a:t>
            </a:r>
            <a:endParaRPr lang="en-US" altLang="en-US" sz="1600" dirty="0">
              <a:latin typeface="BrowalliaUPC" panose="020B0604020202020204" pitchFamily="34" charset="-34"/>
              <a:cs typeface="BrowalliaUPC" panose="020B0604020202020204" pitchFamily="34" charset="-34"/>
            </a:endParaRPr>
          </a:p>
        </p:txBody>
      </p:sp>
      <p:sp>
        <p:nvSpPr>
          <p:cNvPr id="5" name="TextBox 1">
            <a:extLst>
              <a:ext uri="{FF2B5EF4-FFF2-40B4-BE49-F238E27FC236}">
                <a16:creationId xmlns:a16="http://schemas.microsoft.com/office/drawing/2014/main" id="{5F47E041-656C-46E3-9D19-CFF6EDAAA26D}"/>
              </a:ext>
            </a:extLst>
          </p:cNvPr>
          <p:cNvSpPr txBox="1">
            <a:spLocks noChangeArrowheads="1"/>
          </p:cNvSpPr>
          <p:nvPr/>
        </p:nvSpPr>
        <p:spPr bwMode="auto">
          <a:xfrm>
            <a:off x="6858001" y="239711"/>
            <a:ext cx="271901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3700">
                <a:solidFill>
                  <a:schemeClr val="tx1"/>
                </a:solidFill>
                <a:latin typeface="Calibri" panose="020F0502020204030204" pitchFamily="34" charset="0"/>
              </a:defRPr>
            </a:lvl1pPr>
            <a:lvl2pPr marL="742950" indent="-285750">
              <a:spcBef>
                <a:spcPct val="20000"/>
              </a:spcBef>
              <a:buClr>
                <a:srgbClr val="C00000"/>
              </a:buClr>
              <a:buBlip>
                <a:blip r:embed="rId4"/>
              </a:buBlip>
              <a:defRPr sz="3200">
                <a:solidFill>
                  <a:schemeClr val="tx1"/>
                </a:solidFill>
                <a:latin typeface="Calibri" panose="020F0502020204030204" pitchFamily="34" charset="0"/>
              </a:defRPr>
            </a:lvl2pPr>
            <a:lvl3pPr marL="1143000" indent="-228600">
              <a:spcBef>
                <a:spcPct val="20000"/>
              </a:spcBef>
              <a:buBlip>
                <a:blip r:embed="rId5"/>
              </a:buBlip>
              <a:defRPr sz="26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1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9pPr>
          </a:lstStyle>
          <a:p>
            <a:pPr>
              <a:spcBef>
                <a:spcPct val="0"/>
              </a:spcBef>
              <a:buFontTx/>
              <a:buNone/>
            </a:pPr>
            <a:r>
              <a:rPr lang="nl-NL" altLang="nl-NL" sz="2400" b="1" dirty="0" smtClean="0">
                <a:latin typeface="BrowalliaUPC" panose="020B0604020202020204" pitchFamily="34" charset="-34"/>
                <a:cs typeface="BrowalliaUPC" panose="020B0604020202020204" pitchFamily="34" charset="-34"/>
              </a:rPr>
              <a:t>Tdoc#: </a:t>
            </a:r>
            <a:r>
              <a:rPr lang="nl-NL" altLang="nl-NL" sz="2400" b="1" dirty="0" smtClean="0">
                <a:latin typeface="BrowalliaUPC" panose="020B0604020202020204" pitchFamily="34" charset="-34"/>
                <a:cs typeface="BrowalliaUPC" panose="020B0604020202020204" pitchFamily="34" charset="-34"/>
              </a:rPr>
              <a:t>S1-191109</a:t>
            </a:r>
            <a:endParaRPr lang="nl-NL" altLang="nl-NL" sz="2400" b="1" dirty="0" smtClean="0">
              <a:latin typeface="BrowalliaUPC" panose="020B0604020202020204" pitchFamily="34" charset="-34"/>
              <a:cs typeface="BrowalliaUPC" panose="020B0604020202020204" pitchFamily="34" charset="-34"/>
            </a:endParaRPr>
          </a:p>
          <a:p>
            <a:pPr>
              <a:spcBef>
                <a:spcPct val="0"/>
              </a:spcBef>
              <a:buFontTx/>
              <a:buNone/>
            </a:pPr>
            <a:r>
              <a:rPr lang="nl-NL" altLang="en-US" sz="2400" b="1" dirty="0" smtClean="0">
                <a:latin typeface="BrowalliaUPC" panose="020B0604020202020204" pitchFamily="34" charset="-34"/>
                <a:cs typeface="BrowalliaUPC" panose="020B0604020202020204" pitchFamily="34" charset="-34"/>
              </a:rPr>
              <a:t>Agenda item: 8.6</a:t>
            </a:r>
            <a:endParaRPr lang="en-US" altLang="en-US" sz="1200" dirty="0">
              <a:latin typeface="BrowalliaUPC" panose="020B0604020202020204" pitchFamily="34" charset="-34"/>
              <a:cs typeface="BrowalliaUPC" panose="020B0604020202020204" pitchFamily="34" charset="-34"/>
            </a:endParaRP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extBox 70"/>
          <p:cNvSpPr txBox="1"/>
          <p:nvPr/>
        </p:nvSpPr>
        <p:spPr>
          <a:xfrm>
            <a:off x="6666609" y="3235996"/>
            <a:ext cx="5509772" cy="3233321"/>
          </a:xfrm>
          <a:prstGeom prst="rect">
            <a:avLst/>
          </a:prstGeom>
          <a:noFill/>
        </p:spPr>
        <p:txBody>
          <a:bodyPr wrap="square" rtlCol="0">
            <a:spAutoFit/>
          </a:bodyPr>
          <a:lstStyle/>
          <a:p>
            <a:pPr>
              <a:spcBef>
                <a:spcPts val="667"/>
              </a:spcBef>
            </a:pPr>
            <a:r>
              <a:rPr lang="en-US" sz="1333" dirty="0"/>
              <a:t>Within a multi-hop deployment the XXX UEs receive data from a remote UE or another XXX UE and forward it to another XXX UE or to a UE-to-Network relay. </a:t>
            </a:r>
          </a:p>
          <a:p>
            <a:pPr>
              <a:spcBef>
                <a:spcPts val="667"/>
              </a:spcBef>
            </a:pPr>
            <a:r>
              <a:rPr lang="en-US" sz="1333" dirty="0"/>
              <a:t>Q1: Is </a:t>
            </a:r>
            <a:r>
              <a:rPr lang="en-US" sz="1333" dirty="0"/>
              <a:t>XXX UE equivalent to </a:t>
            </a:r>
            <a:r>
              <a:rPr lang="en-US" sz="1333" dirty="0"/>
              <a:t>term “multi-hop </a:t>
            </a:r>
            <a:r>
              <a:rPr lang="en-US" sz="1333" dirty="0"/>
              <a:t>relay UE” </a:t>
            </a:r>
            <a:r>
              <a:rPr lang="en-US" sz="1333" dirty="0"/>
              <a:t>used </a:t>
            </a:r>
            <a:r>
              <a:rPr lang="en-US" sz="1333" dirty="0"/>
              <a:t>in REFEC </a:t>
            </a:r>
            <a:r>
              <a:rPr lang="en-US" sz="1333" dirty="0"/>
              <a:t>draft? If not, what do we call them when we talk about multi-hop, and how does it relate to the term “UE-to-Network relay”?</a:t>
            </a:r>
          </a:p>
          <a:p>
            <a:pPr>
              <a:spcBef>
                <a:spcPts val="667"/>
              </a:spcBef>
            </a:pPr>
            <a:r>
              <a:rPr lang="en-US" sz="1333" dirty="0"/>
              <a:t>Q2: What </a:t>
            </a:r>
            <a:r>
              <a:rPr lang="en-US" sz="1333" dirty="0"/>
              <a:t>happens if more than 1 XXX UE is in coverage area of </a:t>
            </a:r>
            <a:r>
              <a:rPr lang="en-US" sz="1333" dirty="0" err="1"/>
              <a:t>eNB</a:t>
            </a:r>
            <a:r>
              <a:rPr lang="en-US" sz="1333" dirty="0"/>
              <a:t>? Should it be possible to designate only one XXX UE to forward traffic to the network (e.g. because it has the best connection to the </a:t>
            </a:r>
            <a:r>
              <a:rPr lang="en-US" sz="1333" dirty="0" err="1"/>
              <a:t>eNB</a:t>
            </a:r>
            <a:r>
              <a:rPr lang="en-US" sz="1333" dirty="0"/>
              <a:t>)? It may not lead to the best performance and may cause additional complexity if all XXX UEs will forward relay traffic to the network.</a:t>
            </a:r>
            <a:endParaRPr lang="en-US" sz="1333" dirty="0"/>
          </a:p>
          <a:p>
            <a:pPr>
              <a:spcBef>
                <a:spcPts val="667"/>
              </a:spcBef>
            </a:pPr>
            <a:r>
              <a:rPr lang="en-US" sz="1333" dirty="0"/>
              <a:t>Q3: If answer to Q2 is “Yes, then will we keep the term UE-to-Network relay to denote the UE that is responsible for forwarding traffic to the network?</a:t>
            </a:r>
          </a:p>
        </p:txBody>
      </p:sp>
      <p:sp>
        <p:nvSpPr>
          <p:cNvPr id="4" name="Slide Number Placeholder 3"/>
          <p:cNvSpPr>
            <a:spLocks noGrp="1"/>
          </p:cNvSpPr>
          <p:nvPr>
            <p:ph type="sldNum" sz="quarter" idx="13"/>
          </p:nvPr>
        </p:nvSpPr>
        <p:spPr/>
        <p:txBody>
          <a:bodyPr/>
          <a:lstStyle/>
          <a:p>
            <a:fld id="{A5163908-529D-4A49-892F-D37C4044DFD8}" type="slidenum">
              <a:rPr lang="en-IN" smtClean="0"/>
              <a:pPr/>
              <a:t>2</a:t>
            </a:fld>
            <a:endParaRPr lang="en-IN"/>
          </a:p>
        </p:txBody>
      </p:sp>
      <p:sp>
        <p:nvSpPr>
          <p:cNvPr id="5" name="Text Placeholder 4"/>
          <p:cNvSpPr>
            <a:spLocks noGrp="1"/>
          </p:cNvSpPr>
          <p:nvPr>
            <p:ph type="body" sz="quarter" idx="14"/>
          </p:nvPr>
        </p:nvSpPr>
        <p:spPr>
          <a:xfrm>
            <a:off x="285075" y="756551"/>
            <a:ext cx="11412897" cy="4998127"/>
          </a:xfrm>
        </p:spPr>
        <p:txBody>
          <a:bodyPr/>
          <a:lstStyle/>
          <a:p>
            <a:r>
              <a:rPr lang="en-US" sz="2400" dirty="0" smtClean="0"/>
              <a:t>Existing terminology in 22.261/22.278 for single hop relay.</a:t>
            </a:r>
          </a:p>
          <a:p>
            <a:endParaRPr lang="en-US" dirty="0" smtClean="0"/>
          </a:p>
          <a:p>
            <a:endParaRPr lang="en-US" sz="6600" dirty="0" smtClean="0"/>
          </a:p>
          <a:p>
            <a:r>
              <a:rPr lang="en-US" sz="2400" dirty="0" smtClean="0"/>
              <a:t>Terminology </a:t>
            </a:r>
            <a:r>
              <a:rPr lang="en-US" sz="2400" dirty="0" smtClean="0"/>
              <a:t>confusing for multi-hop relay.</a:t>
            </a:r>
          </a:p>
        </p:txBody>
      </p:sp>
      <p:sp>
        <p:nvSpPr>
          <p:cNvPr id="6" name="Title 5"/>
          <p:cNvSpPr>
            <a:spLocks noGrp="1"/>
          </p:cNvSpPr>
          <p:nvPr>
            <p:ph type="title"/>
          </p:nvPr>
        </p:nvSpPr>
        <p:spPr>
          <a:xfrm>
            <a:off x="475702" y="90752"/>
            <a:ext cx="10031916" cy="598503"/>
          </a:xfrm>
        </p:spPr>
        <p:txBody>
          <a:bodyPr/>
          <a:lstStyle/>
          <a:p>
            <a:r>
              <a:rPr lang="en-US" dirty="0" smtClean="0"/>
              <a:t>Discussion slide 1 </a:t>
            </a:r>
            <a:endParaRPr lang="en-US" dirty="0"/>
          </a:p>
        </p:txBody>
      </p:sp>
      <p:sp>
        <p:nvSpPr>
          <p:cNvPr id="7" name="Rectangle 6"/>
          <p:cNvSpPr/>
          <p:nvPr/>
        </p:nvSpPr>
        <p:spPr>
          <a:xfrm>
            <a:off x="4715001" y="2322949"/>
            <a:ext cx="662867" cy="485312"/>
          </a:xfrm>
          <a:prstGeom prst="rect">
            <a:avLst/>
          </a:prstGeom>
          <a:ln/>
        </p:spPr>
        <p:style>
          <a:lnRef idx="2">
            <a:schemeClr val="accent1"/>
          </a:lnRef>
          <a:fillRef idx="1">
            <a:schemeClr val="lt1"/>
          </a:fillRef>
          <a:effectRef idx="0">
            <a:schemeClr val="accent1"/>
          </a:effectRef>
          <a:fontRef idx="minor">
            <a:schemeClr val="dk1"/>
          </a:fontRef>
        </p:style>
        <p:txBody>
          <a:bodyPr lIns="0" rIns="0" rtlCol="0" anchor="ctr"/>
          <a:lstStyle/>
          <a:p>
            <a:pPr algn="ctr"/>
            <a:r>
              <a:rPr lang="en-US" sz="1067" dirty="0"/>
              <a:t>UE-to- Network relay</a:t>
            </a:r>
          </a:p>
        </p:txBody>
      </p:sp>
      <p:sp>
        <p:nvSpPr>
          <p:cNvPr id="8" name="Rectangle 7"/>
          <p:cNvSpPr/>
          <p:nvPr/>
        </p:nvSpPr>
        <p:spPr>
          <a:xfrm>
            <a:off x="4715001" y="1175962"/>
            <a:ext cx="662868" cy="500335"/>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dirty="0" err="1"/>
              <a:t>e</a:t>
            </a:r>
            <a:r>
              <a:rPr lang="en-US" sz="1200" dirty="0" err="1"/>
              <a:t>NB</a:t>
            </a:r>
            <a:endParaRPr lang="en-US" sz="1200" dirty="0"/>
          </a:p>
        </p:txBody>
      </p:sp>
      <p:sp>
        <p:nvSpPr>
          <p:cNvPr id="9" name="Rectangle 8"/>
          <p:cNvSpPr/>
          <p:nvPr/>
        </p:nvSpPr>
        <p:spPr>
          <a:xfrm>
            <a:off x="3272873" y="2322949"/>
            <a:ext cx="662867" cy="485312"/>
          </a:xfrm>
          <a:prstGeom prst="rect">
            <a:avLst/>
          </a:prstGeom>
          <a:ln/>
        </p:spPr>
        <p:style>
          <a:lnRef idx="2">
            <a:schemeClr val="accent1"/>
          </a:lnRef>
          <a:fillRef idx="1">
            <a:schemeClr val="lt1"/>
          </a:fillRef>
          <a:effectRef idx="0">
            <a:schemeClr val="accent1"/>
          </a:effectRef>
          <a:fontRef idx="minor">
            <a:schemeClr val="dk1"/>
          </a:fontRef>
        </p:style>
        <p:txBody>
          <a:bodyPr lIns="0" rIns="0" rtlCol="0" anchor="ctr"/>
          <a:lstStyle/>
          <a:p>
            <a:pPr algn="ctr"/>
            <a:r>
              <a:rPr lang="en-US" sz="1200" dirty="0"/>
              <a:t>Remote UE</a:t>
            </a:r>
          </a:p>
        </p:txBody>
      </p:sp>
      <p:cxnSp>
        <p:nvCxnSpPr>
          <p:cNvPr id="11" name="Straight Connector 10"/>
          <p:cNvCxnSpPr>
            <a:stCxn id="9" idx="3"/>
            <a:endCxn id="7" idx="1"/>
          </p:cNvCxnSpPr>
          <p:nvPr/>
        </p:nvCxnSpPr>
        <p:spPr>
          <a:xfrm>
            <a:off x="3935740" y="2565605"/>
            <a:ext cx="77926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7" idx="0"/>
            <a:endCxn id="8" idx="2"/>
          </p:cNvCxnSpPr>
          <p:nvPr/>
        </p:nvCxnSpPr>
        <p:spPr>
          <a:xfrm flipV="1">
            <a:off x="5046435" y="1676296"/>
            <a:ext cx="1" cy="646653"/>
          </a:xfrm>
          <a:prstGeom prst="line">
            <a:avLst/>
          </a:prstGeom>
        </p:spPr>
        <p:style>
          <a:lnRef idx="1">
            <a:schemeClr val="accent1"/>
          </a:lnRef>
          <a:fillRef idx="0">
            <a:schemeClr val="accent1"/>
          </a:fillRef>
          <a:effectRef idx="0">
            <a:schemeClr val="accent1"/>
          </a:effectRef>
          <a:fontRef idx="minor">
            <a:schemeClr val="tx1"/>
          </a:fontRef>
        </p:style>
      </p:cxnSp>
      <p:sp>
        <p:nvSpPr>
          <p:cNvPr id="17" name="Freeform 16"/>
          <p:cNvSpPr/>
          <p:nvPr/>
        </p:nvSpPr>
        <p:spPr>
          <a:xfrm>
            <a:off x="3969713" y="1730555"/>
            <a:ext cx="923552" cy="655704"/>
          </a:xfrm>
          <a:custGeom>
            <a:avLst/>
            <a:gdLst>
              <a:gd name="connsiteX0" fmla="*/ 0 w 760719"/>
              <a:gd name="connsiteY0" fmla="*/ 491778 h 491778"/>
              <a:gd name="connsiteX1" fmla="*/ 630091 w 760719"/>
              <a:gd name="connsiteY1" fmla="*/ 407254 h 491778"/>
              <a:gd name="connsiteX2" fmla="*/ 760719 w 760719"/>
              <a:gd name="connsiteY2" fmla="*/ 0 h 491778"/>
            </a:gdLst>
            <a:ahLst/>
            <a:cxnLst>
              <a:cxn ang="0">
                <a:pos x="connsiteX0" y="connsiteY0"/>
              </a:cxn>
              <a:cxn ang="0">
                <a:pos x="connsiteX1" y="connsiteY1"/>
              </a:cxn>
              <a:cxn ang="0">
                <a:pos x="connsiteX2" y="connsiteY2"/>
              </a:cxn>
            </a:cxnLst>
            <a:rect l="l" t="t" r="r" b="b"/>
            <a:pathLst>
              <a:path w="760719" h="491778">
                <a:moveTo>
                  <a:pt x="0" y="491778"/>
                </a:moveTo>
                <a:cubicBezTo>
                  <a:pt x="251652" y="490497"/>
                  <a:pt x="503305" y="489217"/>
                  <a:pt x="630091" y="407254"/>
                </a:cubicBezTo>
                <a:cubicBezTo>
                  <a:pt x="756878" y="325291"/>
                  <a:pt x="738948" y="71718"/>
                  <a:pt x="760719" y="0"/>
                </a:cubicBezTo>
              </a:path>
            </a:pathLst>
          </a:custGeom>
          <a:no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33"/>
          </a:p>
        </p:txBody>
      </p:sp>
      <p:sp>
        <p:nvSpPr>
          <p:cNvPr id="18" name="TextBox 17"/>
          <p:cNvSpPr txBox="1"/>
          <p:nvPr/>
        </p:nvSpPr>
        <p:spPr>
          <a:xfrm>
            <a:off x="3801399" y="1822679"/>
            <a:ext cx="1424108" cy="420756"/>
          </a:xfrm>
          <a:prstGeom prst="rect">
            <a:avLst/>
          </a:prstGeom>
          <a:noFill/>
        </p:spPr>
        <p:txBody>
          <a:bodyPr wrap="square" rtlCol="0">
            <a:spAutoFit/>
          </a:bodyPr>
          <a:lstStyle/>
          <a:p>
            <a:r>
              <a:rPr lang="en-US" sz="1067" dirty="0"/>
              <a:t>Indirect network connection</a:t>
            </a:r>
            <a:endParaRPr lang="en-US" sz="1067" dirty="0"/>
          </a:p>
        </p:txBody>
      </p:sp>
      <p:sp>
        <p:nvSpPr>
          <p:cNvPr id="19" name="Rectangle 18"/>
          <p:cNvSpPr/>
          <p:nvPr/>
        </p:nvSpPr>
        <p:spPr>
          <a:xfrm>
            <a:off x="5331429" y="5074393"/>
            <a:ext cx="662867" cy="485312"/>
          </a:xfrm>
          <a:prstGeom prst="rect">
            <a:avLst/>
          </a:prstGeom>
          <a:ln/>
        </p:spPr>
        <p:style>
          <a:lnRef idx="2">
            <a:schemeClr val="accent1"/>
          </a:lnRef>
          <a:fillRef idx="1">
            <a:schemeClr val="lt1"/>
          </a:fillRef>
          <a:effectRef idx="0">
            <a:schemeClr val="accent1"/>
          </a:effectRef>
          <a:fontRef idx="minor">
            <a:schemeClr val="dk1"/>
          </a:fontRef>
        </p:style>
        <p:txBody>
          <a:bodyPr lIns="0" rIns="0" rtlCol="0" anchor="ctr"/>
          <a:lstStyle/>
          <a:p>
            <a:pPr algn="ctr"/>
            <a:r>
              <a:rPr lang="en-US" sz="1067" dirty="0"/>
              <a:t>UE-to- Network relay (?)</a:t>
            </a:r>
          </a:p>
        </p:txBody>
      </p:sp>
      <p:sp>
        <p:nvSpPr>
          <p:cNvPr id="20" name="Rectangle 19"/>
          <p:cNvSpPr/>
          <p:nvPr/>
        </p:nvSpPr>
        <p:spPr>
          <a:xfrm>
            <a:off x="5331430" y="3927406"/>
            <a:ext cx="662868" cy="500335"/>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dirty="0" err="1"/>
              <a:t>e</a:t>
            </a:r>
            <a:r>
              <a:rPr lang="en-US" sz="1200" dirty="0" err="1"/>
              <a:t>NB</a:t>
            </a:r>
            <a:endParaRPr lang="en-US" sz="1200" dirty="0"/>
          </a:p>
        </p:txBody>
      </p:sp>
      <p:sp>
        <p:nvSpPr>
          <p:cNvPr id="21" name="Rectangle 20"/>
          <p:cNvSpPr/>
          <p:nvPr/>
        </p:nvSpPr>
        <p:spPr>
          <a:xfrm>
            <a:off x="895761" y="4980644"/>
            <a:ext cx="662867" cy="485312"/>
          </a:xfrm>
          <a:prstGeom prst="rect">
            <a:avLst/>
          </a:prstGeom>
          <a:ln/>
        </p:spPr>
        <p:style>
          <a:lnRef idx="2">
            <a:schemeClr val="accent1"/>
          </a:lnRef>
          <a:fillRef idx="1">
            <a:schemeClr val="lt1"/>
          </a:fillRef>
          <a:effectRef idx="0">
            <a:schemeClr val="accent1"/>
          </a:effectRef>
          <a:fontRef idx="minor">
            <a:schemeClr val="dk1"/>
          </a:fontRef>
        </p:style>
        <p:txBody>
          <a:bodyPr lIns="0" rIns="0" rtlCol="0" anchor="ctr"/>
          <a:lstStyle/>
          <a:p>
            <a:pPr algn="ctr"/>
            <a:r>
              <a:rPr lang="en-US" sz="1200" dirty="0"/>
              <a:t>Remote UE</a:t>
            </a:r>
          </a:p>
        </p:txBody>
      </p:sp>
      <p:cxnSp>
        <p:nvCxnSpPr>
          <p:cNvPr id="22" name="Straight Connector 21"/>
          <p:cNvCxnSpPr>
            <a:stCxn id="21" idx="3"/>
            <a:endCxn id="27" idx="1"/>
          </p:cNvCxnSpPr>
          <p:nvPr/>
        </p:nvCxnSpPr>
        <p:spPr>
          <a:xfrm>
            <a:off x="1558628" y="5223301"/>
            <a:ext cx="1050640" cy="281247"/>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19" idx="0"/>
            <a:endCxn id="20" idx="2"/>
          </p:cNvCxnSpPr>
          <p:nvPr/>
        </p:nvCxnSpPr>
        <p:spPr>
          <a:xfrm flipV="1">
            <a:off x="5662864" y="4427740"/>
            <a:ext cx="1" cy="646653"/>
          </a:xfrm>
          <a:prstGeom prst="line">
            <a:avLst/>
          </a:prstGeom>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145962" y="4512627"/>
            <a:ext cx="2929833" cy="256545"/>
          </a:xfrm>
          <a:prstGeom prst="rect">
            <a:avLst/>
          </a:prstGeom>
          <a:noFill/>
        </p:spPr>
        <p:txBody>
          <a:bodyPr wrap="square" rtlCol="0">
            <a:spAutoFit/>
          </a:bodyPr>
          <a:lstStyle/>
          <a:p>
            <a:r>
              <a:rPr lang="en-US" sz="1067" dirty="0"/>
              <a:t>Indirect network connection using multi-hop</a:t>
            </a:r>
            <a:endParaRPr lang="en-US" sz="1067" dirty="0"/>
          </a:p>
        </p:txBody>
      </p:sp>
      <p:sp>
        <p:nvSpPr>
          <p:cNvPr id="27" name="Rectangle 26"/>
          <p:cNvSpPr/>
          <p:nvPr/>
        </p:nvSpPr>
        <p:spPr>
          <a:xfrm>
            <a:off x="2609268" y="5261891"/>
            <a:ext cx="662867" cy="485312"/>
          </a:xfrm>
          <a:prstGeom prst="rect">
            <a:avLst/>
          </a:prstGeom>
          <a:ln/>
        </p:spPr>
        <p:style>
          <a:lnRef idx="2">
            <a:schemeClr val="accent1"/>
          </a:lnRef>
          <a:fillRef idx="1">
            <a:schemeClr val="lt1"/>
          </a:fillRef>
          <a:effectRef idx="0">
            <a:schemeClr val="accent1"/>
          </a:effectRef>
          <a:fontRef idx="minor">
            <a:schemeClr val="dk1"/>
          </a:fontRef>
        </p:style>
        <p:txBody>
          <a:bodyPr lIns="0" rIns="0" rtlCol="0" anchor="ctr"/>
          <a:lstStyle/>
          <a:p>
            <a:pPr algn="ctr"/>
            <a:r>
              <a:rPr lang="en-US" sz="1200" dirty="0"/>
              <a:t>XXX UE</a:t>
            </a:r>
          </a:p>
        </p:txBody>
      </p:sp>
      <p:sp>
        <p:nvSpPr>
          <p:cNvPr id="28" name="Rectangle 27"/>
          <p:cNvSpPr/>
          <p:nvPr/>
        </p:nvSpPr>
        <p:spPr>
          <a:xfrm>
            <a:off x="3473621" y="5019235"/>
            <a:ext cx="662867" cy="485312"/>
          </a:xfrm>
          <a:prstGeom prst="rect">
            <a:avLst/>
          </a:prstGeom>
          <a:ln/>
        </p:spPr>
        <p:style>
          <a:lnRef idx="2">
            <a:schemeClr val="accent1"/>
          </a:lnRef>
          <a:fillRef idx="1">
            <a:schemeClr val="lt1"/>
          </a:fillRef>
          <a:effectRef idx="0">
            <a:schemeClr val="accent1"/>
          </a:effectRef>
          <a:fontRef idx="minor">
            <a:schemeClr val="dk1"/>
          </a:fontRef>
        </p:style>
        <p:txBody>
          <a:bodyPr lIns="0" rIns="0" rtlCol="0" anchor="ctr"/>
          <a:lstStyle/>
          <a:p>
            <a:pPr algn="ctr"/>
            <a:r>
              <a:rPr lang="en-US" sz="1200" dirty="0"/>
              <a:t>XXX UE</a:t>
            </a:r>
          </a:p>
        </p:txBody>
      </p:sp>
      <p:sp>
        <p:nvSpPr>
          <p:cNvPr id="29" name="Rectangle 28"/>
          <p:cNvSpPr/>
          <p:nvPr/>
        </p:nvSpPr>
        <p:spPr>
          <a:xfrm>
            <a:off x="4265588" y="5390115"/>
            <a:ext cx="662867" cy="485312"/>
          </a:xfrm>
          <a:prstGeom prst="rect">
            <a:avLst/>
          </a:prstGeom>
          <a:ln/>
        </p:spPr>
        <p:style>
          <a:lnRef idx="2">
            <a:schemeClr val="accent1"/>
          </a:lnRef>
          <a:fillRef idx="1">
            <a:schemeClr val="lt1"/>
          </a:fillRef>
          <a:effectRef idx="0">
            <a:schemeClr val="accent1"/>
          </a:effectRef>
          <a:fontRef idx="minor">
            <a:schemeClr val="dk1"/>
          </a:fontRef>
        </p:style>
        <p:txBody>
          <a:bodyPr lIns="0" rIns="0" rtlCol="0" anchor="ctr"/>
          <a:lstStyle/>
          <a:p>
            <a:pPr algn="ctr"/>
            <a:r>
              <a:rPr lang="en-US" sz="1200" dirty="0"/>
              <a:t>XXX UE</a:t>
            </a:r>
          </a:p>
        </p:txBody>
      </p:sp>
      <p:cxnSp>
        <p:nvCxnSpPr>
          <p:cNvPr id="31" name="Straight Connector 30"/>
          <p:cNvCxnSpPr>
            <a:stCxn id="27" idx="3"/>
            <a:endCxn id="28" idx="1"/>
          </p:cNvCxnSpPr>
          <p:nvPr/>
        </p:nvCxnSpPr>
        <p:spPr>
          <a:xfrm flipV="1">
            <a:off x="3272135" y="5261891"/>
            <a:ext cx="201487" cy="242656"/>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a:endCxn id="29" idx="0"/>
          </p:cNvCxnSpPr>
          <p:nvPr/>
        </p:nvCxnSpPr>
        <p:spPr>
          <a:xfrm>
            <a:off x="4111187" y="5223301"/>
            <a:ext cx="485835" cy="166815"/>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a:endCxn id="19" idx="1"/>
          </p:cNvCxnSpPr>
          <p:nvPr/>
        </p:nvCxnSpPr>
        <p:spPr>
          <a:xfrm flipV="1">
            <a:off x="4928455" y="5317050"/>
            <a:ext cx="402975" cy="284145"/>
          </a:xfrm>
          <a:prstGeom prst="line">
            <a:avLst/>
          </a:prstGeom>
        </p:spPr>
        <p:style>
          <a:lnRef idx="1">
            <a:schemeClr val="accent1"/>
          </a:lnRef>
          <a:fillRef idx="0">
            <a:schemeClr val="accent1"/>
          </a:fillRef>
          <a:effectRef idx="0">
            <a:schemeClr val="accent1"/>
          </a:effectRef>
          <a:fontRef idx="minor">
            <a:schemeClr val="tx1"/>
          </a:fontRef>
        </p:style>
      </p:cxnSp>
      <p:sp>
        <p:nvSpPr>
          <p:cNvPr id="38" name="Freeform 37"/>
          <p:cNvSpPr/>
          <p:nvPr/>
        </p:nvSpPr>
        <p:spPr>
          <a:xfrm>
            <a:off x="1605433" y="4476606"/>
            <a:ext cx="3851511" cy="752103"/>
          </a:xfrm>
          <a:custGeom>
            <a:avLst/>
            <a:gdLst>
              <a:gd name="connsiteX0" fmla="*/ 0 w 2889197"/>
              <a:gd name="connsiteY0" fmla="*/ 414937 h 564077"/>
              <a:gd name="connsiteX1" fmla="*/ 599355 w 2889197"/>
              <a:gd name="connsiteY1" fmla="*/ 560934 h 564077"/>
              <a:gd name="connsiteX2" fmla="*/ 1306286 w 2889197"/>
              <a:gd name="connsiteY2" fmla="*/ 291993 h 564077"/>
              <a:gd name="connsiteX3" fmla="*/ 1928692 w 2889197"/>
              <a:gd name="connsiteY3" fmla="*/ 315045 h 564077"/>
              <a:gd name="connsiteX4" fmla="*/ 2412786 w 2889197"/>
              <a:gd name="connsiteY4" fmla="*/ 530198 h 564077"/>
              <a:gd name="connsiteX5" fmla="*/ 2789304 w 2889197"/>
              <a:gd name="connsiteY5" fmla="*/ 338097 h 564077"/>
              <a:gd name="connsiteX6" fmla="*/ 2889197 w 2889197"/>
              <a:gd name="connsiteY6" fmla="*/ 0 h 56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9197" h="564077">
                <a:moveTo>
                  <a:pt x="0" y="414937"/>
                </a:moveTo>
                <a:cubicBezTo>
                  <a:pt x="190820" y="498181"/>
                  <a:pt x="381641" y="581425"/>
                  <a:pt x="599355" y="560934"/>
                </a:cubicBezTo>
                <a:cubicBezTo>
                  <a:pt x="817069" y="540443"/>
                  <a:pt x="1084730" y="332974"/>
                  <a:pt x="1306286" y="291993"/>
                </a:cubicBezTo>
                <a:cubicBezTo>
                  <a:pt x="1527842" y="251012"/>
                  <a:pt x="1744275" y="275344"/>
                  <a:pt x="1928692" y="315045"/>
                </a:cubicBezTo>
                <a:cubicBezTo>
                  <a:pt x="2113109" y="354746"/>
                  <a:pt x="2269351" y="526356"/>
                  <a:pt x="2412786" y="530198"/>
                </a:cubicBezTo>
                <a:cubicBezTo>
                  <a:pt x="2556221" y="534040"/>
                  <a:pt x="2709902" y="426463"/>
                  <a:pt x="2789304" y="338097"/>
                </a:cubicBezTo>
                <a:cubicBezTo>
                  <a:pt x="2868706" y="249731"/>
                  <a:pt x="2872548" y="62753"/>
                  <a:pt x="2889197" y="0"/>
                </a:cubicBezTo>
              </a:path>
            </a:pathLst>
          </a:custGeom>
          <a:no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33"/>
          </a:p>
        </p:txBody>
      </p:sp>
      <p:sp>
        <p:nvSpPr>
          <p:cNvPr id="40" name="TextBox 39"/>
          <p:cNvSpPr txBox="1"/>
          <p:nvPr/>
        </p:nvSpPr>
        <p:spPr>
          <a:xfrm>
            <a:off x="7065994" y="1278573"/>
            <a:ext cx="5235394" cy="1117935"/>
          </a:xfrm>
          <a:prstGeom prst="rect">
            <a:avLst/>
          </a:prstGeom>
          <a:noFill/>
        </p:spPr>
        <p:txBody>
          <a:bodyPr wrap="square" rtlCol="0">
            <a:spAutoFit/>
          </a:bodyPr>
          <a:lstStyle/>
          <a:p>
            <a:r>
              <a:rPr lang="en-US" sz="1333" dirty="0"/>
              <a:t>Terms denote different type of UEs in single-hop relay deployment:</a:t>
            </a:r>
          </a:p>
          <a:p>
            <a:pPr marL="118530" indent="-118530">
              <a:buFontTx/>
              <a:buChar char="-"/>
            </a:pPr>
            <a:r>
              <a:rPr lang="en-US" sz="1333" dirty="0"/>
              <a:t>UE-to-Network relay device receives data from remote UE and forwards it to network, and vice versa.</a:t>
            </a:r>
          </a:p>
          <a:p>
            <a:pPr marL="118530" indent="-118530">
              <a:buFontTx/>
              <a:buChar char="-"/>
            </a:pPr>
            <a:r>
              <a:rPr lang="en-US" sz="1333" dirty="0"/>
              <a:t>Remote UE sends data to and receives data from UE-to-Network relay device.</a:t>
            </a:r>
            <a:endParaRPr lang="en-US" sz="1333" dirty="0"/>
          </a:p>
        </p:txBody>
      </p:sp>
      <p:cxnSp>
        <p:nvCxnSpPr>
          <p:cNvPr id="51" name="Straight Arrow Connector 50"/>
          <p:cNvCxnSpPr/>
          <p:nvPr/>
        </p:nvCxnSpPr>
        <p:spPr>
          <a:xfrm flipV="1">
            <a:off x="3762994" y="5747203"/>
            <a:ext cx="282857" cy="372039"/>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54" name="Straight Arrow Connector 53"/>
          <p:cNvCxnSpPr/>
          <p:nvPr/>
        </p:nvCxnSpPr>
        <p:spPr>
          <a:xfrm flipH="1" flipV="1">
            <a:off x="3642878" y="5632771"/>
            <a:ext cx="144301" cy="486471"/>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55" name="Straight Arrow Connector 54"/>
          <p:cNvCxnSpPr/>
          <p:nvPr/>
        </p:nvCxnSpPr>
        <p:spPr>
          <a:xfrm flipH="1" flipV="1">
            <a:off x="3431973" y="5858738"/>
            <a:ext cx="344247" cy="260505"/>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65" name="Straight Connector 64"/>
          <p:cNvCxnSpPr/>
          <p:nvPr/>
        </p:nvCxnSpPr>
        <p:spPr>
          <a:xfrm>
            <a:off x="3787179" y="6119241"/>
            <a:ext cx="2429704" cy="0"/>
          </a:xfrm>
          <a:prstGeom prst="line">
            <a:avLst/>
          </a:prstGeom>
        </p:spPr>
        <p:style>
          <a:lnRef idx="1">
            <a:schemeClr val="accent3"/>
          </a:lnRef>
          <a:fillRef idx="0">
            <a:schemeClr val="accent3"/>
          </a:fillRef>
          <a:effectRef idx="0">
            <a:schemeClr val="accent3"/>
          </a:effectRef>
          <a:fontRef idx="minor">
            <a:schemeClr val="tx1"/>
          </a:fontRef>
        </p:style>
      </p:cxnSp>
      <p:cxnSp>
        <p:nvCxnSpPr>
          <p:cNvPr id="67" name="Straight Connector 66"/>
          <p:cNvCxnSpPr/>
          <p:nvPr/>
        </p:nvCxnSpPr>
        <p:spPr>
          <a:xfrm flipV="1">
            <a:off x="6227842" y="3445910"/>
            <a:ext cx="377141" cy="2673332"/>
          </a:xfrm>
          <a:prstGeom prst="line">
            <a:avLst/>
          </a:prstGeom>
        </p:spPr>
        <p:style>
          <a:lnRef idx="1">
            <a:schemeClr val="accent3"/>
          </a:lnRef>
          <a:fillRef idx="0">
            <a:schemeClr val="accent3"/>
          </a:fillRef>
          <a:effectRef idx="0">
            <a:schemeClr val="accent3"/>
          </a:effectRef>
          <a:fontRef idx="minor">
            <a:schemeClr val="tx1"/>
          </a:fontRef>
        </p:style>
      </p:cxnSp>
      <p:cxnSp>
        <p:nvCxnSpPr>
          <p:cNvPr id="73" name="Straight Connector 72"/>
          <p:cNvCxnSpPr/>
          <p:nvPr/>
        </p:nvCxnSpPr>
        <p:spPr>
          <a:xfrm>
            <a:off x="6578174" y="3445910"/>
            <a:ext cx="151805" cy="0"/>
          </a:xfrm>
          <a:prstGeom prst="line">
            <a:avLst/>
          </a:prstGeom>
        </p:spPr>
        <p:style>
          <a:lnRef idx="1">
            <a:schemeClr val="accent3"/>
          </a:lnRef>
          <a:fillRef idx="0">
            <a:schemeClr val="accent3"/>
          </a:fillRef>
          <a:effectRef idx="0">
            <a:schemeClr val="accent3"/>
          </a:effectRef>
          <a:fontRef idx="minor">
            <a:schemeClr val="tx1"/>
          </a:fontRef>
        </p:style>
      </p:cxnSp>
      <p:cxnSp>
        <p:nvCxnSpPr>
          <p:cNvPr id="98" name="Straight Connector 97"/>
          <p:cNvCxnSpPr/>
          <p:nvPr/>
        </p:nvCxnSpPr>
        <p:spPr>
          <a:xfrm>
            <a:off x="6964780" y="1437137"/>
            <a:ext cx="151805" cy="0"/>
          </a:xfrm>
          <a:prstGeom prst="line">
            <a:avLst/>
          </a:prstGeom>
        </p:spPr>
        <p:style>
          <a:lnRef idx="1">
            <a:schemeClr val="accent3"/>
          </a:lnRef>
          <a:fillRef idx="0">
            <a:schemeClr val="accent3"/>
          </a:fillRef>
          <a:effectRef idx="0">
            <a:schemeClr val="accent3"/>
          </a:effectRef>
          <a:fontRef idx="minor">
            <a:schemeClr val="tx1"/>
          </a:fontRef>
        </p:style>
      </p:cxnSp>
      <p:cxnSp>
        <p:nvCxnSpPr>
          <p:cNvPr id="102" name="Straight Arrow Connector 101"/>
          <p:cNvCxnSpPr/>
          <p:nvPr/>
        </p:nvCxnSpPr>
        <p:spPr>
          <a:xfrm flipH="1">
            <a:off x="5444304" y="2557891"/>
            <a:ext cx="1078548" cy="7715"/>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105" name="Straight Connector 104"/>
          <p:cNvCxnSpPr/>
          <p:nvPr/>
        </p:nvCxnSpPr>
        <p:spPr>
          <a:xfrm flipV="1">
            <a:off x="6384715" y="1437137"/>
            <a:ext cx="563788" cy="1483603"/>
          </a:xfrm>
          <a:prstGeom prst="line">
            <a:avLst/>
          </a:prstGeom>
        </p:spPr>
        <p:style>
          <a:lnRef idx="1">
            <a:schemeClr val="accent3"/>
          </a:lnRef>
          <a:fillRef idx="0">
            <a:schemeClr val="accent3"/>
          </a:fillRef>
          <a:effectRef idx="0">
            <a:schemeClr val="accent3"/>
          </a:effectRef>
          <a:fontRef idx="minor">
            <a:schemeClr val="tx1"/>
          </a:fontRef>
        </p:style>
      </p:cxnSp>
      <p:cxnSp>
        <p:nvCxnSpPr>
          <p:cNvPr id="110" name="Straight Arrow Connector 109"/>
          <p:cNvCxnSpPr/>
          <p:nvPr/>
        </p:nvCxnSpPr>
        <p:spPr>
          <a:xfrm flipH="1" flipV="1">
            <a:off x="4007931" y="2693831"/>
            <a:ext cx="596663" cy="226908"/>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119" name="Straight Connector 118"/>
          <p:cNvCxnSpPr/>
          <p:nvPr/>
        </p:nvCxnSpPr>
        <p:spPr>
          <a:xfrm>
            <a:off x="4598606" y="2920739"/>
            <a:ext cx="1786109" cy="0"/>
          </a:xfrm>
          <a:prstGeom prst="line">
            <a:avLst/>
          </a:prstGeom>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32824089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A5163908-529D-4A49-892F-D37C4044DFD8}" type="slidenum">
              <a:rPr lang="en-IN" smtClean="0"/>
              <a:pPr/>
              <a:t>3</a:t>
            </a:fld>
            <a:endParaRPr lang="en-IN"/>
          </a:p>
        </p:txBody>
      </p:sp>
      <p:sp>
        <p:nvSpPr>
          <p:cNvPr id="5" name="Text Placeholder 4"/>
          <p:cNvSpPr>
            <a:spLocks noGrp="1"/>
          </p:cNvSpPr>
          <p:nvPr>
            <p:ph type="body" sz="quarter" idx="14"/>
          </p:nvPr>
        </p:nvSpPr>
        <p:spPr>
          <a:xfrm>
            <a:off x="373525" y="707429"/>
            <a:ext cx="10847919" cy="4998127"/>
          </a:xfrm>
        </p:spPr>
        <p:txBody>
          <a:bodyPr/>
          <a:lstStyle/>
          <a:p>
            <a:r>
              <a:rPr lang="en-US" sz="2400" dirty="0" smtClean="0"/>
              <a:t>Need for requirement on dynamic adaptation of multi-hop deployment.</a:t>
            </a:r>
          </a:p>
          <a:p>
            <a:endParaRPr lang="en-US" dirty="0" smtClean="0"/>
          </a:p>
          <a:p>
            <a:endParaRPr lang="en-US" dirty="0"/>
          </a:p>
          <a:p>
            <a:endParaRPr lang="en-US" dirty="0" smtClean="0"/>
          </a:p>
          <a:p>
            <a:endParaRPr lang="en-US" dirty="0" smtClean="0"/>
          </a:p>
        </p:txBody>
      </p:sp>
      <p:sp>
        <p:nvSpPr>
          <p:cNvPr id="6" name="Title 5"/>
          <p:cNvSpPr>
            <a:spLocks noGrp="1"/>
          </p:cNvSpPr>
          <p:nvPr>
            <p:ph type="title"/>
          </p:nvPr>
        </p:nvSpPr>
        <p:spPr>
          <a:xfrm>
            <a:off x="642914" y="90265"/>
            <a:ext cx="10031916" cy="598503"/>
          </a:xfrm>
        </p:spPr>
        <p:txBody>
          <a:bodyPr/>
          <a:lstStyle/>
          <a:p>
            <a:r>
              <a:rPr lang="en-US" dirty="0" smtClean="0"/>
              <a:t>Discussion slide 2 </a:t>
            </a:r>
            <a:endParaRPr lang="en-US" dirty="0"/>
          </a:p>
        </p:txBody>
      </p:sp>
      <p:sp>
        <p:nvSpPr>
          <p:cNvPr id="19" name="Rectangle 18"/>
          <p:cNvSpPr/>
          <p:nvPr/>
        </p:nvSpPr>
        <p:spPr>
          <a:xfrm>
            <a:off x="5466052" y="2431513"/>
            <a:ext cx="662867" cy="485312"/>
          </a:xfrm>
          <a:prstGeom prst="rect">
            <a:avLst/>
          </a:prstGeom>
          <a:ln>
            <a:solidFill>
              <a:srgbClr val="7030A0"/>
            </a:solidFill>
          </a:ln>
        </p:spPr>
        <p:style>
          <a:lnRef idx="2">
            <a:schemeClr val="accent1"/>
          </a:lnRef>
          <a:fillRef idx="1">
            <a:schemeClr val="lt1"/>
          </a:fillRef>
          <a:effectRef idx="0">
            <a:schemeClr val="accent1"/>
          </a:effectRef>
          <a:fontRef idx="minor">
            <a:schemeClr val="dk1"/>
          </a:fontRef>
        </p:style>
        <p:txBody>
          <a:bodyPr lIns="0" rIns="0" rtlCol="0" anchor="ctr"/>
          <a:lstStyle/>
          <a:p>
            <a:pPr algn="ctr"/>
            <a:r>
              <a:rPr lang="en-US" sz="1067" dirty="0"/>
              <a:t>UE-to- Network relay</a:t>
            </a:r>
          </a:p>
        </p:txBody>
      </p:sp>
      <p:sp>
        <p:nvSpPr>
          <p:cNvPr id="20" name="Rectangle 19"/>
          <p:cNvSpPr/>
          <p:nvPr/>
        </p:nvSpPr>
        <p:spPr>
          <a:xfrm>
            <a:off x="5466053" y="1284526"/>
            <a:ext cx="662868" cy="500335"/>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dirty="0" err="1"/>
              <a:t>e</a:t>
            </a:r>
            <a:r>
              <a:rPr lang="en-US" sz="1200" dirty="0" err="1"/>
              <a:t>NB</a:t>
            </a:r>
            <a:endParaRPr lang="en-US" sz="1200" dirty="0"/>
          </a:p>
        </p:txBody>
      </p:sp>
      <p:sp>
        <p:nvSpPr>
          <p:cNvPr id="21" name="Rectangle 20"/>
          <p:cNvSpPr/>
          <p:nvPr/>
        </p:nvSpPr>
        <p:spPr>
          <a:xfrm>
            <a:off x="1030384" y="2337764"/>
            <a:ext cx="662867" cy="485312"/>
          </a:xfrm>
          <a:prstGeom prst="rect">
            <a:avLst/>
          </a:prstGeom>
          <a:ln/>
        </p:spPr>
        <p:style>
          <a:lnRef idx="2">
            <a:schemeClr val="accent1"/>
          </a:lnRef>
          <a:fillRef idx="1">
            <a:schemeClr val="lt1"/>
          </a:fillRef>
          <a:effectRef idx="0">
            <a:schemeClr val="accent1"/>
          </a:effectRef>
          <a:fontRef idx="minor">
            <a:schemeClr val="dk1"/>
          </a:fontRef>
        </p:style>
        <p:txBody>
          <a:bodyPr lIns="0" rIns="0" rtlCol="0" anchor="ctr"/>
          <a:lstStyle/>
          <a:p>
            <a:pPr algn="ctr"/>
            <a:r>
              <a:rPr lang="en-US" sz="1200" dirty="0"/>
              <a:t>Remote UE</a:t>
            </a:r>
          </a:p>
        </p:txBody>
      </p:sp>
      <p:cxnSp>
        <p:nvCxnSpPr>
          <p:cNvPr id="22" name="Straight Connector 21"/>
          <p:cNvCxnSpPr>
            <a:stCxn id="21" idx="3"/>
            <a:endCxn id="27" idx="1"/>
          </p:cNvCxnSpPr>
          <p:nvPr/>
        </p:nvCxnSpPr>
        <p:spPr>
          <a:xfrm>
            <a:off x="1693251" y="2580421"/>
            <a:ext cx="1050640" cy="281247"/>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19" idx="0"/>
            <a:endCxn id="20" idx="2"/>
          </p:cNvCxnSpPr>
          <p:nvPr/>
        </p:nvCxnSpPr>
        <p:spPr>
          <a:xfrm flipV="1">
            <a:off x="5797486" y="1784860"/>
            <a:ext cx="1" cy="646653"/>
          </a:xfrm>
          <a:prstGeom prst="line">
            <a:avLst/>
          </a:prstGeom>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280585" y="1869747"/>
            <a:ext cx="2929833" cy="256545"/>
          </a:xfrm>
          <a:prstGeom prst="rect">
            <a:avLst/>
          </a:prstGeom>
          <a:noFill/>
        </p:spPr>
        <p:txBody>
          <a:bodyPr wrap="square" rtlCol="0">
            <a:spAutoFit/>
          </a:bodyPr>
          <a:lstStyle/>
          <a:p>
            <a:r>
              <a:rPr lang="en-US" sz="1067" dirty="0"/>
              <a:t>Indirect network connection using multi-hop</a:t>
            </a:r>
            <a:endParaRPr lang="en-US" sz="1067" dirty="0"/>
          </a:p>
        </p:txBody>
      </p:sp>
      <p:sp>
        <p:nvSpPr>
          <p:cNvPr id="27" name="Rectangle 26"/>
          <p:cNvSpPr/>
          <p:nvPr/>
        </p:nvSpPr>
        <p:spPr>
          <a:xfrm>
            <a:off x="2743891" y="2619011"/>
            <a:ext cx="662867" cy="485312"/>
          </a:xfrm>
          <a:prstGeom prst="rect">
            <a:avLst/>
          </a:prstGeom>
          <a:ln/>
        </p:spPr>
        <p:style>
          <a:lnRef idx="2">
            <a:schemeClr val="accent1"/>
          </a:lnRef>
          <a:fillRef idx="1">
            <a:schemeClr val="lt1"/>
          </a:fillRef>
          <a:effectRef idx="0">
            <a:schemeClr val="accent1"/>
          </a:effectRef>
          <a:fontRef idx="minor">
            <a:schemeClr val="dk1"/>
          </a:fontRef>
        </p:style>
        <p:txBody>
          <a:bodyPr lIns="0" rIns="0" rtlCol="0" anchor="ctr"/>
          <a:lstStyle/>
          <a:p>
            <a:pPr algn="ctr"/>
            <a:r>
              <a:rPr lang="en-US" sz="1200" dirty="0"/>
              <a:t>XXX UE</a:t>
            </a:r>
          </a:p>
        </p:txBody>
      </p:sp>
      <p:sp>
        <p:nvSpPr>
          <p:cNvPr id="28" name="Rectangle 27"/>
          <p:cNvSpPr/>
          <p:nvPr/>
        </p:nvSpPr>
        <p:spPr>
          <a:xfrm>
            <a:off x="3608244" y="2376355"/>
            <a:ext cx="662867" cy="485312"/>
          </a:xfrm>
          <a:prstGeom prst="rect">
            <a:avLst/>
          </a:prstGeom>
          <a:ln/>
        </p:spPr>
        <p:style>
          <a:lnRef idx="2">
            <a:schemeClr val="accent1"/>
          </a:lnRef>
          <a:fillRef idx="1">
            <a:schemeClr val="lt1"/>
          </a:fillRef>
          <a:effectRef idx="0">
            <a:schemeClr val="accent1"/>
          </a:effectRef>
          <a:fontRef idx="minor">
            <a:schemeClr val="dk1"/>
          </a:fontRef>
        </p:style>
        <p:txBody>
          <a:bodyPr lIns="0" rIns="0" rtlCol="0" anchor="ctr"/>
          <a:lstStyle/>
          <a:p>
            <a:pPr algn="ctr"/>
            <a:r>
              <a:rPr lang="en-US" sz="1200" dirty="0"/>
              <a:t>XXX UE</a:t>
            </a:r>
          </a:p>
        </p:txBody>
      </p:sp>
      <p:sp>
        <p:nvSpPr>
          <p:cNvPr id="29" name="Rectangle 28"/>
          <p:cNvSpPr/>
          <p:nvPr/>
        </p:nvSpPr>
        <p:spPr>
          <a:xfrm>
            <a:off x="4400211" y="2747235"/>
            <a:ext cx="662867" cy="485312"/>
          </a:xfrm>
          <a:prstGeom prst="rect">
            <a:avLst/>
          </a:prstGeom>
          <a:ln/>
        </p:spPr>
        <p:style>
          <a:lnRef idx="2">
            <a:schemeClr val="accent1"/>
          </a:lnRef>
          <a:fillRef idx="1">
            <a:schemeClr val="lt1"/>
          </a:fillRef>
          <a:effectRef idx="0">
            <a:schemeClr val="accent1"/>
          </a:effectRef>
          <a:fontRef idx="minor">
            <a:schemeClr val="dk1"/>
          </a:fontRef>
        </p:style>
        <p:txBody>
          <a:bodyPr lIns="0" rIns="0" rtlCol="0" anchor="ctr"/>
          <a:lstStyle/>
          <a:p>
            <a:pPr algn="ctr"/>
            <a:r>
              <a:rPr lang="en-US" sz="1200" dirty="0"/>
              <a:t>XXX UE</a:t>
            </a:r>
          </a:p>
        </p:txBody>
      </p:sp>
      <p:cxnSp>
        <p:nvCxnSpPr>
          <p:cNvPr id="31" name="Straight Connector 30"/>
          <p:cNvCxnSpPr>
            <a:stCxn id="27" idx="3"/>
            <a:endCxn id="28" idx="1"/>
          </p:cNvCxnSpPr>
          <p:nvPr/>
        </p:nvCxnSpPr>
        <p:spPr>
          <a:xfrm flipV="1">
            <a:off x="3406758" y="2619011"/>
            <a:ext cx="201487" cy="242656"/>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a:endCxn id="29" idx="0"/>
          </p:cNvCxnSpPr>
          <p:nvPr/>
        </p:nvCxnSpPr>
        <p:spPr>
          <a:xfrm>
            <a:off x="4245809" y="2580421"/>
            <a:ext cx="485835" cy="166815"/>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a:endCxn id="19" idx="1"/>
          </p:cNvCxnSpPr>
          <p:nvPr/>
        </p:nvCxnSpPr>
        <p:spPr>
          <a:xfrm flipV="1">
            <a:off x="5063078" y="2674170"/>
            <a:ext cx="402975" cy="284145"/>
          </a:xfrm>
          <a:prstGeom prst="line">
            <a:avLst/>
          </a:prstGeom>
        </p:spPr>
        <p:style>
          <a:lnRef idx="1">
            <a:schemeClr val="accent1"/>
          </a:lnRef>
          <a:fillRef idx="0">
            <a:schemeClr val="accent1"/>
          </a:fillRef>
          <a:effectRef idx="0">
            <a:schemeClr val="accent1"/>
          </a:effectRef>
          <a:fontRef idx="minor">
            <a:schemeClr val="tx1"/>
          </a:fontRef>
        </p:style>
      </p:cxnSp>
      <p:sp>
        <p:nvSpPr>
          <p:cNvPr id="38" name="Freeform 37"/>
          <p:cNvSpPr/>
          <p:nvPr/>
        </p:nvSpPr>
        <p:spPr>
          <a:xfrm>
            <a:off x="1740055" y="1833726"/>
            <a:ext cx="3851511" cy="752103"/>
          </a:xfrm>
          <a:custGeom>
            <a:avLst/>
            <a:gdLst>
              <a:gd name="connsiteX0" fmla="*/ 0 w 2889197"/>
              <a:gd name="connsiteY0" fmla="*/ 414937 h 564077"/>
              <a:gd name="connsiteX1" fmla="*/ 599355 w 2889197"/>
              <a:gd name="connsiteY1" fmla="*/ 560934 h 564077"/>
              <a:gd name="connsiteX2" fmla="*/ 1306286 w 2889197"/>
              <a:gd name="connsiteY2" fmla="*/ 291993 h 564077"/>
              <a:gd name="connsiteX3" fmla="*/ 1928692 w 2889197"/>
              <a:gd name="connsiteY3" fmla="*/ 315045 h 564077"/>
              <a:gd name="connsiteX4" fmla="*/ 2412786 w 2889197"/>
              <a:gd name="connsiteY4" fmla="*/ 530198 h 564077"/>
              <a:gd name="connsiteX5" fmla="*/ 2789304 w 2889197"/>
              <a:gd name="connsiteY5" fmla="*/ 338097 h 564077"/>
              <a:gd name="connsiteX6" fmla="*/ 2889197 w 2889197"/>
              <a:gd name="connsiteY6" fmla="*/ 0 h 56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9197" h="564077">
                <a:moveTo>
                  <a:pt x="0" y="414937"/>
                </a:moveTo>
                <a:cubicBezTo>
                  <a:pt x="190820" y="498181"/>
                  <a:pt x="381641" y="581425"/>
                  <a:pt x="599355" y="560934"/>
                </a:cubicBezTo>
                <a:cubicBezTo>
                  <a:pt x="817069" y="540443"/>
                  <a:pt x="1084730" y="332974"/>
                  <a:pt x="1306286" y="291993"/>
                </a:cubicBezTo>
                <a:cubicBezTo>
                  <a:pt x="1527842" y="251012"/>
                  <a:pt x="1744275" y="275344"/>
                  <a:pt x="1928692" y="315045"/>
                </a:cubicBezTo>
                <a:cubicBezTo>
                  <a:pt x="2113109" y="354746"/>
                  <a:pt x="2269351" y="526356"/>
                  <a:pt x="2412786" y="530198"/>
                </a:cubicBezTo>
                <a:cubicBezTo>
                  <a:pt x="2556221" y="534040"/>
                  <a:pt x="2709902" y="426463"/>
                  <a:pt x="2789304" y="338097"/>
                </a:cubicBezTo>
                <a:cubicBezTo>
                  <a:pt x="2868706" y="249731"/>
                  <a:pt x="2872548" y="62753"/>
                  <a:pt x="2889197" y="0"/>
                </a:cubicBezTo>
              </a:path>
            </a:pathLst>
          </a:custGeom>
          <a:no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33"/>
          </a:p>
        </p:txBody>
      </p:sp>
      <p:sp>
        <p:nvSpPr>
          <p:cNvPr id="81" name="TextBox 80"/>
          <p:cNvSpPr txBox="1"/>
          <p:nvPr/>
        </p:nvSpPr>
        <p:spPr>
          <a:xfrm>
            <a:off x="6756744" y="1234927"/>
            <a:ext cx="5461532" cy="6040821"/>
          </a:xfrm>
          <a:prstGeom prst="rect">
            <a:avLst/>
          </a:prstGeom>
          <a:noFill/>
        </p:spPr>
        <p:txBody>
          <a:bodyPr wrap="square" rtlCol="0">
            <a:spAutoFit/>
          </a:bodyPr>
          <a:lstStyle/>
          <a:p>
            <a:r>
              <a:rPr lang="en-US" sz="1333" dirty="0"/>
              <a:t>Setting up an indirect network connection using a multi-hop deployment is less straightforward than in the single hop case, in particular if the indirect connection needs to meet certain </a:t>
            </a:r>
            <a:r>
              <a:rPr lang="en-US" sz="1333" dirty="0" err="1"/>
              <a:t>QoS</a:t>
            </a:r>
            <a:r>
              <a:rPr lang="en-US" sz="1333" dirty="0"/>
              <a:t> criteria or the devices involved face certain restrictions, such as low battery or out-of-coverage of an </a:t>
            </a:r>
            <a:r>
              <a:rPr lang="en-US" sz="1333" dirty="0" err="1"/>
              <a:t>eNB</a:t>
            </a:r>
            <a:r>
              <a:rPr lang="en-US" sz="1333" dirty="0"/>
              <a:t>. The current arrangement may not be the most optimal one (e.g. in terms of signal quality, overall battery usage, achievable </a:t>
            </a:r>
            <a:r>
              <a:rPr lang="en-US" sz="1333" dirty="0" err="1"/>
              <a:t>QoS</a:t>
            </a:r>
            <a:r>
              <a:rPr lang="en-US" sz="1333" dirty="0"/>
              <a:t> etc.).</a:t>
            </a:r>
          </a:p>
          <a:p>
            <a:endParaRPr lang="en-US" sz="1333" dirty="0"/>
          </a:p>
          <a:p>
            <a:r>
              <a:rPr lang="en-US" sz="1333" dirty="0"/>
              <a:t>In </a:t>
            </a:r>
            <a:r>
              <a:rPr lang="en-US" sz="1333" dirty="0"/>
              <a:t>particular if the circumstances </a:t>
            </a:r>
            <a:r>
              <a:rPr lang="en-US" sz="1333" dirty="0"/>
              <a:t>change it should be possible to adapt the multi-hop deployment (e.g. through a re-selection process) if this leads to a better, more optimal arrangement of devices to establish an indirect network connection. For example, </a:t>
            </a:r>
            <a:r>
              <a:rPr lang="en-US" sz="1333" dirty="0"/>
              <a:t>if the signal between the UE currently acting as UE-to-Network relay (indicated by purple rectangle) to the </a:t>
            </a:r>
            <a:r>
              <a:rPr lang="en-US" sz="1333" dirty="0" err="1"/>
              <a:t>eNB</a:t>
            </a:r>
            <a:r>
              <a:rPr lang="en-US" sz="1333" dirty="0"/>
              <a:t> has become pretty bad, one of the XXX UE may need to become a UE-to-Network relay if it has a better signal. In this case the XXX UE indicated by red rectangle has the best signal at that moment, and should </a:t>
            </a:r>
            <a:r>
              <a:rPr lang="en-US" sz="1333" dirty="0"/>
              <a:t>become UE-to-Network relay </a:t>
            </a:r>
            <a:r>
              <a:rPr lang="en-US" sz="1333" dirty="0"/>
              <a:t>(e.g. by receiving instruction from the network or application). </a:t>
            </a:r>
            <a:r>
              <a:rPr lang="en-US" sz="1333" dirty="0"/>
              <a:t>Also, as </a:t>
            </a:r>
            <a:r>
              <a:rPr lang="en-US" sz="1333" dirty="0"/>
              <a:t>mentioned in </a:t>
            </a:r>
            <a:r>
              <a:rPr lang="en-US" sz="1333" dirty="0"/>
              <a:t>the elderly </a:t>
            </a:r>
            <a:r>
              <a:rPr lang="en-US" sz="1333" dirty="0"/>
              <a:t>healthcare use case, it could be beneficial in some cases (e.g. if battery of XXX UE gets too low) that the Remote UE becomes an XXX UE, and the XXX UE becomes the remote UE. </a:t>
            </a:r>
            <a:endParaRPr lang="en-US" sz="1333" dirty="0"/>
          </a:p>
          <a:p>
            <a:endParaRPr lang="en-US" sz="1333" dirty="0"/>
          </a:p>
          <a:p>
            <a:r>
              <a:rPr lang="en-US" sz="1333" dirty="0">
                <a:sym typeface="Wingdings" panose="05000000000000000000" pitchFamily="2" charset="2"/>
              </a:rPr>
              <a:t> </a:t>
            </a:r>
            <a:r>
              <a:rPr lang="en-US" sz="1333" dirty="0"/>
              <a:t>Requirements that describe these forms of (re-)configuration seem to be missing and should be added to FS_REFEC</a:t>
            </a:r>
            <a:r>
              <a:rPr lang="en-US" sz="1333" dirty="0"/>
              <a:t>. See next slide for possible formulations.</a:t>
            </a:r>
            <a:endParaRPr lang="en-US" sz="1333" dirty="0"/>
          </a:p>
          <a:p>
            <a:endParaRPr lang="en-US" sz="1333" dirty="0"/>
          </a:p>
          <a:p>
            <a:endParaRPr lang="en-US" sz="1333" dirty="0"/>
          </a:p>
          <a:p>
            <a:r>
              <a:rPr lang="en-US" sz="1333" dirty="0"/>
              <a:t>. </a:t>
            </a:r>
            <a:endParaRPr lang="en-US" sz="1333" dirty="0"/>
          </a:p>
        </p:txBody>
      </p:sp>
      <p:sp>
        <p:nvSpPr>
          <p:cNvPr id="125" name="Rectangle 124"/>
          <p:cNvSpPr/>
          <p:nvPr/>
        </p:nvSpPr>
        <p:spPr>
          <a:xfrm>
            <a:off x="5945682" y="5963951"/>
            <a:ext cx="662867" cy="485312"/>
          </a:xfrm>
          <a:prstGeom prst="rect">
            <a:avLst/>
          </a:prstGeom>
          <a:ln>
            <a:solidFill>
              <a:srgbClr val="7030A0"/>
            </a:solidFill>
          </a:ln>
        </p:spPr>
        <p:style>
          <a:lnRef idx="2">
            <a:schemeClr val="accent1"/>
          </a:lnRef>
          <a:fillRef idx="1">
            <a:schemeClr val="lt1"/>
          </a:fillRef>
          <a:effectRef idx="0">
            <a:schemeClr val="accent1"/>
          </a:effectRef>
          <a:fontRef idx="minor">
            <a:schemeClr val="dk1"/>
          </a:fontRef>
        </p:style>
        <p:txBody>
          <a:bodyPr lIns="0" rIns="0" rtlCol="0" anchor="ctr"/>
          <a:lstStyle/>
          <a:p>
            <a:pPr algn="ctr"/>
            <a:r>
              <a:rPr lang="en-US" sz="1067" dirty="0"/>
              <a:t>(*) Remote UE</a:t>
            </a:r>
          </a:p>
        </p:txBody>
      </p:sp>
      <p:sp>
        <p:nvSpPr>
          <p:cNvPr id="126" name="Rectangle 125"/>
          <p:cNvSpPr/>
          <p:nvPr/>
        </p:nvSpPr>
        <p:spPr>
          <a:xfrm>
            <a:off x="4803184" y="3927094"/>
            <a:ext cx="662868" cy="500335"/>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dirty="0" err="1"/>
              <a:t>e</a:t>
            </a:r>
            <a:r>
              <a:rPr lang="en-US" sz="1200" dirty="0" err="1"/>
              <a:t>NB</a:t>
            </a:r>
            <a:endParaRPr lang="en-US" sz="1200" dirty="0"/>
          </a:p>
        </p:txBody>
      </p:sp>
      <p:sp>
        <p:nvSpPr>
          <p:cNvPr id="127" name="Rectangle 126"/>
          <p:cNvSpPr/>
          <p:nvPr/>
        </p:nvSpPr>
        <p:spPr>
          <a:xfrm>
            <a:off x="507942" y="4980332"/>
            <a:ext cx="662867" cy="485312"/>
          </a:xfrm>
          <a:prstGeom prst="rect">
            <a:avLst/>
          </a:prstGeom>
          <a:ln/>
        </p:spPr>
        <p:style>
          <a:lnRef idx="2">
            <a:schemeClr val="accent1"/>
          </a:lnRef>
          <a:fillRef idx="1">
            <a:schemeClr val="lt1"/>
          </a:fillRef>
          <a:effectRef idx="0">
            <a:schemeClr val="accent1"/>
          </a:effectRef>
          <a:fontRef idx="minor">
            <a:schemeClr val="dk1"/>
          </a:fontRef>
        </p:style>
        <p:txBody>
          <a:bodyPr lIns="0" rIns="0" rtlCol="0" anchor="ctr"/>
          <a:lstStyle/>
          <a:p>
            <a:pPr algn="ctr"/>
            <a:r>
              <a:rPr lang="en-US" sz="1200" dirty="0"/>
              <a:t>Remote UE</a:t>
            </a:r>
          </a:p>
        </p:txBody>
      </p:sp>
      <p:cxnSp>
        <p:nvCxnSpPr>
          <p:cNvPr id="128" name="Straight Connector 127"/>
          <p:cNvCxnSpPr>
            <a:stCxn id="127" idx="3"/>
            <a:endCxn id="131" idx="1"/>
          </p:cNvCxnSpPr>
          <p:nvPr/>
        </p:nvCxnSpPr>
        <p:spPr>
          <a:xfrm>
            <a:off x="1170808" y="5222989"/>
            <a:ext cx="1050640" cy="28124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9" name="Straight Connector 128"/>
          <p:cNvCxnSpPr>
            <a:stCxn id="132" idx="0"/>
            <a:endCxn id="126" idx="1"/>
          </p:cNvCxnSpPr>
          <p:nvPr/>
        </p:nvCxnSpPr>
        <p:spPr>
          <a:xfrm flipV="1">
            <a:off x="3417236" y="4177262"/>
            <a:ext cx="1385948" cy="841661"/>
          </a:xfrm>
          <a:prstGeom prst="line">
            <a:avLst/>
          </a:prstGeom>
        </p:spPr>
        <p:style>
          <a:lnRef idx="1">
            <a:schemeClr val="accent1"/>
          </a:lnRef>
          <a:fillRef idx="0">
            <a:schemeClr val="accent1"/>
          </a:fillRef>
          <a:effectRef idx="0">
            <a:schemeClr val="accent1"/>
          </a:effectRef>
          <a:fontRef idx="minor">
            <a:schemeClr val="tx1"/>
          </a:fontRef>
        </p:style>
      </p:cxnSp>
      <p:sp>
        <p:nvSpPr>
          <p:cNvPr id="131" name="Rectangle 130"/>
          <p:cNvSpPr/>
          <p:nvPr/>
        </p:nvSpPr>
        <p:spPr>
          <a:xfrm>
            <a:off x="2221448" y="5261579"/>
            <a:ext cx="662867" cy="485312"/>
          </a:xfrm>
          <a:prstGeom prst="rect">
            <a:avLst/>
          </a:prstGeom>
          <a:ln/>
        </p:spPr>
        <p:style>
          <a:lnRef idx="2">
            <a:schemeClr val="accent1"/>
          </a:lnRef>
          <a:fillRef idx="1">
            <a:schemeClr val="lt1"/>
          </a:fillRef>
          <a:effectRef idx="0">
            <a:schemeClr val="accent1"/>
          </a:effectRef>
          <a:fontRef idx="minor">
            <a:schemeClr val="dk1"/>
          </a:fontRef>
        </p:style>
        <p:txBody>
          <a:bodyPr lIns="0" rIns="0" rtlCol="0" anchor="ctr"/>
          <a:lstStyle/>
          <a:p>
            <a:pPr algn="ctr"/>
            <a:r>
              <a:rPr lang="en-US" sz="1200" dirty="0"/>
              <a:t>XXX UE</a:t>
            </a:r>
          </a:p>
        </p:txBody>
      </p:sp>
      <p:sp>
        <p:nvSpPr>
          <p:cNvPr id="132" name="Rectangle 131"/>
          <p:cNvSpPr/>
          <p:nvPr/>
        </p:nvSpPr>
        <p:spPr>
          <a:xfrm>
            <a:off x="3085802" y="5018923"/>
            <a:ext cx="662867" cy="485312"/>
          </a:xfrm>
          <a:prstGeom prst="rect">
            <a:avLst/>
          </a:prstGeom>
          <a:ln>
            <a:solidFill>
              <a:srgbClr val="FF0000"/>
            </a:solidFill>
          </a:ln>
        </p:spPr>
        <p:style>
          <a:lnRef idx="2">
            <a:schemeClr val="accent1"/>
          </a:lnRef>
          <a:fillRef idx="1">
            <a:schemeClr val="lt1"/>
          </a:fillRef>
          <a:effectRef idx="0">
            <a:schemeClr val="accent1"/>
          </a:effectRef>
          <a:fontRef idx="minor">
            <a:schemeClr val="dk1"/>
          </a:fontRef>
        </p:style>
        <p:txBody>
          <a:bodyPr lIns="0" rIns="0" rtlCol="0" anchor="ctr"/>
          <a:lstStyle/>
          <a:p>
            <a:pPr algn="ctr"/>
            <a:r>
              <a:rPr lang="en-US" sz="1067" dirty="0"/>
              <a:t>UE-to-Network relay</a:t>
            </a:r>
          </a:p>
        </p:txBody>
      </p:sp>
      <p:sp>
        <p:nvSpPr>
          <p:cNvPr id="133" name="Rectangle 132"/>
          <p:cNvSpPr/>
          <p:nvPr/>
        </p:nvSpPr>
        <p:spPr>
          <a:xfrm>
            <a:off x="3877768" y="5389803"/>
            <a:ext cx="662867" cy="485312"/>
          </a:xfrm>
          <a:prstGeom prst="rect">
            <a:avLst/>
          </a:prstGeom>
          <a:ln/>
        </p:spPr>
        <p:style>
          <a:lnRef idx="2">
            <a:schemeClr val="accent1"/>
          </a:lnRef>
          <a:fillRef idx="1">
            <a:schemeClr val="lt1"/>
          </a:fillRef>
          <a:effectRef idx="0">
            <a:schemeClr val="accent1"/>
          </a:effectRef>
          <a:fontRef idx="minor">
            <a:schemeClr val="dk1"/>
          </a:fontRef>
        </p:style>
        <p:txBody>
          <a:bodyPr lIns="0" rIns="0" rtlCol="0" anchor="ctr"/>
          <a:lstStyle/>
          <a:p>
            <a:pPr algn="ctr"/>
            <a:r>
              <a:rPr lang="en-US" sz="1200" dirty="0"/>
              <a:t>XXX UE</a:t>
            </a:r>
            <a:endParaRPr lang="en-US" sz="1200" dirty="0"/>
          </a:p>
        </p:txBody>
      </p:sp>
      <p:cxnSp>
        <p:nvCxnSpPr>
          <p:cNvPr id="134" name="Straight Connector 133"/>
          <p:cNvCxnSpPr>
            <a:stCxn id="131" idx="3"/>
            <a:endCxn id="132" idx="1"/>
          </p:cNvCxnSpPr>
          <p:nvPr/>
        </p:nvCxnSpPr>
        <p:spPr>
          <a:xfrm flipV="1">
            <a:off x="2884316" y="5261579"/>
            <a:ext cx="201487" cy="242656"/>
          </a:xfrm>
          <a:prstGeom prst="line">
            <a:avLst/>
          </a:prstGeom>
        </p:spPr>
        <p:style>
          <a:lnRef idx="1">
            <a:schemeClr val="accent1"/>
          </a:lnRef>
          <a:fillRef idx="0">
            <a:schemeClr val="accent1"/>
          </a:fillRef>
          <a:effectRef idx="0">
            <a:schemeClr val="accent1"/>
          </a:effectRef>
          <a:fontRef idx="minor">
            <a:schemeClr val="tx1"/>
          </a:fontRef>
        </p:style>
      </p:cxnSp>
      <p:cxnSp>
        <p:nvCxnSpPr>
          <p:cNvPr id="135" name="Straight Connector 134"/>
          <p:cNvCxnSpPr>
            <a:endCxn id="133" idx="0"/>
          </p:cNvCxnSpPr>
          <p:nvPr/>
        </p:nvCxnSpPr>
        <p:spPr>
          <a:xfrm>
            <a:off x="3723367" y="5222989"/>
            <a:ext cx="485835" cy="166815"/>
          </a:xfrm>
          <a:prstGeom prst="line">
            <a:avLst/>
          </a:prstGeom>
        </p:spPr>
        <p:style>
          <a:lnRef idx="1">
            <a:schemeClr val="accent1"/>
          </a:lnRef>
          <a:fillRef idx="0">
            <a:schemeClr val="accent1"/>
          </a:fillRef>
          <a:effectRef idx="0">
            <a:schemeClr val="accent1"/>
          </a:effectRef>
          <a:fontRef idx="minor">
            <a:schemeClr val="tx1"/>
          </a:fontRef>
        </p:style>
      </p:cxnSp>
      <p:cxnSp>
        <p:nvCxnSpPr>
          <p:cNvPr id="136" name="Straight Connector 135"/>
          <p:cNvCxnSpPr>
            <a:stCxn id="133" idx="3"/>
            <a:endCxn id="125" idx="1"/>
          </p:cNvCxnSpPr>
          <p:nvPr/>
        </p:nvCxnSpPr>
        <p:spPr>
          <a:xfrm>
            <a:off x="4540635" y="5632459"/>
            <a:ext cx="1405047" cy="574148"/>
          </a:xfrm>
          <a:prstGeom prst="line">
            <a:avLst/>
          </a:prstGeom>
        </p:spPr>
        <p:style>
          <a:lnRef idx="1">
            <a:schemeClr val="accent1"/>
          </a:lnRef>
          <a:fillRef idx="0">
            <a:schemeClr val="accent1"/>
          </a:fillRef>
          <a:effectRef idx="0">
            <a:schemeClr val="accent1"/>
          </a:effectRef>
          <a:fontRef idx="minor">
            <a:schemeClr val="tx1"/>
          </a:fontRef>
        </p:style>
      </p:cxnSp>
      <p:sp>
        <p:nvSpPr>
          <p:cNvPr id="149" name="Down Arrow 148"/>
          <p:cNvSpPr/>
          <p:nvPr/>
        </p:nvSpPr>
        <p:spPr>
          <a:xfrm>
            <a:off x="3522024" y="3352127"/>
            <a:ext cx="307416" cy="1026884"/>
          </a:xfrm>
          <a:prstGeom prst="downArrow">
            <a:avLst/>
          </a:prstGeom>
          <a:solidFill>
            <a:schemeClr val="tx2">
              <a:lumMod val="50000"/>
              <a:lumOff val="50000"/>
            </a:schemeClr>
          </a:solidFill>
          <a:ln w="25400" cap="flat" cmpd="sng" algn="ctr">
            <a:solidFill>
              <a:schemeClr val="tx2">
                <a:lumMod val="50000"/>
                <a:lumOff val="50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33"/>
          </a:p>
        </p:txBody>
      </p:sp>
      <p:sp>
        <p:nvSpPr>
          <p:cNvPr id="150" name="Rectangle 149"/>
          <p:cNvSpPr/>
          <p:nvPr/>
        </p:nvSpPr>
        <p:spPr>
          <a:xfrm>
            <a:off x="752816" y="1557887"/>
            <a:ext cx="1689886" cy="338554"/>
          </a:xfrm>
          <a:prstGeom prst="rect">
            <a:avLst/>
          </a:prstGeom>
        </p:spPr>
        <p:txBody>
          <a:bodyPr wrap="none">
            <a:spAutoFit/>
          </a:bodyPr>
          <a:lstStyle/>
          <a:p>
            <a:r>
              <a:rPr lang="en-US" sz="1600" i="1" u="sng" dirty="0"/>
              <a:t>Current situation</a:t>
            </a:r>
            <a:endParaRPr lang="en-US" sz="1600" i="1" u="sng" dirty="0"/>
          </a:p>
        </p:txBody>
      </p:sp>
      <p:sp>
        <p:nvSpPr>
          <p:cNvPr id="151" name="Rectangle 150"/>
          <p:cNvSpPr/>
          <p:nvPr/>
        </p:nvSpPr>
        <p:spPr>
          <a:xfrm>
            <a:off x="374282" y="4364339"/>
            <a:ext cx="1633781" cy="338554"/>
          </a:xfrm>
          <a:prstGeom prst="rect">
            <a:avLst/>
          </a:prstGeom>
        </p:spPr>
        <p:txBody>
          <a:bodyPr wrap="none">
            <a:spAutoFit/>
          </a:bodyPr>
          <a:lstStyle/>
          <a:p>
            <a:r>
              <a:rPr lang="en-US" sz="1600" i="1" u="sng" dirty="0"/>
              <a:t>After adaptation</a:t>
            </a:r>
            <a:endParaRPr lang="en-US" sz="1600" i="1" u="sng" dirty="0"/>
          </a:p>
        </p:txBody>
      </p:sp>
    </p:spTree>
    <p:extLst>
      <p:ext uri="{BB962C8B-B14F-4D97-AF65-F5344CB8AC3E}">
        <p14:creationId xmlns:p14="http://schemas.microsoft.com/office/powerpoint/2010/main" val="42557963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4"/>
          </p:nvPr>
        </p:nvSpPr>
        <p:spPr>
          <a:xfrm>
            <a:off x="671693" y="688942"/>
            <a:ext cx="11165200" cy="4998127"/>
          </a:xfrm>
        </p:spPr>
        <p:txBody>
          <a:bodyPr/>
          <a:lstStyle/>
          <a:p>
            <a:pPr>
              <a:spcBef>
                <a:spcPts val="0"/>
              </a:spcBef>
            </a:pPr>
            <a:r>
              <a:rPr lang="en-US" sz="2000" dirty="0"/>
              <a:t>Possible formulation of dynamic adaptation </a:t>
            </a:r>
            <a:r>
              <a:rPr lang="en-US" sz="2000" dirty="0" smtClean="0"/>
              <a:t>requirement (in addition to updating</a:t>
            </a:r>
          </a:p>
          <a:p>
            <a:pPr marL="0" indent="0">
              <a:spcBef>
                <a:spcPts val="0"/>
              </a:spcBef>
              <a:buNone/>
            </a:pPr>
            <a:r>
              <a:rPr lang="en-US" sz="2000" dirty="0" smtClean="0"/>
              <a:t>           the relay UE selection requirement in factory use case)</a:t>
            </a:r>
            <a:endParaRPr lang="en-US" sz="2000" dirty="0"/>
          </a:p>
          <a:p>
            <a:pPr lvl="1"/>
            <a:r>
              <a:rPr lang="en-US" sz="2000" u="sng" dirty="0" smtClean="0"/>
              <a:t>Original proposal:</a:t>
            </a:r>
            <a:r>
              <a:rPr lang="en-US" sz="2000" dirty="0" smtClean="0"/>
              <a:t> </a:t>
            </a:r>
          </a:p>
          <a:p>
            <a:pPr marL="390134" lvl="2" indent="0">
              <a:buNone/>
            </a:pPr>
            <a:r>
              <a:rPr lang="en-US" sz="1467" dirty="0"/>
              <a:t>“The </a:t>
            </a:r>
            <a:r>
              <a:rPr lang="en-US" sz="1467" dirty="0"/>
              <a:t>5G system shall support dynamic configuration and re-configuration of the roles that UEs take in a multi-hop relay deployment</a:t>
            </a:r>
            <a:r>
              <a:rPr lang="en-US" sz="1467" dirty="0"/>
              <a:t>.” </a:t>
            </a:r>
          </a:p>
          <a:p>
            <a:pPr marL="390134" lvl="2" indent="0">
              <a:buNone/>
            </a:pPr>
            <a:r>
              <a:rPr lang="en-US" sz="1467" dirty="0">
                <a:sym typeface="Wingdings" panose="05000000000000000000" pitchFamily="2" charset="2"/>
              </a:rPr>
              <a:t> Comments received: should avoid the term “role”. Also term (re-)configuration may already imply some type of solution. Perhaps the term (re-)selection</a:t>
            </a:r>
            <a:r>
              <a:rPr lang="en-US" sz="1467" dirty="0">
                <a:sym typeface="Wingdings" panose="05000000000000000000" pitchFamily="2" charset="2"/>
              </a:rPr>
              <a:t> </a:t>
            </a:r>
            <a:r>
              <a:rPr lang="en-US" sz="1467" dirty="0">
                <a:sym typeface="Wingdings" panose="05000000000000000000" pitchFamily="2" charset="2"/>
              </a:rPr>
              <a:t>is better.</a:t>
            </a:r>
          </a:p>
          <a:p>
            <a:pPr lvl="1"/>
            <a:endParaRPr lang="en-US" sz="500" dirty="0">
              <a:sym typeface="Wingdings" panose="05000000000000000000" pitchFamily="2" charset="2"/>
            </a:endParaRPr>
          </a:p>
          <a:p>
            <a:pPr lvl="1"/>
            <a:r>
              <a:rPr lang="en-US" sz="2000" u="sng" dirty="0"/>
              <a:t>Alternative 1:</a:t>
            </a:r>
          </a:p>
          <a:p>
            <a:pPr marL="429080" lvl="2" indent="0">
              <a:buNone/>
            </a:pPr>
            <a:r>
              <a:rPr lang="en-US" sz="1467" dirty="0"/>
              <a:t>“The </a:t>
            </a:r>
            <a:r>
              <a:rPr lang="en-US" sz="1467" dirty="0"/>
              <a:t>5G system shall support re-selection of multi-hop relay UEs and remote UEs based on operational changes within </a:t>
            </a:r>
            <a:r>
              <a:rPr lang="en-US" sz="1467" dirty="0"/>
              <a:t>multi-hop relay </a:t>
            </a:r>
            <a:r>
              <a:rPr lang="en-US" sz="1467" dirty="0"/>
              <a:t>UEs, remote UEs or the environment</a:t>
            </a:r>
            <a:r>
              <a:rPr lang="en-US" sz="1467" dirty="0"/>
              <a:t>.”</a:t>
            </a:r>
            <a:endParaRPr lang="en-US" sz="1467" dirty="0"/>
          </a:p>
          <a:p>
            <a:pPr marL="648530" lvl="3" indent="0">
              <a:spcBef>
                <a:spcPts val="533"/>
              </a:spcBef>
              <a:buNone/>
            </a:pPr>
            <a:r>
              <a:rPr lang="en-US" sz="1467" dirty="0"/>
              <a:t>NOTE</a:t>
            </a:r>
            <a:r>
              <a:rPr lang="en-US" sz="1467" dirty="0"/>
              <a:t>: operational changes may include </a:t>
            </a:r>
            <a:r>
              <a:rPr lang="en-US" sz="1467" dirty="0"/>
              <a:t>a multi-hop relay UE </a:t>
            </a:r>
            <a:r>
              <a:rPr lang="en-US" sz="1467" dirty="0"/>
              <a:t>moving out of range, the battery of a </a:t>
            </a:r>
            <a:r>
              <a:rPr lang="en-US" sz="1467" dirty="0"/>
              <a:t>multi-hop relay </a:t>
            </a:r>
            <a:r>
              <a:rPr lang="en-US" sz="1467" dirty="0"/>
              <a:t>UE getting depleted, a remote UEs requesting additional resources or higher </a:t>
            </a:r>
            <a:r>
              <a:rPr lang="en-US" sz="1467" dirty="0" err="1"/>
              <a:t>QoS</a:t>
            </a:r>
            <a:r>
              <a:rPr lang="en-US" sz="1467" dirty="0"/>
              <a:t>, </a:t>
            </a:r>
            <a:r>
              <a:rPr lang="en-US" sz="1467" dirty="0"/>
              <a:t>a new relay capable UE </a:t>
            </a:r>
            <a:r>
              <a:rPr lang="en-US" sz="1467" dirty="0"/>
              <a:t>getting in range, etc.</a:t>
            </a:r>
          </a:p>
          <a:p>
            <a:pPr lvl="1">
              <a:spcBef>
                <a:spcPts val="1500"/>
              </a:spcBef>
            </a:pPr>
            <a:r>
              <a:rPr lang="en-US" sz="2000" u="sng" dirty="0" smtClean="0"/>
              <a:t>Alternative </a:t>
            </a:r>
            <a:r>
              <a:rPr lang="en-US" sz="2000" u="sng" dirty="0" smtClean="0"/>
              <a:t>2: </a:t>
            </a:r>
          </a:p>
          <a:p>
            <a:pPr marL="429080" lvl="2" indent="0">
              <a:buNone/>
            </a:pPr>
            <a:r>
              <a:rPr lang="en-US" sz="1467" dirty="0"/>
              <a:t>“The 5G system shall support adaptation of a multi-hop relay deployment”</a:t>
            </a:r>
          </a:p>
          <a:p>
            <a:pPr marL="648530" lvl="3" indent="0">
              <a:spcBef>
                <a:spcPts val="400"/>
              </a:spcBef>
              <a:buNone/>
            </a:pPr>
            <a:r>
              <a:rPr lang="en-US" sz="1467" dirty="0"/>
              <a:t>NOTE 1: adaptation may be done by re-selection of multi-hop relay UEs and remote UEs according to various criteria, such as signal quality, </a:t>
            </a:r>
            <a:r>
              <a:rPr lang="en-US" sz="1467" dirty="0" err="1"/>
              <a:t>QoS</a:t>
            </a:r>
            <a:r>
              <a:rPr lang="en-US" sz="1467" dirty="0"/>
              <a:t> requirements</a:t>
            </a:r>
            <a:r>
              <a:rPr lang="x-none" sz="1467" dirty="0"/>
              <a:t> </a:t>
            </a:r>
            <a:r>
              <a:rPr lang="en-US" sz="1467" dirty="0"/>
              <a:t>, proximity of devices, optimal energy use, number of hops to reach the network, etc.</a:t>
            </a:r>
          </a:p>
          <a:p>
            <a:pPr marL="648530" lvl="3" indent="0">
              <a:spcBef>
                <a:spcPts val="400"/>
              </a:spcBef>
              <a:buNone/>
            </a:pPr>
            <a:r>
              <a:rPr lang="en-US" sz="1467" dirty="0"/>
              <a:t>NOTE 2: adaptation may be triggered by a change in circumstances, e.g. a multi-hop relay UE moving out of range, the battery of a multi-hop relay UE getting depleted, a remote UEs requesting additional resources or higher </a:t>
            </a:r>
            <a:r>
              <a:rPr lang="en-US" sz="1467" dirty="0" err="1"/>
              <a:t>QoS</a:t>
            </a:r>
            <a:r>
              <a:rPr lang="en-US" sz="1467" dirty="0"/>
              <a:t>, </a:t>
            </a:r>
            <a:r>
              <a:rPr lang="en-US" sz="1467" dirty="0"/>
              <a:t>a new relay capable UE getting in range, etc</a:t>
            </a:r>
            <a:r>
              <a:rPr lang="en-US" sz="1467" dirty="0"/>
              <a:t>.</a:t>
            </a:r>
          </a:p>
          <a:p>
            <a:pPr marL="648530" lvl="3" indent="0">
              <a:spcBef>
                <a:spcPts val="400"/>
              </a:spcBef>
              <a:buNone/>
            </a:pPr>
            <a:endParaRPr lang="en-US" sz="400" dirty="0" smtClean="0"/>
          </a:p>
          <a:p>
            <a:pPr marL="657674" lvl="2" indent="-228594">
              <a:spcBef>
                <a:spcPts val="400"/>
              </a:spcBef>
              <a:buFont typeface="Wingdings" panose="05000000000000000000" pitchFamily="2" charset="2"/>
              <a:buChar char="Ø"/>
            </a:pPr>
            <a:r>
              <a:rPr lang="en-US" sz="1600" dirty="0"/>
              <a:t>Suggest to use </a:t>
            </a:r>
            <a:r>
              <a:rPr lang="en-US" sz="1600" u="sng" dirty="0"/>
              <a:t>Alternative 2</a:t>
            </a:r>
            <a:r>
              <a:rPr lang="en-US" sz="1600" dirty="0"/>
              <a:t>, since that formulation is the most solution agnostic. </a:t>
            </a:r>
          </a:p>
          <a:p>
            <a:pPr marL="0" indent="0">
              <a:buNone/>
            </a:pPr>
            <a:endParaRPr lang="en-US" sz="3200" dirty="0" smtClean="0"/>
          </a:p>
        </p:txBody>
      </p:sp>
      <p:sp>
        <p:nvSpPr>
          <p:cNvPr id="6" name="Title 5"/>
          <p:cNvSpPr>
            <a:spLocks noGrp="1"/>
          </p:cNvSpPr>
          <p:nvPr>
            <p:ph type="title"/>
          </p:nvPr>
        </p:nvSpPr>
        <p:spPr>
          <a:xfrm>
            <a:off x="671693" y="0"/>
            <a:ext cx="10031916" cy="598503"/>
          </a:xfrm>
        </p:spPr>
        <p:txBody>
          <a:bodyPr/>
          <a:lstStyle/>
          <a:p>
            <a:r>
              <a:rPr lang="en-US" dirty="0" smtClean="0"/>
              <a:t>Discussion slide 3 </a:t>
            </a:r>
            <a:endParaRPr lang="en-US" dirty="0"/>
          </a:p>
        </p:txBody>
      </p:sp>
    </p:spTree>
    <p:extLst>
      <p:ext uri="{BB962C8B-B14F-4D97-AF65-F5344CB8AC3E}">
        <p14:creationId xmlns:p14="http://schemas.microsoft.com/office/powerpoint/2010/main" val="671163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4"/>
          </p:nvPr>
        </p:nvSpPr>
        <p:spPr>
          <a:xfrm>
            <a:off x="671693" y="876512"/>
            <a:ext cx="11165200" cy="4998127"/>
          </a:xfrm>
        </p:spPr>
        <p:txBody>
          <a:bodyPr/>
          <a:lstStyle/>
          <a:p>
            <a:r>
              <a:rPr lang="en-US" sz="2400" dirty="0" smtClean="0"/>
              <a:t>In </a:t>
            </a:r>
            <a:r>
              <a:rPr lang="en-US" sz="2400" dirty="0"/>
              <a:t>addition, the following requirement may need to be added:</a:t>
            </a:r>
          </a:p>
          <a:p>
            <a:pPr marL="210815" lvl="1" indent="0">
              <a:buNone/>
            </a:pPr>
            <a:r>
              <a:rPr lang="en-US" sz="2000" dirty="0" smtClean="0"/>
              <a:t>“The 5G system shall support a mechanism to trigger a multi-hop relay capable UE to start or stop acting as a multi-hop relay UE or remote UE”.</a:t>
            </a:r>
          </a:p>
        </p:txBody>
      </p:sp>
      <p:sp>
        <p:nvSpPr>
          <p:cNvPr id="6" name="Title 5"/>
          <p:cNvSpPr>
            <a:spLocks noGrp="1"/>
          </p:cNvSpPr>
          <p:nvPr>
            <p:ph type="title"/>
          </p:nvPr>
        </p:nvSpPr>
        <p:spPr>
          <a:xfrm>
            <a:off x="671693" y="0"/>
            <a:ext cx="10031916" cy="598503"/>
          </a:xfrm>
        </p:spPr>
        <p:txBody>
          <a:bodyPr/>
          <a:lstStyle/>
          <a:p>
            <a:r>
              <a:rPr lang="en-US" dirty="0" smtClean="0"/>
              <a:t>Discussion slide </a:t>
            </a:r>
            <a:r>
              <a:rPr lang="en-US" dirty="0" smtClean="0"/>
              <a:t>4 </a:t>
            </a:r>
            <a:endParaRPr lang="en-US" dirty="0"/>
          </a:p>
        </p:txBody>
      </p:sp>
    </p:spTree>
    <p:extLst>
      <p:ext uri="{BB962C8B-B14F-4D97-AF65-F5344CB8AC3E}">
        <p14:creationId xmlns:p14="http://schemas.microsoft.com/office/powerpoint/2010/main" val="386556092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pDBUoc6Sy.lkCHWo1uwOA"/>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872</Words>
  <Application>Microsoft Office PowerPoint</Application>
  <PresentationFormat>Widescreen</PresentationFormat>
  <Paragraphs>79</Paragraphs>
  <Slides>5</Slides>
  <Notes>1</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13" baseType="lpstr">
      <vt:lpstr>Arial</vt:lpstr>
      <vt:lpstr>BrowalliaUPC</vt:lpstr>
      <vt:lpstr>Calibri</vt:lpstr>
      <vt:lpstr>Calibri Light</vt:lpstr>
      <vt:lpstr>Times New Roman</vt:lpstr>
      <vt:lpstr>Wingdings</vt:lpstr>
      <vt:lpstr>Office Theme</vt:lpstr>
      <vt:lpstr>think-cell Slide</vt:lpstr>
      <vt:lpstr>Further discussion slides about multi-hop</vt:lpstr>
      <vt:lpstr>Discussion slide 1 </vt:lpstr>
      <vt:lpstr>Discussion slide 2 </vt:lpstr>
      <vt:lpstr>Discussion slide 3 </vt:lpstr>
      <vt:lpstr>Discussion slide 4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wd</cp:lastModifiedBy>
  <cp:revision>999</cp:revision>
  <dcterms:created xsi:type="dcterms:W3CDTF">2008-08-30T09:32:10Z</dcterms:created>
  <dcterms:modified xsi:type="dcterms:W3CDTF">2019-04-26T14:25:33Z</dcterms:modified>
</cp:coreProperties>
</file>