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903" r:id="rId3"/>
    <p:sldId id="905" r:id="rId4"/>
    <p:sldId id="906" r:id="rId5"/>
    <p:sldId id="907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60" d="100"/>
          <a:sy n="60" d="100"/>
        </p:scale>
        <p:origin x="7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0B968B-8E3C-462F-B9FB-20AE2376A3EB}" type="datetimeFigureOut">
              <a:rPr lang="de-DE" smtClean="0"/>
              <a:t>18.02.2019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D5A9B9-8206-49A6-BB9E-D9494306C8C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4112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EC9C8A-CB5E-4E48-BA8E-975BD80C99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53BE4E3-42E7-456A-996D-A0939D01E7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32E93B-1E64-4EDC-A3F4-2A413762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18.02.2019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A85970-FBBD-4909-9862-F07207B80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394D099-99C4-4355-AF69-7F4FDC4CB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9731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A5A392-BC4C-419F-ADB5-D0BD267E4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C3A728E-A6CB-4AB4-B047-AB48C54F1F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906E5FF-9730-4C02-84AB-029209B5C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18.02.2019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6486518-1CE8-4D33-B9B1-58FC257ED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82A5F9D-0203-4977-8D03-835E08D0A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4995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CA919BEE-A894-4102-989F-A21FF9A929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4F19409-A5E6-4C9F-8ABB-3CFBB90FD2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45BC79B-E38A-48BC-AC18-2ACBFB8E5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18.02.2019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007FBF-43E8-4087-A55F-DDEDE1750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9507E55-F8D1-49E5-805A-FA339D62D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315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BC055F-0AB3-40A3-8EBA-5C4284E7E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983B5D-CEC8-450F-BF09-4A4970D950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C00E3AF-45AC-427A-B4FE-F4387DFA2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18.02.2019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850376-423E-41C3-A2F1-2FB92D6D8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B03A858-265D-464A-B09F-0AF167079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9436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795D3F-E2C1-42CF-827B-A4D422458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37B3874-DD2A-450D-B33B-F37084566A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DA07CC-AAC6-4828-92E7-6209EC864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18.02.2019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8D41698-FA96-4553-AF52-846C5D9E9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DE4440B-CB28-45D2-AC3F-768105C9E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0047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041FF7-A681-4E59-9ADD-41B9A2B52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2643DAF-8C4E-46E5-A525-5F4B0FCD55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FEFECE8-B9AB-4EB9-9108-1C3AF3CB0D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6FDC6B2-2270-4B63-9325-4BC6440B1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18.02.2019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6AF2B32-8744-49BF-93BF-C344C48B2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02318E8-3A50-43A4-9DCD-3C17680FB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0963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23C9F7-7382-40FC-A8CA-D9FB349C7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412FF6-2B6C-4AEE-8630-2E0F377C82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501BB8E-2B93-4331-B8A2-61DB33D542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F33E486-1BAE-4AA2-9386-398FFBAC2D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9254F1F-BEA9-4186-8BC1-3CE194AF00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525F71D-D886-404C-A2B1-AC7CF1FE4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18.02.2019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50ABFCC1-5B25-464D-8032-D18064DE7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1B87072-768F-45F0-B815-368526730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1299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0AD236-09B7-410F-970A-69249F246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E936D5E-2C08-4F31-BBE0-8685899A4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18.02.2019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04ADB6A-31FE-4560-B3AD-299C07A91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2A92166-32B2-4039-A9A0-664678D93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4912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18CEF2A-022A-4EC4-948A-F895DEECF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18.02.2019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FC15506-22AB-4782-8598-20A696B13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4D02762-4126-4951-B3AD-64226BE36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7328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E72BBF-F159-4303-874D-7EB88AB16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AE84577-90F9-46BE-AB0E-66AE8E3DF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F63C572-0D0F-4BD1-89FC-CAC7CAA37D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D4B1F39-12FA-453C-9FCA-6DF9C873A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18.02.2019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D9DA265-E269-49DA-B162-44A13F68C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1DFCABA-4B79-408B-AF61-749D56518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712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153473-6E84-4B37-B91C-5AB7972EA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5D8F1C22-745B-4BD1-80AC-A1B8F69540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7A871EC-4EAE-4EA7-ABA3-7D4229DBFD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82DDB77-9E7B-47A4-8DE4-EF2B9F38C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18.02.2019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B961DFB-EF47-493E-A7E0-F740D57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8A07FD8-EF5B-49AC-821A-5F779A468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6087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9FCCD78-03E5-4412-9591-703CD15AF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8D21F0C-BB16-4AB1-B2D1-F5943C6B3E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A55E070-335D-4FD0-B897-EFAEB8A6DC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08. Feb 2019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6D917D7-BA96-48B8-9CD9-6E016AA2E3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9A5E3F3-0EDF-4063-8F2E-2C9D3BFD42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6C06CA7C-A73D-4C73-8A0D-96BFB4992F77}"/>
              </a:ext>
            </a:extLst>
          </p:cNvPr>
          <p:cNvSpPr txBox="1">
            <a:spLocks/>
          </p:cNvSpPr>
          <p:nvPr userDrawn="1"/>
        </p:nvSpPr>
        <p:spPr>
          <a:xfrm>
            <a:off x="9331325" y="0"/>
            <a:ext cx="2860675" cy="836712"/>
          </a:xfrm>
          <a:prstGeom prst="rect">
            <a:avLst/>
          </a:prstGeom>
          <a:noFill/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0" hangingPunct="0"/>
            <a:r>
              <a:rPr lang="en-GB" b="1" dirty="0"/>
              <a:t>S1-190222</a:t>
            </a:r>
          </a:p>
          <a:p>
            <a:pPr algn="r"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S1-190141)</a:t>
            </a:r>
            <a:endParaRPr lang="en-GB" b="1" dirty="0"/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F8B3E256-69E8-4A89-A5EB-084F834C8E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0"/>
            <a:ext cx="296055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#85</a:t>
            </a:r>
          </a:p>
          <a:p>
            <a:r>
              <a:rPr lang="en-GB" sz="1200" b="1" dirty="0"/>
              <a:t>Tallinn, Estonia, 18 - 22 February 2019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537482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BF3D09-056F-4DF0-A61F-454719E8AD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3215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b="1" noProof="0" dirty="0"/>
              <a:t>Motivation for Rel-17 new Study Item on </a:t>
            </a:r>
            <a:r>
              <a:rPr lang="en-US" b="1" noProof="0" dirty="0" err="1"/>
              <a:t>cyberCAV</a:t>
            </a:r>
            <a:r>
              <a:rPr lang="en-US" b="1" noProof="0" dirty="0"/>
              <a:t> topics</a:t>
            </a:r>
            <a:endParaRPr lang="de-DE" b="1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A9EC348-ED16-4736-AA90-F0E6E91F15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11834"/>
            <a:ext cx="9144000" cy="1655762"/>
          </a:xfrm>
        </p:spPr>
        <p:txBody>
          <a:bodyPr/>
          <a:lstStyle/>
          <a:p>
            <a:r>
              <a:rPr lang="en-US" dirty="0"/>
              <a:t>Michael Bahr, Siemens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60297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60730DC8-6C7C-4BB5-BD21-1ABD09CF6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State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Art - </a:t>
            </a:r>
            <a:r>
              <a:rPr lang="de-DE" dirty="0" err="1"/>
              <a:t>cyberCAV</a:t>
            </a:r>
            <a:endParaRPr 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C5A1123-7F8B-4880-BD38-57B92F2BD1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607" indent="-285607">
              <a:buFontTx/>
              <a:buChar char="-"/>
            </a:pPr>
            <a:r>
              <a:rPr lang="de-DE" dirty="0"/>
              <a:t>Rel-16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finished</a:t>
            </a:r>
            <a:endParaRPr lang="de-DE" dirty="0"/>
          </a:p>
          <a:p>
            <a:pPr marL="464905" lvl="1" indent="-285607">
              <a:buFontTx/>
              <a:buChar char="-"/>
            </a:pPr>
            <a:r>
              <a:rPr lang="de-DE" dirty="0"/>
              <a:t>TR 22.804 Study on Communication </a:t>
            </a:r>
            <a:r>
              <a:rPr lang="de-DE" dirty="0" err="1"/>
              <a:t>for</a:t>
            </a:r>
            <a:r>
              <a:rPr lang="de-DE" dirty="0"/>
              <a:t> Automation in </a:t>
            </a:r>
            <a:r>
              <a:rPr lang="de-DE" dirty="0" err="1"/>
              <a:t>Vertical</a:t>
            </a:r>
            <a:r>
              <a:rPr lang="de-DE" dirty="0"/>
              <a:t> Domains (FS_CAV)</a:t>
            </a:r>
          </a:p>
          <a:p>
            <a:pPr marL="464905" lvl="1" indent="-285607">
              <a:buFontTx/>
              <a:buChar char="-"/>
            </a:pPr>
            <a:r>
              <a:rPr lang="de-DE" dirty="0"/>
              <a:t>TS 22.104 5G Service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cyber-</a:t>
            </a:r>
            <a:r>
              <a:rPr lang="de-DE" dirty="0" err="1"/>
              <a:t>physical</a:t>
            </a:r>
            <a:r>
              <a:rPr lang="de-DE" dirty="0"/>
              <a:t> </a:t>
            </a:r>
            <a:r>
              <a:rPr lang="de-DE" dirty="0" err="1"/>
              <a:t>applications</a:t>
            </a:r>
            <a:r>
              <a:rPr lang="de-DE" dirty="0"/>
              <a:t> (</a:t>
            </a:r>
            <a:r>
              <a:rPr lang="de-DE" dirty="0" err="1"/>
              <a:t>cyberCAV</a:t>
            </a:r>
            <a:r>
              <a:rPr lang="de-DE" dirty="0"/>
              <a:t>)</a:t>
            </a:r>
          </a:p>
          <a:p>
            <a:pPr marL="285607" indent="-285607">
              <a:buFontTx/>
              <a:buChar char="-"/>
            </a:pPr>
            <a:r>
              <a:rPr lang="de-DE" dirty="0"/>
              <a:t>Covers all </a:t>
            </a:r>
            <a:r>
              <a:rPr lang="de-DE" dirty="0" err="1"/>
              <a:t>major</a:t>
            </a:r>
            <a:r>
              <a:rPr lang="de-DE" dirty="0"/>
              <a:t> </a:t>
            </a:r>
            <a:r>
              <a:rPr lang="de-DE" dirty="0" err="1"/>
              <a:t>topics</a:t>
            </a:r>
            <a:r>
              <a:rPr lang="de-DE" dirty="0"/>
              <a:t> </a:t>
            </a:r>
            <a:r>
              <a:rPr lang="de-DE" dirty="0" err="1"/>
              <a:t>sufficiently</a:t>
            </a:r>
            <a:r>
              <a:rPr lang="de-DE" dirty="0"/>
              <a:t> </a:t>
            </a:r>
            <a:r>
              <a:rPr lang="de-DE" dirty="0" err="1"/>
              <a:t>well</a:t>
            </a:r>
            <a:endParaRPr lang="de-DE" dirty="0"/>
          </a:p>
          <a:p>
            <a:pPr marL="285607" indent="-285607">
              <a:buFontTx/>
              <a:buChar char="-"/>
            </a:pPr>
            <a:r>
              <a:rPr lang="de-DE" dirty="0"/>
              <a:t>Stage 2/3 WGs </a:t>
            </a:r>
            <a:r>
              <a:rPr lang="de-DE" dirty="0" err="1"/>
              <a:t>develop</a:t>
            </a:r>
            <a:r>
              <a:rPr lang="de-DE" dirty="0"/>
              <a:t> </a:t>
            </a:r>
            <a:r>
              <a:rPr lang="de-DE" dirty="0" err="1"/>
              <a:t>specifications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on </a:t>
            </a:r>
            <a:r>
              <a:rPr lang="de-DE" dirty="0" err="1"/>
              <a:t>cyberCAV</a:t>
            </a:r>
            <a:r>
              <a:rPr lang="de-DE" dirty="0"/>
              <a:t> (</a:t>
            </a:r>
            <a:r>
              <a:rPr lang="de-DE" dirty="0" err="1"/>
              <a:t>Vertical</a:t>
            </a:r>
            <a:r>
              <a:rPr lang="de-DE" dirty="0"/>
              <a:t> and LAN Services)</a:t>
            </a:r>
          </a:p>
          <a:p>
            <a:pPr marL="464905" lvl="1" indent="-285607">
              <a:buFontTx/>
              <a:buChar char="-"/>
            </a:pPr>
            <a:r>
              <a:rPr lang="de-DE" dirty="0" err="1"/>
              <a:t>Prioritized</a:t>
            </a:r>
            <a:r>
              <a:rPr lang="de-DE" dirty="0"/>
              <a:t> </a:t>
            </a:r>
            <a:r>
              <a:rPr lang="de-DE" dirty="0" err="1"/>
              <a:t>list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topics</a:t>
            </a:r>
            <a:endParaRPr lang="de-DE" dirty="0"/>
          </a:p>
          <a:p>
            <a:pPr marL="464905" lvl="1" indent="-285607">
              <a:buFontTx/>
              <a:buChar char="-"/>
            </a:pPr>
            <a:r>
              <a:rPr lang="de-DE" dirty="0"/>
              <a:t>Work </a:t>
            </a:r>
            <a:r>
              <a:rPr lang="de-DE" dirty="0" err="1"/>
              <a:t>being</a:t>
            </a:r>
            <a:r>
              <a:rPr lang="de-DE" dirty="0"/>
              <a:t> </a:t>
            </a:r>
            <a:r>
              <a:rPr lang="de-DE" dirty="0" err="1"/>
              <a:t>done</a:t>
            </a:r>
            <a:r>
              <a:rPr lang="de-DE" dirty="0"/>
              <a:t> on URLLC, non-</a:t>
            </a:r>
            <a:r>
              <a:rPr lang="de-DE" dirty="0" err="1"/>
              <a:t>public</a:t>
            </a:r>
            <a:r>
              <a:rPr lang="de-DE" dirty="0"/>
              <a:t> </a:t>
            </a:r>
            <a:r>
              <a:rPr lang="de-DE" dirty="0" err="1"/>
              <a:t>networks</a:t>
            </a:r>
            <a:r>
              <a:rPr lang="de-DE" dirty="0"/>
              <a:t>, time-</a:t>
            </a:r>
            <a:r>
              <a:rPr lang="de-DE" dirty="0" err="1"/>
              <a:t>synchronization</a:t>
            </a:r>
            <a:r>
              <a:rPr lang="de-DE" dirty="0"/>
              <a:t>/TSN, </a:t>
            </a:r>
            <a:r>
              <a:rPr lang="de-DE" dirty="0" err="1"/>
              <a:t>security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29513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8284D6-A9A1-4765-9A6A-BDC20ACB1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Need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further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8E77A39-272F-4A0A-A43E-030DB2DCB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39702"/>
            <a:ext cx="10515600" cy="5411972"/>
          </a:xfrm>
        </p:spPr>
        <p:txBody>
          <a:bodyPr>
            <a:normAutofit lnSpcReduction="10000"/>
          </a:bodyPr>
          <a:lstStyle/>
          <a:p>
            <a:r>
              <a:rPr lang="de-DE" sz="2400" dirty="0"/>
              <a:t>Stage 2/3 WGs </a:t>
            </a:r>
            <a:r>
              <a:rPr lang="de-DE" sz="2400" dirty="0" err="1"/>
              <a:t>develop</a:t>
            </a:r>
            <a:r>
              <a:rPr lang="de-DE" sz="2400" dirty="0"/>
              <a:t> </a:t>
            </a:r>
            <a:r>
              <a:rPr lang="de-DE" sz="2400" dirty="0" err="1"/>
              <a:t>specifications</a:t>
            </a:r>
            <a:r>
              <a:rPr lang="de-DE" sz="2400" dirty="0"/>
              <a:t> </a:t>
            </a:r>
            <a:r>
              <a:rPr lang="de-DE" sz="2400" dirty="0" err="1"/>
              <a:t>based</a:t>
            </a:r>
            <a:r>
              <a:rPr lang="de-DE" sz="2400" dirty="0"/>
              <a:t> on </a:t>
            </a:r>
            <a:r>
              <a:rPr lang="de-DE" sz="2400" dirty="0" err="1"/>
              <a:t>cyberCAV</a:t>
            </a:r>
            <a:r>
              <a:rPr lang="de-DE" sz="2400" dirty="0"/>
              <a:t> (</a:t>
            </a:r>
            <a:r>
              <a:rPr lang="de-DE" sz="2400" dirty="0" err="1"/>
              <a:t>Vertical</a:t>
            </a:r>
            <a:r>
              <a:rPr lang="de-DE" sz="2400" dirty="0"/>
              <a:t> and LAN Services)</a:t>
            </a:r>
          </a:p>
          <a:p>
            <a:pPr marL="742807" lvl="1" indent="-285607">
              <a:buFontTx/>
              <a:buChar char="-"/>
            </a:pPr>
            <a:r>
              <a:rPr lang="de-DE" sz="1800" dirty="0"/>
              <a:t>Questions on </a:t>
            </a:r>
            <a:r>
              <a:rPr lang="de-DE" sz="1800" dirty="0" err="1"/>
              <a:t>interpretation</a:t>
            </a:r>
            <a:r>
              <a:rPr lang="de-DE" sz="1800" dirty="0"/>
              <a:t> </a:t>
            </a:r>
            <a:r>
              <a:rPr lang="de-DE" sz="1800" dirty="0" err="1"/>
              <a:t>of</a:t>
            </a:r>
            <a:r>
              <a:rPr lang="de-DE" sz="1800" dirty="0"/>
              <a:t> Stage 1 </a:t>
            </a:r>
            <a:r>
              <a:rPr lang="de-DE" sz="1800" dirty="0" err="1"/>
              <a:t>requirements</a:t>
            </a:r>
            <a:endParaRPr lang="de-DE" sz="1800" dirty="0"/>
          </a:p>
          <a:p>
            <a:pPr marL="742807" lvl="1" indent="-285607">
              <a:buFontTx/>
              <a:buChar char="-"/>
            </a:pPr>
            <a:r>
              <a:rPr lang="de-DE" sz="1800" dirty="0"/>
              <a:t>Stage 1 </a:t>
            </a:r>
            <a:r>
              <a:rPr lang="de-DE" sz="1800" dirty="0" err="1"/>
              <a:t>requirements</a:t>
            </a:r>
            <a:r>
              <a:rPr lang="de-DE" sz="1800" dirty="0"/>
              <a:t> </a:t>
            </a:r>
            <a:r>
              <a:rPr lang="de-DE" sz="1800" dirty="0" err="1"/>
              <a:t>might</a:t>
            </a:r>
            <a:r>
              <a:rPr lang="de-DE" sz="1800" dirty="0"/>
              <a:t> </a:t>
            </a:r>
            <a:r>
              <a:rPr lang="de-DE" sz="1800" dirty="0" err="1"/>
              <a:t>be</a:t>
            </a:r>
            <a:r>
              <a:rPr lang="de-DE" sz="1800" dirty="0"/>
              <a:t> </a:t>
            </a:r>
            <a:r>
              <a:rPr lang="de-DE" sz="1800" dirty="0" err="1"/>
              <a:t>too</a:t>
            </a:r>
            <a:r>
              <a:rPr lang="de-DE" sz="1800" dirty="0"/>
              <a:t> </a:t>
            </a:r>
            <a:r>
              <a:rPr lang="de-DE" sz="1800" dirty="0" err="1"/>
              <a:t>general</a:t>
            </a:r>
            <a:r>
              <a:rPr lang="de-DE" sz="1800" dirty="0"/>
              <a:t>, not </a:t>
            </a:r>
            <a:r>
              <a:rPr lang="de-DE" sz="1800" dirty="0" err="1"/>
              <a:t>specific</a:t>
            </a:r>
            <a:r>
              <a:rPr lang="de-DE" sz="1800" dirty="0"/>
              <a:t> </a:t>
            </a:r>
            <a:r>
              <a:rPr lang="de-DE" sz="1800" dirty="0" err="1"/>
              <a:t>enough</a:t>
            </a:r>
            <a:r>
              <a:rPr lang="de-DE" sz="1800" dirty="0"/>
              <a:t>, </a:t>
            </a:r>
            <a:r>
              <a:rPr lang="de-DE" sz="1800" dirty="0" err="1"/>
              <a:t>ambiguous</a:t>
            </a:r>
            <a:r>
              <a:rPr lang="de-DE" sz="1800" dirty="0"/>
              <a:t>, </a:t>
            </a:r>
            <a:r>
              <a:rPr lang="de-DE" sz="1800" dirty="0" err="1"/>
              <a:t>motivation</a:t>
            </a:r>
            <a:r>
              <a:rPr lang="de-DE" sz="1800" dirty="0"/>
              <a:t> </a:t>
            </a:r>
            <a:r>
              <a:rPr lang="de-DE" sz="1800" dirty="0" err="1"/>
              <a:t>for</a:t>
            </a:r>
            <a:r>
              <a:rPr lang="de-DE" sz="1800" dirty="0"/>
              <a:t> </a:t>
            </a:r>
            <a:r>
              <a:rPr lang="de-DE" sz="1800" dirty="0" err="1"/>
              <a:t>requirement</a:t>
            </a:r>
            <a:r>
              <a:rPr lang="de-DE" sz="1800" dirty="0"/>
              <a:t> </a:t>
            </a:r>
            <a:r>
              <a:rPr lang="de-DE" sz="1800" dirty="0" err="1"/>
              <a:t>has</a:t>
            </a:r>
            <a:r>
              <a:rPr lang="de-DE" sz="1800" dirty="0"/>
              <a:t> </a:t>
            </a:r>
            <a:r>
              <a:rPr lang="de-DE" sz="1800" dirty="0" err="1"/>
              <a:t>been</a:t>
            </a:r>
            <a:r>
              <a:rPr lang="de-DE" sz="1800" dirty="0"/>
              <a:t> lost, …</a:t>
            </a:r>
          </a:p>
          <a:p>
            <a:r>
              <a:rPr lang="en-GB" sz="2400" dirty="0"/>
              <a:t>Individual members and relevant control and automation industry organizations examine respective </a:t>
            </a:r>
            <a:r>
              <a:rPr lang="en-GB" sz="2400" dirty="0" err="1"/>
              <a:t>cyberCAV</a:t>
            </a:r>
            <a:r>
              <a:rPr lang="en-GB" sz="2400" dirty="0"/>
              <a:t> mechanisms</a:t>
            </a:r>
          </a:p>
          <a:p>
            <a:pPr marL="742807" lvl="1" indent="-285607">
              <a:buFontTx/>
              <a:buChar char="-"/>
            </a:pPr>
            <a:r>
              <a:rPr lang="en-GB" sz="1800" dirty="0"/>
              <a:t>Use cases and requirements from FS_CAV might have been too general and leave too much room for interpretation for specifying the technical solution</a:t>
            </a:r>
          </a:p>
          <a:p>
            <a:pPr marL="742807" lvl="1" indent="-285607">
              <a:buFontTx/>
              <a:buChar char="-"/>
            </a:pPr>
            <a:r>
              <a:rPr lang="en-GB" sz="1800" dirty="0"/>
              <a:t>Mapping of proposed technical solutions to practical use cases may identify white spots where specific requirements are still needed</a:t>
            </a:r>
          </a:p>
          <a:p>
            <a:pPr marL="742807" lvl="1" indent="-285607">
              <a:buFontTx/>
              <a:buChar char="-"/>
            </a:pPr>
            <a:r>
              <a:rPr lang="en-GB" sz="1800" dirty="0"/>
              <a:t>Additional requirements needed to accompany general requirements in order to guide the technical specifications towards improved applicability for </a:t>
            </a:r>
            <a:r>
              <a:rPr lang="en-GB" sz="1800" dirty="0" err="1"/>
              <a:t>cyberCAV</a:t>
            </a:r>
            <a:endParaRPr lang="en-GB" sz="1800" dirty="0"/>
          </a:p>
          <a:p>
            <a:pPr marL="742807" lvl="1" indent="-285607">
              <a:buFontTx/>
              <a:buChar char="-"/>
            </a:pPr>
            <a:r>
              <a:rPr lang="en-GB" sz="1800" dirty="0"/>
              <a:t>Further requirements needed that arise as a consequence from specified technical solutions.</a:t>
            </a:r>
          </a:p>
          <a:p>
            <a:pPr marL="742807" lvl="1" indent="-285607">
              <a:buFontTx/>
              <a:buChar char="-"/>
            </a:pPr>
            <a:r>
              <a:rPr lang="en-GB" sz="1800" dirty="0"/>
              <a:t>Progress of 5G leverages new use cases with new service requirements</a:t>
            </a:r>
          </a:p>
          <a:p>
            <a:r>
              <a:rPr lang="en-GB" sz="2400" dirty="0"/>
              <a:t>Areas are identified that require clarification, disambiguation, and more specific or additional service requirements in order to improve the applicability of 5G systems to vertical domains.</a:t>
            </a:r>
            <a:endParaRPr lang="de-DE" sz="2400" dirty="0"/>
          </a:p>
          <a:p>
            <a:pPr marL="285607" indent="-285607">
              <a:buFontTx/>
              <a:buChar char="-"/>
            </a:pPr>
            <a:endParaRPr lang="de-DE" sz="2400" dirty="0"/>
          </a:p>
          <a:p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1892024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1DD3C0-AB3D-4398-8EFC-2BAA3CEF8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91322" cy="1325563"/>
          </a:xfrm>
        </p:spPr>
        <p:txBody>
          <a:bodyPr>
            <a:normAutofit/>
          </a:bodyPr>
          <a:lstStyle/>
          <a:p>
            <a:r>
              <a:rPr lang="de-DE" sz="3600" dirty="0" err="1"/>
              <a:t>Aspects</a:t>
            </a:r>
            <a:r>
              <a:rPr lang="de-DE" sz="3600" dirty="0"/>
              <a:t> </a:t>
            </a:r>
            <a:r>
              <a:rPr lang="de-DE" sz="3600" dirty="0" err="1"/>
              <a:t>addressed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further</a:t>
            </a:r>
            <a:r>
              <a:rPr lang="de-DE" sz="3600" dirty="0"/>
              <a:t> 5G </a:t>
            </a:r>
            <a:r>
              <a:rPr lang="de-DE" sz="3600" dirty="0" err="1"/>
              <a:t>service</a:t>
            </a:r>
            <a:r>
              <a:rPr lang="de-DE" sz="3600" dirty="0"/>
              <a:t> </a:t>
            </a:r>
            <a:r>
              <a:rPr lang="de-DE" sz="3600" dirty="0" err="1"/>
              <a:t>requirements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cyberCAV</a:t>
            </a:r>
            <a:endParaRPr lang="de-DE" sz="36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00A39B4-244E-473D-A9E3-263826B28E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 hangingPunct="0"/>
            <a:r>
              <a:rPr lang="en-GB" dirty="0"/>
              <a:t>Industrial Ethernet integration, which includes time synchronization and support for time-sensitive networking (TSN);</a:t>
            </a:r>
            <a:endParaRPr lang="de-DE" dirty="0"/>
          </a:p>
          <a:p>
            <a:pPr lvl="0" hangingPunct="0"/>
            <a:r>
              <a:rPr lang="en-GB" dirty="0"/>
              <a:t>Non-public networks, </a:t>
            </a:r>
            <a:r>
              <a:rPr lang="en-GB" strike="sngStrike" dirty="0">
                <a:solidFill>
                  <a:srgbClr val="FF0000"/>
                </a:solidFill>
              </a:rPr>
              <a:t>simplification</a:t>
            </a:r>
            <a:r>
              <a:rPr lang="en-GB" dirty="0"/>
              <a:t> </a:t>
            </a:r>
            <a:r>
              <a:rPr lang="en-GB" u="sng" dirty="0">
                <a:solidFill>
                  <a:srgbClr val="0070C0"/>
                </a:solidFill>
              </a:rPr>
              <a:t>minimal function set</a:t>
            </a:r>
            <a:r>
              <a:rPr lang="en-GB" dirty="0"/>
              <a:t> of 5G system for non-public networks, UE onboarding and provisioning for non-public networks, and </a:t>
            </a:r>
            <a:r>
              <a:rPr lang="en-GB" u="sng" dirty="0">
                <a:solidFill>
                  <a:srgbClr val="0070C0"/>
                </a:solidFill>
              </a:rPr>
              <a:t>implications on</a:t>
            </a:r>
            <a:r>
              <a:rPr lang="en-GB" dirty="0"/>
              <a:t> security </a:t>
            </a:r>
            <a:r>
              <a:rPr lang="en-GB" strike="sngStrike" dirty="0">
                <a:solidFill>
                  <a:srgbClr val="FF0000"/>
                </a:solidFill>
              </a:rPr>
              <a:t>aspects</a:t>
            </a:r>
            <a:r>
              <a:rPr lang="en-GB" dirty="0"/>
              <a:t> for non-public networks;</a:t>
            </a:r>
            <a:endParaRPr lang="de-DE" dirty="0"/>
          </a:p>
          <a:p>
            <a:pPr lvl="0" hangingPunct="0"/>
            <a:r>
              <a:rPr lang="en-GB" dirty="0"/>
              <a:t>Network operation and Maintenance in 5G networks for cyber-physical control applications in vertical domains;</a:t>
            </a:r>
            <a:endParaRPr lang="de-DE" dirty="0"/>
          </a:p>
          <a:p>
            <a:pPr lvl="0" hangingPunct="0"/>
            <a:r>
              <a:rPr lang="en-GB" dirty="0"/>
              <a:t>Network performance requirements for cyber-physical control applications in vertical domains;</a:t>
            </a:r>
            <a:endParaRPr lang="de-DE" dirty="0"/>
          </a:p>
          <a:p>
            <a:pPr lvl="0" hangingPunct="0"/>
            <a:r>
              <a:rPr lang="en-GB" u="sng" dirty="0">
                <a:solidFill>
                  <a:srgbClr val="0070C0"/>
                </a:solidFill>
              </a:rPr>
              <a:t>Vertical</a:t>
            </a:r>
            <a:r>
              <a:rPr lang="en-GB" u="sng" dirty="0"/>
              <a:t> </a:t>
            </a:r>
            <a:r>
              <a:rPr lang="en-GB" dirty="0"/>
              <a:t>positioning for Industrial IoT</a:t>
            </a:r>
            <a:endParaRPr lang="de-DE" dirty="0"/>
          </a:p>
          <a:p>
            <a:pPr lvl="0" hangingPunct="0"/>
            <a:r>
              <a:rPr lang="en-GB" dirty="0"/>
              <a:t>QoS Monitoring, service and network diagnosis in 5G networks for cyber-physical control applications in vertical domains;</a:t>
            </a:r>
            <a:endParaRPr lang="de-DE" dirty="0"/>
          </a:p>
          <a:p>
            <a:pPr lvl="0" hangingPunct="0"/>
            <a:r>
              <a:rPr lang="en-GB" dirty="0"/>
              <a:t>Communication service interface for cyber-physical control applications in vertical domains;</a:t>
            </a:r>
            <a:endParaRPr lang="de-DE" dirty="0"/>
          </a:p>
          <a:p>
            <a:pPr lvl="0" hangingPunct="0"/>
            <a:r>
              <a:rPr lang="en-GB" dirty="0" err="1"/>
              <a:t>ProSe</a:t>
            </a:r>
            <a:r>
              <a:rPr lang="en-GB" dirty="0"/>
              <a:t> communication for cyber-physical applications in vertical domains;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89528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9C5C42-1A38-4B12-AD02-6D9AAA5EE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Way </a:t>
            </a:r>
            <a:r>
              <a:rPr lang="de-DE" dirty="0" err="1"/>
              <a:t>forward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cyberCAV</a:t>
            </a:r>
            <a:r>
              <a:rPr lang="de-DE" dirty="0"/>
              <a:t> in Rel-17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1A20E5-1126-416F-B5AE-C21FF11CDB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 err="1"/>
              <a:t>Propose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Study Item at SA1#85</a:t>
            </a:r>
          </a:p>
          <a:p>
            <a:pPr lvl="1"/>
            <a:r>
              <a:rPr lang="de-DE" dirty="0" err="1"/>
              <a:t>new</a:t>
            </a:r>
            <a:r>
              <a:rPr lang="de-DE" dirty="0"/>
              <a:t> SID </a:t>
            </a:r>
            <a:r>
              <a:rPr lang="de-DE" dirty="0" err="1"/>
              <a:t>proposal</a:t>
            </a:r>
            <a:r>
              <a:rPr lang="de-DE" dirty="0"/>
              <a:t>, </a:t>
            </a:r>
            <a:r>
              <a:rPr lang="de-DE" dirty="0" err="1"/>
              <a:t>see</a:t>
            </a:r>
            <a:r>
              <a:rPr lang="de-DE" dirty="0"/>
              <a:t> S1-190142</a:t>
            </a:r>
          </a:p>
          <a:p>
            <a:pPr lvl="1"/>
            <a:r>
              <a:rPr lang="en-GB" dirty="0"/>
              <a:t>Study on further service requirements for cyber-physical control applications in vertical domains (FS_cpCAV17)</a:t>
            </a:r>
            <a:endParaRPr lang="de-DE" dirty="0"/>
          </a:p>
          <a:p>
            <a:pPr lvl="1"/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finished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SA1#86 (May 2019)</a:t>
            </a:r>
          </a:p>
          <a:p>
            <a:pPr lvl="1"/>
            <a:r>
              <a:rPr lang="de-DE" dirty="0" err="1"/>
              <a:t>either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TR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additions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TR 22.804</a:t>
            </a:r>
          </a:p>
          <a:p>
            <a:pPr lvl="1"/>
            <a:endParaRPr lang="de-DE" dirty="0"/>
          </a:p>
          <a:p>
            <a:r>
              <a:rPr lang="de-DE" dirty="0"/>
              <a:t>Normative Work</a:t>
            </a:r>
          </a:p>
          <a:p>
            <a:pPr lvl="1"/>
            <a:r>
              <a:rPr lang="de-DE" dirty="0"/>
              <a:t>Study Item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followed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Work Item</a:t>
            </a:r>
          </a:p>
          <a:p>
            <a:pPr lvl="1"/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proposed</a:t>
            </a:r>
            <a:r>
              <a:rPr lang="de-DE" dirty="0"/>
              <a:t> at SA1#86 (May 2019)</a:t>
            </a:r>
          </a:p>
          <a:p>
            <a:pPr lvl="1"/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(</a:t>
            </a:r>
            <a:r>
              <a:rPr lang="de-DE" dirty="0" err="1"/>
              <a:t>almost</a:t>
            </a:r>
            <a:r>
              <a:rPr lang="de-DE" dirty="0"/>
              <a:t>) </a:t>
            </a:r>
            <a:r>
              <a:rPr lang="de-DE" dirty="0" err="1"/>
              <a:t>finished</a:t>
            </a:r>
            <a:r>
              <a:rPr lang="de-DE" dirty="0"/>
              <a:t> at SA1#87 (August 2019)</a:t>
            </a:r>
          </a:p>
          <a:p>
            <a:pPr lvl="1"/>
            <a:r>
              <a:rPr lang="de-DE" dirty="0" err="1"/>
              <a:t>adds</a:t>
            </a:r>
            <a:r>
              <a:rPr lang="de-DE" dirty="0"/>
              <a:t> </a:t>
            </a:r>
            <a:r>
              <a:rPr lang="de-DE" dirty="0" err="1"/>
              <a:t>further</a:t>
            </a:r>
            <a:r>
              <a:rPr lang="de-DE" dirty="0"/>
              <a:t> </a:t>
            </a:r>
            <a:r>
              <a:rPr lang="de-DE" dirty="0" err="1"/>
              <a:t>service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cyberCAV</a:t>
            </a:r>
            <a:r>
              <a:rPr lang="de-DE" dirty="0"/>
              <a:t> </a:t>
            </a:r>
            <a:r>
              <a:rPr lang="de-DE" dirty="0" err="1"/>
              <a:t>area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TS 22.104 and TS 22.261</a:t>
            </a:r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9518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485</Words>
  <Application>Microsoft Office PowerPoint</Application>
  <PresentationFormat>Breitbild</PresentationFormat>
  <Paragraphs>42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MS Mincho</vt:lpstr>
      <vt:lpstr>Arial</vt:lpstr>
      <vt:lpstr>Calibri</vt:lpstr>
      <vt:lpstr>Calibri Light</vt:lpstr>
      <vt:lpstr>Office</vt:lpstr>
      <vt:lpstr>Motivation for Rel-17 new Study Item on cyberCAV topics</vt:lpstr>
      <vt:lpstr>State of the Art - cyberCAV</vt:lpstr>
      <vt:lpstr>Need for further requirements</vt:lpstr>
      <vt:lpstr>Aspects addressed for further 5G service requirements for cyberCAV</vt:lpstr>
      <vt:lpstr>Way forward with cyberCAV in Rel-17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Rel-17 new Study Item on cyberCAV topics</dc:title>
  <dc:creator>Michael Bahr HW</dc:creator>
  <cp:lastModifiedBy>Michael 142 Bahr</cp:lastModifiedBy>
  <cp:revision>9</cp:revision>
  <dcterms:created xsi:type="dcterms:W3CDTF">2019-02-08T16:34:57Z</dcterms:created>
  <dcterms:modified xsi:type="dcterms:W3CDTF">2019-02-18T12:34:02Z</dcterms:modified>
</cp:coreProperties>
</file>