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92" r:id="rId3"/>
    <p:sldId id="785" r:id="rId4"/>
    <p:sldId id="790" r:id="rId5"/>
    <p:sldId id="791" r:id="rId6"/>
    <p:sldId id="741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k Guttman" initials="EA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000"/>
    <a:srgbClr val="0000CC"/>
    <a:srgbClr val="FFFFCC"/>
    <a:srgbClr val="72AF2F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88" autoAdjust="0"/>
    <p:restoredTop sz="94582" autoAdjust="0"/>
  </p:normalViewPr>
  <p:slideViewPr>
    <p:cSldViewPr snapToGrid="0">
      <p:cViewPr varScale="1">
        <p:scale>
          <a:sx n="98" d="100"/>
          <a:sy n="98" d="100"/>
        </p:scale>
        <p:origin x="-72" y="-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7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E4D9978-80D2-477B-95B8-B0A913C18D69}" type="datetime1">
              <a:rPr lang="en-US"/>
              <a:pPr>
                <a:defRPr/>
              </a:pPr>
              <a:t>2/18/2019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1601FB16-44B7-4B47-923A-CB5822E2BE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1261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CD40AB2-DCAB-4A88-B01C-4684FD6A0B1F}" type="datetime1">
              <a:rPr lang="en-US"/>
              <a:pPr>
                <a:defRPr/>
              </a:pPr>
              <a:t>2/18/2019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DD52172-7D90-47E6-8DC2-FD76F72318A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08181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6261E31-A9D2-48CA-A140-7B8A0DC88C9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0"/>
            <a:ext cx="3859213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3430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07379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84802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061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xmlns="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fld id="{6AC09E28-4124-492D-91C5-4131E026E7A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31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3430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463" y="192088"/>
            <a:ext cx="9620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"/>
          <p:cNvSpPr txBox="1"/>
          <p:nvPr userDrawn="1"/>
        </p:nvSpPr>
        <p:spPr>
          <a:xfrm>
            <a:off x="223842" y="4831477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dirty="0" smtClean="0"/>
              <a:t>S1-190219</a:t>
            </a:r>
            <a:endParaRPr lang="en-GB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72742" y="4825058"/>
            <a:ext cx="2108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dirty="0" smtClean="0"/>
              <a:t>SA1 95 – Tallinn, EE, 18-22.02.19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0" r:id="rId2"/>
    <p:sldLayoutId id="214748414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hyperlink" Target="mailto:Erik.Guttman@samsung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ubtitle 6">
            <a:extLst>
              <a:ext uri="{FF2B5EF4-FFF2-40B4-BE49-F238E27FC236}">
                <a16:creationId xmlns:a16="http://schemas.microsoft.com/office/drawing/2014/main" xmlns="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12988" y="2586038"/>
            <a:ext cx="480377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Erik Guttman, Chairman of 3GPP SA</a:t>
            </a:r>
            <a:endParaRPr lang="en-US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000" dirty="0">
                <a:ea typeface="MS PGothic" panose="020B0600070205080204" pitchFamily="34" charset="-128"/>
              </a:rPr>
              <a:t>Samsung Electronics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A4E9E00-41B6-45EB-B394-EED7BE6E4D1C}"/>
              </a:ext>
            </a:extLst>
          </p:cNvPr>
          <p:cNvSpPr txBox="1"/>
          <p:nvPr/>
        </p:nvSpPr>
        <p:spPr>
          <a:xfrm>
            <a:off x="1542083" y="1741749"/>
            <a:ext cx="6716092" cy="11387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Industrial Automation</a:t>
            </a:r>
          </a:p>
          <a:p>
            <a:pPr algn="ctr">
              <a:defRPr/>
            </a:pPr>
            <a:r>
              <a:rPr lang="en-US" sz="2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MRP Workshop – Brussels, BE – 12-13 Feb 19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 Industrial Automation networking is a mature environment with well defined requirements.</a:t>
            </a:r>
          </a:p>
          <a:p>
            <a:pPr lvl="1"/>
            <a:r>
              <a:rPr lang="en-US" sz="1600" dirty="0" smtClean="0"/>
              <a:t>Though wireless solutions exist, these are not standardized. The dominant communication technology is wired.</a:t>
            </a:r>
          </a:p>
          <a:p>
            <a:r>
              <a:rPr lang="en-US" sz="1800" dirty="0"/>
              <a:t> </a:t>
            </a:r>
            <a:r>
              <a:rPr lang="en-US" sz="1800" dirty="0" smtClean="0"/>
              <a:t>Challenges in this environment are different than past wireless opportunities:</a:t>
            </a:r>
          </a:p>
          <a:p>
            <a:pPr lvl="1"/>
            <a:r>
              <a:rPr lang="en-US" sz="1600" dirty="0" smtClean="0"/>
              <a:t>Lower latency</a:t>
            </a:r>
          </a:p>
          <a:p>
            <a:pPr lvl="1"/>
            <a:r>
              <a:rPr lang="en-US" sz="1600" dirty="0" smtClean="0"/>
              <a:t>Greater need for reliability</a:t>
            </a:r>
          </a:p>
          <a:p>
            <a:pPr lvl="1"/>
            <a:r>
              <a:rPr lang="en-US" sz="1600" dirty="0" smtClean="0"/>
              <a:t>Higher precision positioning</a:t>
            </a:r>
          </a:p>
          <a:p>
            <a:pPr lvl="1"/>
            <a:r>
              <a:rPr lang="en-US" sz="1600" dirty="0" smtClean="0"/>
              <a:t>Greater need for reporting service delivery failure</a:t>
            </a:r>
          </a:p>
          <a:p>
            <a:pPr lvl="1"/>
            <a:r>
              <a:rPr lang="en-US" sz="1600" dirty="0" smtClean="0"/>
              <a:t>Different operating model (non-public networks)</a:t>
            </a:r>
          </a:p>
          <a:p>
            <a:pPr lvl="1"/>
            <a:r>
              <a:rPr lang="en-US" sz="1600" dirty="0" smtClean="0"/>
              <a:t>Different security domain</a:t>
            </a:r>
          </a:p>
          <a:p>
            <a:r>
              <a:rPr lang="en-US" sz="1800" dirty="0" smtClean="0"/>
              <a:t>Terminology and motivation required time to understand &amp; harmonize with 3GPP.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937218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Industrial Automation: from a 3GPP perspective</a:t>
            </a:r>
            <a:endParaRPr lang="en-GB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73" y="1090613"/>
            <a:ext cx="7895953" cy="3622675"/>
          </a:xfrm>
        </p:spPr>
      </p:pic>
    </p:spTree>
    <p:extLst>
      <p:ext uri="{BB962C8B-B14F-4D97-AF65-F5344CB8AC3E}">
        <p14:creationId xmlns:p14="http://schemas.microsoft.com/office/powerpoint/2010/main" val="100039331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management view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959" y="907676"/>
            <a:ext cx="6420497" cy="4155237"/>
          </a:xfrm>
        </p:spPr>
      </p:pic>
    </p:spTree>
    <p:extLst>
      <p:ext uri="{BB962C8B-B14F-4D97-AF65-F5344CB8AC3E}">
        <p14:creationId xmlns:p14="http://schemas.microsoft.com/office/powerpoint/2010/main" val="237038256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URLLC service is a key goal of the 5G system.</a:t>
            </a:r>
          </a:p>
          <a:p>
            <a:pPr lvl="1"/>
            <a:r>
              <a:rPr lang="en-US" sz="1800" dirty="0"/>
              <a:t>In Rel-15, this was a </a:t>
            </a:r>
            <a:r>
              <a:rPr lang="en-US" sz="1800" i="1" dirty="0"/>
              <a:t>general</a:t>
            </a:r>
            <a:r>
              <a:rPr lang="en-US" sz="1800" dirty="0"/>
              <a:t> idea with some KPIs..</a:t>
            </a:r>
          </a:p>
          <a:p>
            <a:pPr lvl="1"/>
            <a:r>
              <a:rPr lang="en-US" sz="1800" dirty="0"/>
              <a:t>Industrial Automation + diverse ‘Verticals’ use cases added specific targets. </a:t>
            </a:r>
          </a:p>
          <a:p>
            <a:pPr lvl="1"/>
            <a:r>
              <a:rPr lang="en-US" sz="1800" dirty="0"/>
              <a:t>3GPP benefited from the clarity of IA requirements &amp; IA’s maturity.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opportunity was embraced by operators &amp; vendors.</a:t>
            </a:r>
          </a:p>
          <a:p>
            <a:pPr lvl="1"/>
            <a:r>
              <a:rPr lang="en-US" sz="1800" dirty="0"/>
              <a:t>This led to </a:t>
            </a:r>
            <a:r>
              <a:rPr lang="en-US" sz="1800" i="1" dirty="0"/>
              <a:t>prioritization, significant work </a:t>
            </a:r>
            <a:r>
              <a:rPr lang="en-US" sz="1800" dirty="0"/>
              <a:t>and </a:t>
            </a:r>
            <a:r>
              <a:rPr lang="en-US" sz="1800" i="1" dirty="0"/>
              <a:t>focus.</a:t>
            </a:r>
            <a:endParaRPr lang="en-US" sz="1800" dirty="0"/>
          </a:p>
          <a:p>
            <a:r>
              <a:rPr lang="en-US" sz="2000" dirty="0"/>
              <a:t> To support cyber-physical verticals </a:t>
            </a:r>
            <a:r>
              <a:rPr lang="en-US" sz="2000" i="1" dirty="0"/>
              <a:t>several</a:t>
            </a:r>
            <a:r>
              <a:rPr lang="en-US" sz="2000" dirty="0"/>
              <a:t> capabilities are needed, beyond performance KPIs.</a:t>
            </a:r>
          </a:p>
          <a:p>
            <a:pPr lvl="1"/>
            <a:r>
              <a:rPr lang="en-US" sz="1800" dirty="0"/>
              <a:t>Most capabilities were agreed as </a:t>
            </a:r>
            <a:r>
              <a:rPr lang="en-US" sz="1800" i="1" dirty="0"/>
              <a:t>general </a:t>
            </a:r>
            <a:r>
              <a:rPr lang="en-US" sz="1800" dirty="0"/>
              <a:t>enablers.</a:t>
            </a:r>
          </a:p>
          <a:p>
            <a:pPr lvl="1"/>
            <a:r>
              <a:rPr lang="en-US" sz="1800" dirty="0"/>
              <a:t>The few that weren’t created new specs, etc</a:t>
            </a:r>
            <a:r>
              <a:rPr lang="en-US" sz="1800" dirty="0" smtClean="0"/>
              <a:t>.</a:t>
            </a:r>
          </a:p>
          <a:p>
            <a:r>
              <a:rPr lang="en-US" sz="2000" dirty="0" smtClean="0"/>
              <a:t>More vertical experts are needed in follow up WGs (SA2, SA3, SA6, RAN2, CT1, etc.)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2266195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xmlns="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6913563" y="3941763"/>
            <a:ext cx="185499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000" b="1" u="sng" dirty="0">
                <a:latin typeface="Arial" charset="0"/>
              </a:rPr>
              <a:t>Erik Guttman</a:t>
            </a:r>
          </a:p>
          <a:p>
            <a:r>
              <a:rPr lang="en-US" altLang="en-US" sz="1000" dirty="0">
                <a:latin typeface="Arial" charset="0"/>
              </a:rPr>
              <a:t>Chairman of 3GPP SA</a:t>
            </a:r>
          </a:p>
          <a:p>
            <a:r>
              <a:rPr lang="en-US" altLang="en-US" sz="1000" dirty="0">
                <a:latin typeface="Arial" charset="0"/>
                <a:hlinkClick r:id="rId2"/>
              </a:rPr>
              <a:t>Erik.Guttman@samsung.com</a:t>
            </a:r>
            <a:endParaRPr lang="en-US" altLang="en-US" sz="1000" dirty="0">
              <a:latin typeface="Arial" charset="0"/>
            </a:endParaRPr>
          </a:p>
          <a:p>
            <a:r>
              <a:rPr lang="en-US" altLang="en-US" sz="1000" dirty="0">
                <a:latin typeface="Arial" charset="0"/>
              </a:rPr>
              <a:t>+49 157 8458 9355</a:t>
            </a:r>
          </a:p>
          <a:p>
            <a:r>
              <a:rPr lang="en-US" altLang="en-US" sz="1000" dirty="0">
                <a:latin typeface="Arial" charset="0"/>
                <a:hlinkClick r:id="rId3"/>
              </a:rPr>
              <a:t>www.3gpp.org</a:t>
            </a:r>
            <a:endParaRPr lang="en-US" altLang="en-US" sz="1000" dirty="0">
              <a:latin typeface="Arial" charset="0"/>
            </a:endParaRPr>
          </a:p>
        </p:txBody>
      </p:sp>
      <p:pic>
        <p:nvPicPr>
          <p:cNvPr id="30724" name="Picture 8" descr="webpa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1862138"/>
            <a:ext cx="2408237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243</Words>
  <Application>Microsoft Office PowerPoint</Application>
  <PresentationFormat>On-screen Show (16:9)</PresentationFormat>
  <Paragraphs>35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Background</vt:lpstr>
      <vt:lpstr>Industrial Automation: from a 3GPP perspective</vt:lpstr>
      <vt:lpstr>Program management view</vt:lpstr>
      <vt:lpstr>Observations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eag</cp:lastModifiedBy>
  <cp:revision>1198</cp:revision>
  <dcterms:created xsi:type="dcterms:W3CDTF">2008-08-30T09:32:10Z</dcterms:created>
  <dcterms:modified xsi:type="dcterms:W3CDTF">2019-02-18T07:02:42Z</dcterms:modified>
</cp:coreProperties>
</file>