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64" r:id="rId3"/>
    <p:sldId id="268" r:id="rId4"/>
    <p:sldId id="262" r:id="rId5"/>
    <p:sldId id="261" r:id="rId6"/>
    <p:sldId id="260" r:id="rId7"/>
    <p:sldId id="265" r:id="rId8"/>
    <p:sldId id="266" r:id="rId9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22F636"/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503" autoAdjust="0"/>
    <p:restoredTop sz="86401" autoAdjust="0"/>
  </p:normalViewPr>
  <p:slideViewPr>
    <p:cSldViewPr>
      <p:cViewPr varScale="1">
        <p:scale>
          <a:sx n="70" d="100"/>
          <a:sy n="70" d="100"/>
        </p:scale>
        <p:origin x="-1338" y="-10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9233720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712642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4596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CN" dirty="0"/>
              <a:t>FS_EAV</a:t>
            </a:r>
            <a:r>
              <a:rPr lang="en-US" dirty="0" smtClean="0"/>
              <a:t>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GB" altLang="zh-CN" sz="2800" dirty="0"/>
              <a:t>Study on enhancement for UAVs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Qun</a:t>
            </a:r>
            <a:r>
              <a:rPr lang="en-US" dirty="0" smtClean="0"/>
              <a:t> Wei</a:t>
            </a:r>
            <a:endParaRPr lang="en-US" dirty="0"/>
          </a:p>
          <a:p>
            <a:r>
              <a:rPr lang="en-US" dirty="0" smtClean="0"/>
              <a:t>China Unicom</a:t>
            </a:r>
            <a:endParaRPr lang="en-US" dirty="0"/>
          </a:p>
          <a:p>
            <a:r>
              <a:rPr lang="en-US" dirty="0" smtClean="0"/>
              <a:t>FS_EAV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S1-190208</a:t>
            </a:r>
            <a:endParaRPr lang="en-GB" b="1" dirty="0"/>
          </a:p>
          <a:p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</a:t>
            </a:r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S1-19xxxx</a:t>
            </a:r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 dirty="0"/>
          </a:p>
        </p:txBody>
      </p:sp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 dirty="0"/>
              <a:t>Remember: present only slides 3, 6, 7</a:t>
            </a:r>
          </a:p>
        </p:txBody>
      </p:sp>
      <p:sp>
        <p:nvSpPr>
          <p:cNvPr id="9" name="Text Box 5">
            <a:extLst>
              <a:ext uri="{FF2B5EF4-FFF2-40B4-BE49-F238E27FC236}">
                <a16:creationId xmlns="" xmlns:a16="http://schemas.microsoft.com/office/drawing/2014/main" id="{56D33F64-028C-41BB-9219-915F89E8F7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291263"/>
            <a:ext cx="281865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85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dirty="0" smtClean="0"/>
              <a:t>Tallinn, Estonia, 18 - 22 February 2019</a:t>
            </a:r>
            <a:endParaRPr lang="en-GB" sz="1200" dirty="0"/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D96F8899-0459-423F-9190-D4176C775A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1137" y="4316304"/>
            <a:ext cx="1752601" cy="1752601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FS_EAV</a:t>
            </a:r>
            <a:r>
              <a:rPr lang="en-GB" dirty="0" smtClean="0"/>
              <a:t> </a:t>
            </a:r>
            <a:r>
              <a:rPr lang="en-GB" dirty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</a:t>
            </a:r>
            <a:r>
              <a:rPr lang="en-GB" dirty="0" smtClean="0"/>
              <a:t>&lt;yes&gt;</a:t>
            </a:r>
            <a:endParaRPr lang="en-GB" dirty="0"/>
          </a:p>
          <a:p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FS_EAV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TR is agreed to send to SA plenary for information</a:t>
            </a:r>
          </a:p>
          <a:p>
            <a:pPr lvl="1">
              <a:defRPr/>
            </a:pPr>
            <a:r>
              <a:rPr lang="en-GB" dirty="0" smtClean="0">
                <a:solidFill>
                  <a:srgbClr val="FF0000"/>
                </a:solidFill>
              </a:rPr>
              <a:t>14 use cases are agreed</a:t>
            </a:r>
          </a:p>
          <a:p>
            <a:pPr lvl="1"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GB" dirty="0" smtClean="0"/>
              <a:t>70%</a:t>
            </a:r>
            <a:endParaRPr lang="en-GB" dirty="0"/>
          </a:p>
          <a:p>
            <a:pPr>
              <a:defRPr/>
            </a:pPr>
            <a:r>
              <a:rPr lang="en-GB" dirty="0"/>
              <a:t>Draft TR </a:t>
            </a:r>
            <a:r>
              <a:rPr lang="en-GB" dirty="0" smtClean="0"/>
              <a:t>22.829 </a:t>
            </a:r>
            <a:r>
              <a:rPr lang="en-GB" dirty="0"/>
              <a:t>Completion: </a:t>
            </a:r>
            <a:r>
              <a:rPr lang="en-GB" dirty="0" smtClean="0"/>
              <a:t>70%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  <a:p>
            <a:pPr lvl="1">
              <a:defRPr/>
            </a:pPr>
            <a:endParaRPr lang="en-GB" dirty="0"/>
          </a:p>
          <a:p>
            <a:pPr lvl="2">
              <a:defRPr/>
            </a:pP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 dirty="0"/>
          </a:p>
        </p:txBody>
      </p:sp>
      <p:sp>
        <p:nvSpPr>
          <p:cNvPr id="4" name="Rectangle 1">
            <a:extLst>
              <a:ext uri="{FF2B5EF4-FFF2-40B4-BE49-F238E27FC236}">
                <a16:creationId xmlns="" xmlns:a16="http://schemas.microsoft.com/office/drawing/2014/main" id="{1226B6F7-829D-4E72-ADDD-9CD3C13560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97025" y="31416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69763449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FS_EAV </a:t>
            </a:r>
            <a:r>
              <a:rPr lang="en-GB" dirty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</a:t>
            </a:r>
            <a:r>
              <a:rPr lang="en-GB" dirty="0" smtClean="0"/>
              <a:t>3</a:t>
            </a:r>
            <a:endParaRPr lang="en-GB" dirty="0"/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 </a:t>
            </a:r>
            <a:r>
              <a:rPr lang="en-GB" dirty="0" smtClean="0"/>
              <a:t>3</a:t>
            </a:r>
            <a:endParaRPr lang="en-GB" dirty="0"/>
          </a:p>
          <a:p>
            <a:pPr marL="457200" lvl="1" indent="0">
              <a:buFontTx/>
              <a:buNone/>
              <a:defRPr/>
            </a:pPr>
            <a:endParaRPr lang="en-GB" dirty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</a:t>
            </a:r>
            <a:r>
              <a:rPr lang="en-US" dirty="0"/>
              <a:t> </a:t>
            </a:r>
            <a:r>
              <a:rPr lang="en-US" dirty="0" smtClean="0"/>
              <a:t>EAV</a:t>
            </a:r>
            <a:r>
              <a:rPr lang="en-GB" dirty="0" smtClean="0"/>
              <a:t>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TR to SA plenary:</a:t>
            </a:r>
          </a:p>
          <a:p>
            <a:pPr lvl="1">
              <a:defRPr/>
            </a:pPr>
            <a:r>
              <a:rPr lang="en-GB" sz="2000" dirty="0"/>
              <a:t>For information: SA#83 (after SA1#85)</a:t>
            </a:r>
          </a:p>
          <a:p>
            <a:pPr lvl="1">
              <a:defRPr/>
            </a:pPr>
            <a:r>
              <a:rPr lang="en-GB" sz="2000" dirty="0"/>
              <a:t>For approval: SA#84 (after SA1 #86</a:t>
            </a:r>
            <a:r>
              <a:rPr lang="en-GB" sz="2000" dirty="0" smtClean="0"/>
              <a:t>)</a:t>
            </a:r>
          </a:p>
          <a:p>
            <a:pPr>
              <a:defRPr/>
            </a:pPr>
            <a:r>
              <a:rPr lang="en-GB" sz="2400" dirty="0" smtClean="0"/>
              <a:t>Have these dates been changed at this meeting? &lt;y&gt;</a:t>
            </a:r>
          </a:p>
          <a:p>
            <a:pPr lvl="1">
              <a:defRPr/>
            </a:pPr>
            <a:r>
              <a:rPr lang="en-GB" sz="2000" dirty="0" smtClean="0"/>
              <a:t>If yes, previous target completion dates:</a:t>
            </a:r>
          </a:p>
          <a:p>
            <a:pPr lvl="2">
              <a:defRPr/>
            </a:pPr>
            <a:r>
              <a:rPr lang="en-GB" sz="1600" dirty="0" smtClean="0"/>
              <a:t>For information: SA#85 </a:t>
            </a:r>
          </a:p>
          <a:p>
            <a:pPr lvl="2">
              <a:defRPr/>
            </a:pPr>
            <a:r>
              <a:rPr lang="en-GB" sz="1600" dirty="0" smtClean="0"/>
              <a:t>For approval: SA#86 </a:t>
            </a:r>
          </a:p>
          <a:p>
            <a:pPr lvl="1">
              <a:defRPr/>
            </a:pPr>
            <a:endParaRPr lang="en-GB" sz="20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125865" cy="782637"/>
          </a:xfrm>
        </p:spPr>
        <p:txBody>
          <a:bodyPr/>
          <a:lstStyle/>
          <a:p>
            <a:r>
              <a:rPr lang="en-GB" dirty="0"/>
              <a:t>FS_</a:t>
            </a:r>
            <a:r>
              <a:rPr lang="en-US" dirty="0"/>
              <a:t> </a:t>
            </a:r>
            <a:r>
              <a:rPr lang="en-US" dirty="0" smtClean="0"/>
              <a:t>EAV </a:t>
            </a:r>
            <a:r>
              <a:rPr lang="en-GB" dirty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 for TR completion at </a:t>
            </a:r>
            <a:r>
              <a:rPr lang="en-GB" dirty="0" smtClean="0"/>
              <a:t>SA1#86</a:t>
            </a:r>
            <a:endParaRPr lang="en-GB" dirty="0"/>
          </a:p>
          <a:p>
            <a:pPr lvl="1">
              <a:defRPr/>
            </a:pPr>
            <a:r>
              <a:rPr lang="en-GB" altLang="zh-CN" dirty="0" smtClean="0"/>
              <a:t>New </a:t>
            </a:r>
            <a:r>
              <a:rPr lang="en-GB" altLang="zh-CN" dirty="0"/>
              <a:t>use cases and </a:t>
            </a:r>
            <a:r>
              <a:rPr lang="en-GB" altLang="zh-CN" dirty="0" smtClean="0"/>
              <a:t>requirements</a:t>
            </a:r>
          </a:p>
          <a:p>
            <a:pPr lvl="1">
              <a:defRPr/>
            </a:pPr>
            <a:r>
              <a:rPr lang="en-GB" dirty="0" smtClean="0"/>
              <a:t>Additional considerations, Consolidated potential requirements, Conclusions and Recommendations</a:t>
            </a:r>
          </a:p>
          <a:p>
            <a:pPr lvl="1">
              <a:defRPr/>
            </a:pPr>
            <a:r>
              <a:rPr lang="en-GB" dirty="0" smtClean="0"/>
              <a:t>Editorial modifications</a:t>
            </a:r>
            <a:endParaRPr lang="en-GB" dirty="0"/>
          </a:p>
          <a:p>
            <a:pPr>
              <a:defRPr/>
            </a:pPr>
            <a:r>
              <a:rPr lang="en-GB" dirty="0"/>
              <a:t>Preparation of WID for </a:t>
            </a:r>
            <a:r>
              <a:rPr lang="en-GB" dirty="0" smtClean="0"/>
              <a:t>SA1#86</a:t>
            </a:r>
            <a:endParaRPr lang="en-GB" dirty="0"/>
          </a:p>
          <a:p>
            <a:pPr>
              <a:defRPr/>
            </a:pPr>
            <a:endParaRPr lang="en-GB" dirty="0"/>
          </a:p>
          <a:p>
            <a:pPr marL="457200" lvl="1" indent="0">
              <a:buNone/>
              <a:defRPr/>
            </a:pPr>
            <a:endParaRPr lang="en-GB" dirty="0"/>
          </a:p>
          <a:p>
            <a:pPr lvl="1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269881" cy="782637"/>
          </a:xfrm>
        </p:spPr>
        <p:txBody>
          <a:bodyPr/>
          <a:lstStyle/>
          <a:p>
            <a:r>
              <a:rPr lang="en-GB" dirty="0"/>
              <a:t>FS_</a:t>
            </a:r>
            <a:r>
              <a:rPr lang="en-US" dirty="0"/>
              <a:t> </a:t>
            </a:r>
            <a:r>
              <a:rPr lang="en-US" dirty="0" smtClean="0"/>
              <a:t>EAV</a:t>
            </a:r>
            <a:r>
              <a:rPr lang="en-GB" dirty="0" smtClean="0"/>
              <a:t> </a:t>
            </a:r>
            <a:r>
              <a:rPr lang="en-GB" dirty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Estimated percentage completion:</a:t>
            </a:r>
          </a:p>
          <a:p>
            <a:pPr lvl="1">
              <a:defRPr/>
            </a:pPr>
            <a:r>
              <a:rPr lang="en-GB" dirty="0"/>
              <a:t>now: </a:t>
            </a:r>
            <a:r>
              <a:rPr lang="en-GB" dirty="0" smtClean="0"/>
              <a:t>70%</a:t>
            </a:r>
            <a:endParaRPr lang="en-GB" dirty="0"/>
          </a:p>
          <a:p>
            <a:pPr lvl="1">
              <a:defRPr/>
            </a:pPr>
            <a:r>
              <a:rPr lang="en-GB" dirty="0"/>
              <a:t>Next meeting: </a:t>
            </a:r>
            <a:r>
              <a:rPr lang="en-GB" dirty="0" smtClean="0"/>
              <a:t>95%</a:t>
            </a: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125865" cy="782637"/>
          </a:xfrm>
        </p:spPr>
        <p:txBody>
          <a:bodyPr/>
          <a:lstStyle/>
          <a:p>
            <a:r>
              <a:rPr lang="en-GB" dirty="0" smtClean="0"/>
              <a:t>FS_EAV </a:t>
            </a:r>
            <a:r>
              <a:rPr lang="en-GB" dirty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List of agreed documents at this meeting: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8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87374366"/>
              </p:ext>
            </p:extLst>
          </p:nvPr>
        </p:nvGraphicFramePr>
        <p:xfrm>
          <a:off x="685800" y="2341865"/>
          <a:ext cx="7772400" cy="434808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5163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07377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S1-190473</a:t>
                      </a:r>
                      <a:endParaRPr lang="zh-CN" sz="12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ZTE Corporation, CATT?, China Unicom?</a:t>
                      </a:r>
                      <a:endParaRPr lang="zh-CN" sz="12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Supplement for Use case of UBS</a:t>
                      </a:r>
                      <a:endParaRPr lang="zh-CN" sz="12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S1-190474</a:t>
                      </a:r>
                      <a:endParaRPr lang="zh-CN" sz="12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Intel</a:t>
                      </a:r>
                      <a:endParaRPr lang="zh-CN" sz="12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Resolving EN for Use case of C2 communication</a:t>
                      </a:r>
                      <a:endParaRPr lang="zh-CN" sz="12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S1-190275</a:t>
                      </a:r>
                      <a:endParaRPr lang="zh-CN" sz="12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China Unicom</a:t>
                      </a:r>
                      <a:endParaRPr lang="zh-CN" sz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Discussion of Time Delay Calculation of Unmanned Aerial Vehicle</a:t>
                      </a:r>
                      <a:endParaRPr lang="zh-CN" sz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S1-190260</a:t>
                      </a:r>
                      <a:endParaRPr lang="zh-CN" sz="12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China Unicom</a:t>
                      </a:r>
                      <a:endParaRPr lang="zh-CN" sz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Discussion of Computation of UAV Density and Range of Inspection</a:t>
                      </a:r>
                      <a:endParaRPr lang="zh-CN" sz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S1-190276</a:t>
                      </a:r>
                      <a:endParaRPr lang="zh-CN" sz="12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LG Electronics</a:t>
                      </a:r>
                      <a:endParaRPr lang="zh-CN" sz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Isolated deployment of Radio Access through UAV</a:t>
                      </a:r>
                      <a:endParaRPr lang="zh-CN" sz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S1-190475</a:t>
                      </a:r>
                      <a:endParaRPr lang="zh-CN" sz="12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LG Electronics</a:t>
                      </a:r>
                      <a:endParaRPr lang="zh-CN" sz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Radio Access through UAV</a:t>
                      </a:r>
                      <a:endParaRPr lang="zh-CN" sz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S1-190476</a:t>
                      </a:r>
                      <a:endParaRPr lang="zh-CN" sz="12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LG Electronics</a:t>
                      </a:r>
                      <a:endParaRPr lang="zh-CN" sz="12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Separation of UAV service area</a:t>
                      </a:r>
                      <a:endParaRPr lang="zh-CN" sz="12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S1-190484</a:t>
                      </a:r>
                      <a:endParaRPr lang="zh-CN" sz="12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China Unicom, </a:t>
                      </a:r>
                      <a:r>
                        <a:rPr lang="en-GB" sz="1200" kern="1200" dirty="0" err="1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Huawei</a:t>
                      </a:r>
                      <a:endParaRPr lang="zh-CN" sz="12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Use case for simultaneously support data transmission for UAVs and </a:t>
                      </a:r>
                      <a:r>
                        <a:rPr lang="en-GB" sz="1200" kern="1200" dirty="0" err="1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eMBB</a:t>
                      </a: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 users</a:t>
                      </a:r>
                      <a:endParaRPr lang="zh-CN" sz="12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S1-190478</a:t>
                      </a:r>
                      <a:endParaRPr lang="zh-CN" sz="12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China Unicom, </a:t>
                      </a:r>
                      <a:r>
                        <a:rPr lang="en-GB" sz="1200" kern="1200" dirty="0" err="1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Huawei</a:t>
                      </a:r>
                      <a:endParaRPr lang="zh-CN" sz="12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Use case for autonomous UAVs controlled by AI</a:t>
                      </a:r>
                      <a:endParaRPr lang="zh-CN" sz="12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S1-190479</a:t>
                      </a:r>
                      <a:endParaRPr lang="zh-CN" sz="12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ZTE Corporation, China Unicom</a:t>
                      </a:r>
                      <a:endParaRPr lang="zh-CN" sz="12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Use Case of modification UAV controller</a:t>
                      </a:r>
                      <a:endParaRPr lang="zh-CN" sz="12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S1-190480</a:t>
                      </a:r>
                      <a:endParaRPr lang="zh-CN" sz="12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China Unicom</a:t>
                      </a:r>
                      <a:endParaRPr lang="zh-CN" sz="12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Use case for user path optimization of UAVs</a:t>
                      </a:r>
                      <a:endParaRPr lang="zh-CN" sz="12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S1-190517</a:t>
                      </a:r>
                      <a:endParaRPr lang="zh-CN" sz="12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China Unicom</a:t>
                      </a:r>
                      <a:endParaRPr lang="zh-CN" sz="12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Use case for network resource adaptation to UAV needs</a:t>
                      </a:r>
                      <a:endParaRPr lang="zh-CN" sz="12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S1-190482</a:t>
                      </a:r>
                      <a:endParaRPr lang="zh-CN" sz="12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err="1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InterDigital</a:t>
                      </a:r>
                      <a:endParaRPr lang="zh-CN" sz="12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Use case for UAV control</a:t>
                      </a:r>
                      <a:endParaRPr lang="zh-CN" sz="12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S1-190483</a:t>
                      </a:r>
                      <a:endParaRPr lang="zh-CN" sz="12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CATT</a:t>
                      </a:r>
                      <a:r>
                        <a:rPr lang="ar-SA" sz="12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，</a:t>
                      </a: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China Unicom</a:t>
                      </a:r>
                      <a:endParaRPr lang="zh-CN" sz="12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Swarm of UAVs in logistics</a:t>
                      </a:r>
                      <a:endParaRPr lang="zh-CN" sz="12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S1-190015</a:t>
                      </a:r>
                      <a:endParaRPr lang="zh-CN" sz="12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Rapporteur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 (China Unicom)</a:t>
                      </a:r>
                      <a:endParaRPr lang="zh-CN" sz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Cover page for presentation of TS22.829v1.0.0 </a:t>
                      </a:r>
                      <a:endParaRPr lang="zh-CN" sz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73650053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421</TotalTime>
  <Words>429</Words>
  <Application>Microsoft Office PowerPoint</Application>
  <PresentationFormat>全屏显示(4:3)</PresentationFormat>
  <Paragraphs>107</Paragraphs>
  <Slides>8</Slides>
  <Notes>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Blank Presentation</vt:lpstr>
      <vt:lpstr>FS_EAV Status Update Study on enhancement for UAVs</vt:lpstr>
      <vt:lpstr>FS_EAV Status</vt:lpstr>
      <vt:lpstr>FS_EAV Progress</vt:lpstr>
      <vt:lpstr>FS_EAV Meeting Time</vt:lpstr>
      <vt:lpstr>FS_ EAV Completion Date</vt:lpstr>
      <vt:lpstr>FS_ EAV Planning/Progress</vt:lpstr>
      <vt:lpstr>FS_ EAV Progress Estimate</vt:lpstr>
      <vt:lpstr>FS_EAV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lenovo</cp:lastModifiedBy>
  <cp:revision>378</cp:revision>
  <cp:lastPrinted>2000-01-14T10:02:55Z</cp:lastPrinted>
  <dcterms:created xsi:type="dcterms:W3CDTF">1999-11-22T09:19:47Z</dcterms:created>
  <dcterms:modified xsi:type="dcterms:W3CDTF">2019-02-22T13:53:32Z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(2)1t20w4VTLuZjutyApjyntMLLDy+XEgIx5bsA8aPKrNqRpq8MhNHUInNqx6nuHvLYMNAw0wC/
ZKhUGWp2ygpP4/Vlusfv975glOPTybb5dsHxxJmKuE03/UoGUzKcCfr6Z3pY2RvuUxgbN5BR
bi2NI8+aoHQ7qvbqjqB/qN9X/8O+axO6vdraB0A52rYesWEWF+E0qdxqkglIrq5h7nOE3Jey
fzG4/6NLNt7T8Y/riH</vt:lpwstr>
  </property>
  <property fmtid="{D5CDD505-2E9C-101B-9397-08002B2CF9AE}" pid="3" name="_2015_ms_pID_7253431">
    <vt:lpwstr>MxmkXbO8pMtvDZkGnjDqc61mPr4vx0ip4YgcFMGMe566vSPP+RiBI7
RZJ7qX56SsYaQO8rQzeKZrGLPeCkoCfXmRNK4ZasHDlxGwMoouj9J3ixWhkpOLXlRVTZGycJ
VbJ/uBf/MMK/ZAQyLlfBRPRanFYCvVfwNX+gYw8K/wqQ+CBx7TYiJmEgK4ppFS+jsxF46ihq
0ORP19qb/S8SmNS7</vt:lpwstr>
  </property>
</Properties>
</file>