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003399"/>
    <a:srgbClr val="FF66CC"/>
    <a:srgbClr val="FF7C80"/>
    <a:srgbClr val="00FF00"/>
    <a:srgbClr val="FF0000"/>
    <a:srgbClr val="FFFF00"/>
    <a:srgbClr val="FFCC66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>
        <p:scale>
          <a:sx n="90" d="100"/>
          <a:sy n="90" d="100"/>
        </p:scale>
        <p:origin x="564" y="-896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/>
              <a:t>Click to edit Master subtitle style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/>
              <a:t>Click to edit Master text styles</a:t>
            </a:r>
          </a:p>
          <a:p>
            <a:pPr lvl="1"/>
            <a:r>
              <a:rPr lang="en-GB" noProof="0" dirty="0"/>
              <a:t>Second level</a:t>
            </a:r>
          </a:p>
          <a:p>
            <a:pPr lvl="2"/>
            <a:r>
              <a:rPr lang="en-GB" noProof="0" dirty="0"/>
              <a:t>Third level</a:t>
            </a:r>
          </a:p>
          <a:p>
            <a:pPr lvl="3"/>
            <a:r>
              <a:rPr lang="en-GB" noProof="0" dirty="0"/>
              <a:t>Fourth level</a:t>
            </a:r>
          </a:p>
          <a:p>
            <a:pPr lvl="4"/>
            <a:r>
              <a:rPr lang="en-GB" noProof="0" dirty="0"/>
              <a:t>Fifth level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FS_REFEC </a:t>
            </a:r>
            <a:r>
              <a:rPr lang="en-US" dirty="0"/>
              <a:t>Status Update</a:t>
            </a:r>
            <a:br>
              <a:rPr lang="en-US" dirty="0"/>
            </a:br>
            <a:r>
              <a:rPr lang="en-US" dirty="0">
                <a:solidFill>
                  <a:srgbClr val="FF0000"/>
                </a:solidFill>
              </a:rPr>
              <a:t>enhanced Relays for Energy Efficiency and Extensive Coverage</a:t>
            </a: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31913" y="4064000"/>
            <a:ext cx="6400800" cy="1752600"/>
          </a:xfrm>
        </p:spPr>
        <p:txBody>
          <a:bodyPr/>
          <a:lstStyle/>
          <a:p>
            <a:r>
              <a:rPr lang="en-US" dirty="0"/>
              <a:t>José Almodóvar</a:t>
            </a:r>
          </a:p>
          <a:p>
            <a:r>
              <a:rPr lang="en-US" dirty="0"/>
              <a:t>KPN</a:t>
            </a:r>
          </a:p>
          <a:p>
            <a:r>
              <a:rPr lang="en-GB" dirty="0"/>
              <a:t>FS_REFEC </a:t>
            </a:r>
            <a:r>
              <a:rPr lang="en-US" dirty="0"/>
              <a:t>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/>
              <a:t>S1-190207</a:t>
            </a:r>
          </a:p>
          <a:p>
            <a:pPr eaLnBrk="0" hangingPunct="0"/>
            <a:r>
              <a:rPr lang="en-GB" sz="1800" b="1" i="1" dirty="0">
                <a:solidFill>
                  <a:srgbClr val="0070C0"/>
                </a:solidFill>
                <a:ea typeface="MS Mincho" pitchFamily="49" charset="-128"/>
              </a:rPr>
              <a:t>(revision of S1-18xxxx)</a:t>
            </a:r>
            <a:endParaRPr lang="en-GB" b="1" dirty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10" name="Text Box 5">
            <a:extLst>
              <a:ext uri="{FF2B5EF4-FFF2-40B4-BE49-F238E27FC236}">
                <a16:creationId xmlns:a16="http://schemas.microsoft.com/office/drawing/2014/main" id="{1990B36D-E424-4547-BC75-44C5C91606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0" y="6291263"/>
            <a:ext cx="2960555" cy="5360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#85</a:t>
            </a:r>
          </a:p>
          <a:p>
            <a:r>
              <a:rPr lang="en-GB" sz="1200" b="1" dirty="0"/>
              <a:t>Tallinn, Estonia, 18 - 22 February 2019</a:t>
            </a:r>
            <a:endParaRPr lang="en-GB" sz="1200" dirty="0"/>
          </a:p>
        </p:txBody>
      </p:sp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FS_REFEC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/>
              <a:t>Is this a new WI? &lt;n&gt;</a:t>
            </a:r>
          </a:p>
          <a:p>
            <a:endParaRPr lang="en-GB" dirty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FS_REFEC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Progress made at this meeting</a:t>
            </a:r>
          </a:p>
          <a:p>
            <a:pPr lvl="1">
              <a:defRPr/>
            </a:pPr>
            <a:r>
              <a:rPr lang="en-GB" dirty="0"/>
              <a:t>Terminology agreed.</a:t>
            </a:r>
          </a:p>
          <a:p>
            <a:pPr lvl="1">
              <a:defRPr/>
            </a:pPr>
            <a:r>
              <a:rPr lang="nl-NL" dirty="0" err="1"/>
              <a:t>Uses</a:t>
            </a:r>
            <a:r>
              <a:rPr lang="nl-NL" dirty="0"/>
              <a:t> cases </a:t>
            </a:r>
            <a:r>
              <a:rPr lang="en-GB" dirty="0"/>
              <a:t>approved.</a:t>
            </a:r>
          </a:p>
          <a:p>
            <a:pPr lvl="1">
              <a:defRPr/>
            </a:pPr>
            <a:r>
              <a:rPr lang="nl-NL" dirty="0"/>
              <a:t>Traffic </a:t>
            </a:r>
            <a:r>
              <a:rPr lang="nl-NL" dirty="0" err="1"/>
              <a:t>scenarios</a:t>
            </a:r>
            <a:r>
              <a:rPr lang="nl-NL" dirty="0"/>
              <a:t> </a:t>
            </a:r>
            <a:r>
              <a:rPr lang="nl-NL" dirty="0" err="1"/>
              <a:t>approved</a:t>
            </a:r>
            <a:r>
              <a:rPr lang="nl-NL" dirty="0"/>
              <a:t> (</a:t>
            </a:r>
            <a:r>
              <a:rPr lang="nl-NL" dirty="0" err="1"/>
              <a:t>inHome</a:t>
            </a:r>
            <a:r>
              <a:rPr lang="nl-NL" dirty="0"/>
              <a:t>, </a:t>
            </a:r>
            <a:r>
              <a:rPr lang="nl-NL" dirty="0" err="1"/>
              <a:t>SmartFactory</a:t>
            </a:r>
            <a:r>
              <a:rPr lang="nl-NL" dirty="0"/>
              <a:t>)</a:t>
            </a:r>
            <a:r>
              <a:rPr lang="en-GB" dirty="0"/>
              <a:t>.</a:t>
            </a:r>
          </a:p>
          <a:p>
            <a:pPr>
              <a:defRPr/>
            </a:pPr>
            <a:r>
              <a:rPr lang="en-GB" dirty="0"/>
              <a:t>Work/Study Item Completion: 40%</a:t>
            </a:r>
          </a:p>
          <a:p>
            <a:pPr>
              <a:defRPr/>
            </a:pPr>
            <a:r>
              <a:rPr lang="en-GB" dirty="0"/>
              <a:t>Draft TR 22.866 Completion: 40%</a:t>
            </a:r>
          </a:p>
          <a:p>
            <a:pPr>
              <a:defRPr/>
            </a:pPr>
            <a:endParaRPr lang="en-GB" dirty="0"/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dirty="0"/>
              <a:t>Terminology may still need to be worked out and also check in the different requirements.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FS_REFEC 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Number of slots assigned at this meeting</a:t>
            </a:r>
          </a:p>
          <a:p>
            <a:pPr lvl="1">
              <a:defRPr/>
            </a:pPr>
            <a:r>
              <a:rPr lang="en-GB" dirty="0"/>
              <a:t>sum of plenary and drafting slots: 3</a:t>
            </a:r>
          </a:p>
          <a:p>
            <a:pPr>
              <a:defRPr/>
            </a:pPr>
            <a:r>
              <a:rPr lang="en-GB" dirty="0"/>
              <a:t>Number of slots requested for next meeting</a:t>
            </a:r>
          </a:p>
          <a:p>
            <a:pPr lvl="1">
              <a:defRPr/>
            </a:pPr>
            <a:r>
              <a:rPr lang="en-GB" dirty="0"/>
              <a:t>sum of plenary and drafting slots: 4 or 5</a:t>
            </a:r>
          </a:p>
          <a:p>
            <a:pPr>
              <a:defRPr/>
            </a:pPr>
            <a:r>
              <a:rPr lang="en-GB" dirty="0"/>
              <a:t>Number of Drafting session participants: 25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76672"/>
            <a:ext cx="6910387" cy="782637"/>
          </a:xfrm>
        </p:spPr>
        <p:txBody>
          <a:bodyPr/>
          <a:lstStyle/>
          <a:p>
            <a:r>
              <a:rPr lang="en-GB" dirty="0"/>
              <a:t>FS_REFEC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569200" cy="5113337"/>
          </a:xfrm>
        </p:spPr>
        <p:txBody>
          <a:bodyPr/>
          <a:lstStyle/>
          <a:p>
            <a:pPr>
              <a:defRPr/>
            </a:pPr>
            <a:r>
              <a:rPr lang="en-GB" sz="2400" dirty="0"/>
              <a:t>Current expected dates to send &lt;TR/TS&gt; to SA plenary:</a:t>
            </a:r>
          </a:p>
          <a:p>
            <a:pPr lvl="1">
              <a:defRPr/>
            </a:pPr>
            <a:r>
              <a:rPr lang="en-GB" sz="2000" dirty="0"/>
              <a:t>For information: SA#84 (06/2019)</a:t>
            </a:r>
          </a:p>
          <a:p>
            <a:pPr lvl="1">
              <a:defRPr/>
            </a:pPr>
            <a:r>
              <a:rPr lang="en-GB" sz="2000" dirty="0"/>
              <a:t>For approval: SA#84 (06/2019)</a:t>
            </a:r>
          </a:p>
          <a:p>
            <a:pPr>
              <a:defRPr/>
            </a:pPr>
            <a:endParaRPr lang="en-GB" sz="2400" dirty="0"/>
          </a:p>
          <a:p>
            <a:pPr>
              <a:defRPr/>
            </a:pPr>
            <a:r>
              <a:rPr lang="en-GB" sz="2400" dirty="0">
                <a:solidFill>
                  <a:srgbClr val="FF0000"/>
                </a:solidFill>
              </a:rPr>
              <a:t>Have these dates been changed at this meeting? &lt;y&gt;</a:t>
            </a:r>
          </a:p>
          <a:p>
            <a:pPr lvl="1">
              <a:defRPr/>
            </a:pPr>
            <a:r>
              <a:rPr lang="en-GB" sz="2000" dirty="0"/>
              <a:t>If yes, previous target completion dates:</a:t>
            </a:r>
          </a:p>
          <a:p>
            <a:pPr lvl="2">
              <a:defRPr/>
            </a:pPr>
            <a:r>
              <a:rPr lang="en-GB" sz="1600" dirty="0"/>
              <a:t>For information: &lt;03/2019&gt; SA#83 </a:t>
            </a:r>
          </a:p>
          <a:p>
            <a:pPr lvl="2">
              <a:defRPr/>
            </a:pPr>
            <a:r>
              <a:rPr lang="en-GB" sz="1600" dirty="0"/>
              <a:t>For approval: &lt;06/2019&gt; SA#84 </a:t>
            </a:r>
          </a:p>
          <a:p>
            <a:pPr marL="457200" lvl="1" indent="0">
              <a:buNone/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FS_REFEC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Topics to focus on at next SA1 meeting:</a:t>
            </a:r>
          </a:p>
          <a:p>
            <a:pPr lvl="1">
              <a:defRPr/>
            </a:pPr>
            <a:r>
              <a:rPr lang="en-GB" dirty="0"/>
              <a:t>Use cases, terminology, traffic scenarios</a:t>
            </a:r>
          </a:p>
          <a:p>
            <a:pPr>
              <a:defRPr/>
            </a:pPr>
            <a:r>
              <a:rPr lang="en-GB" dirty="0"/>
              <a:t>Planning for subsequent meetings</a:t>
            </a:r>
          </a:p>
          <a:p>
            <a:pPr lvl="1">
              <a:defRPr/>
            </a:pPr>
            <a:r>
              <a:rPr lang="en-GB" dirty="0"/>
              <a:t>SA1#86 (05/2019)</a:t>
            </a:r>
          </a:p>
          <a:p>
            <a:pPr lvl="2">
              <a:defRPr/>
            </a:pPr>
            <a:r>
              <a:rPr lang="en-US" dirty="0"/>
              <a:t>L</a:t>
            </a:r>
            <a:r>
              <a:rPr lang="en-GB" dirty="0" err="1"/>
              <a:t>ast</a:t>
            </a:r>
            <a:r>
              <a:rPr lang="en-GB" dirty="0"/>
              <a:t> use cases</a:t>
            </a:r>
          </a:p>
          <a:p>
            <a:pPr lvl="2">
              <a:defRPr/>
            </a:pPr>
            <a:r>
              <a:rPr lang="en-US" dirty="0"/>
              <a:t>Consolidated potential requirements</a:t>
            </a:r>
          </a:p>
          <a:p>
            <a:pPr lvl="2">
              <a:defRPr/>
            </a:pPr>
            <a:r>
              <a:rPr lang="en-US" dirty="0"/>
              <a:t>Overview, conclusions.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Telephone conference</a:t>
            </a:r>
          </a:p>
          <a:p>
            <a:pPr lvl="1">
              <a:defRPr/>
            </a:pPr>
            <a:r>
              <a:rPr lang="en-GB" dirty="0"/>
              <a:t>Current use cases requirements, gaps in the study, terminology.</a:t>
            </a:r>
          </a:p>
          <a:p>
            <a:pPr lvl="1">
              <a:defRPr/>
            </a:pPr>
            <a:r>
              <a:rPr lang="en-GB" dirty="0"/>
              <a:t>At least 2 between meetings.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FS_REFEC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Estimated percentage completion:</a:t>
            </a:r>
          </a:p>
          <a:p>
            <a:pPr lvl="1">
              <a:defRPr/>
            </a:pPr>
            <a:r>
              <a:rPr lang="en-GB" dirty="0"/>
              <a:t>now: &lt;40%&gt;</a:t>
            </a:r>
          </a:p>
          <a:p>
            <a:pPr lvl="1">
              <a:defRPr/>
            </a:pPr>
            <a:r>
              <a:rPr lang="en-GB" dirty="0"/>
              <a:t>Next meeting: &lt;80%&gt;</a:t>
            </a:r>
          </a:p>
          <a:p>
            <a:pPr lvl="1">
              <a:defRPr/>
            </a:pPr>
            <a:r>
              <a:rPr lang="en-GB" dirty="0"/>
              <a:t>In two meetings: &lt;100%&gt;</a:t>
            </a:r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/>
              <a:t>FS_REFEC 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/>
              <a:t>List of agreed documents at this meeting:</a:t>
            </a:r>
          </a:p>
          <a:p>
            <a:pPr>
              <a:defRPr/>
            </a:pPr>
            <a:endParaRPr lang="en-GB" dirty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7519370"/>
              </p:ext>
            </p:extLst>
          </p:nvPr>
        </p:nvGraphicFramePr>
        <p:xfrm>
          <a:off x="539552" y="1988840"/>
          <a:ext cx="7772400" cy="3357441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630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40737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7279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Arial"/>
                          <a:ea typeface="+mn-ea"/>
                          <a:cs typeface="Arial"/>
                        </a:rPr>
                        <a:t>S1-190094</a:t>
                      </a: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Arial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Arial"/>
                          <a:ea typeface="Calibri"/>
                          <a:cs typeface="Times New Roman"/>
                        </a:rPr>
                        <a:t>KPN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  <a:latin typeface="+mn-lt"/>
                          <a:ea typeface="Calibri"/>
                          <a:cs typeface="Times New Roman"/>
                        </a:rPr>
                        <a:t>Clean-up numbering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S1-190359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Nokia, Nokia Shanghai Bell</a:t>
                      </a: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FS_REFEC cleanup of enhancing coverage in industrial environments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003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S1-190456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Siemens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+mn-lt"/>
                          <a:ea typeface="Calibri"/>
                          <a:cs typeface="Times New Roman"/>
                        </a:rPr>
                        <a:t>FS_REFEC - Clarification on network operator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S1-190457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/>
                        </a:rPr>
                        <a:t>KPN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/>
                        </a:rPr>
                        <a:t>Traffic Scenario -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Times New Roman" panose="02020603050405020304" pitchFamily="18" charset="0"/>
                          <a:cs typeface="Times New Roman"/>
                        </a:rPr>
                        <a:t>inHome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kern="1200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+mn-ea"/>
                          <a:cs typeface="Arial"/>
                        </a:rPr>
                        <a:t>S1-190458</a:t>
                      </a:r>
                      <a:endParaRPr lang="en-GB" sz="1400" u="sng" kern="1200" dirty="0">
                        <a:solidFill>
                          <a:srgbClr val="0000FF"/>
                        </a:solidFill>
                        <a:effectLst/>
                        <a:latin typeface="+mn-lt"/>
                        <a:ea typeface="Calibri"/>
                        <a:cs typeface="Arial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nl-NL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Calibri" panose="020F0502020204030204" pitchFamily="34" charset="0"/>
                          <a:cs typeface="Times New Roman"/>
                        </a:rPr>
                        <a:t>KPN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Traffic Scenario - </a:t>
                      </a: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SmartFactory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8258551"/>
                  </a:ext>
                </a:extLst>
              </a:tr>
              <a:tr h="3564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S1-190459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The Police of the Netherlands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Use case for enhancing indoor coverage for the fire brigade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9043141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S1-190460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Philips International B.V.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Healthcare use cases for FS_REFEC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66338255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S1-190510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Novamint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FS_REFEC – Container Use case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7663995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S1-190511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 err="1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Novamint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FS_REFEC – Wagon Use case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989583655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400" u="sng">
                          <a:solidFill>
                            <a:srgbClr val="0000FF"/>
                          </a:solidFill>
                          <a:effectLst/>
                          <a:latin typeface="+mn-lt"/>
                          <a:ea typeface="Calibri"/>
                          <a:cs typeface="Arial"/>
                        </a:rPr>
                        <a:t>S1-190530</a:t>
                      </a: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OMESH Networks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kern="1200" dirty="0">
                          <a:solidFill>
                            <a:schemeClr val="tx1"/>
                          </a:solidFill>
                          <a:effectLst/>
                          <a:latin typeface="+mn-lt"/>
                          <a:ea typeface="+mn-ea"/>
                          <a:cs typeface="Times New Roman"/>
                        </a:rPr>
                        <a:t>Traffic Scenario of Micro-environment Services for SCC</a:t>
                      </a: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+mn-ea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02623562"/>
                  </a:ext>
                </a:extLst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n-GB" sz="1400" dirty="0">
                        <a:effectLst/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nl-NL" sz="1400" kern="1200" dirty="0">
                        <a:solidFill>
                          <a:schemeClr val="tx1"/>
                        </a:solidFill>
                        <a:effectLst/>
                        <a:latin typeface="+mn-lt"/>
                        <a:ea typeface="Calibri" panose="020F0502020204030204" pitchFamily="34" charset="0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2393193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629</TotalTime>
  <Words>456</Words>
  <Application>Microsoft Office PowerPoint</Application>
  <PresentationFormat>On-screen Show (4:3)</PresentationFormat>
  <Paragraphs>103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MS Mincho</vt:lpstr>
      <vt:lpstr>Arial</vt:lpstr>
      <vt:lpstr>Bookman Old Style</vt:lpstr>
      <vt:lpstr>Calibri</vt:lpstr>
      <vt:lpstr>Times New Roman</vt:lpstr>
      <vt:lpstr>Blank Presentation</vt:lpstr>
      <vt:lpstr>FS_REFEC Status Update enhanced Relays for Energy Efficiency and Extensive Coverage</vt:lpstr>
      <vt:lpstr>FS_REFEC Status</vt:lpstr>
      <vt:lpstr>FS_REFEC Progress</vt:lpstr>
      <vt:lpstr>FS_REFEC Meeting Time</vt:lpstr>
      <vt:lpstr>FS_REFEC Completion Date</vt:lpstr>
      <vt:lpstr>FS_REFEC Planning/Progress</vt:lpstr>
      <vt:lpstr>Work plan between meetings</vt:lpstr>
      <vt:lpstr>FS_REFEC Progress Estimate</vt:lpstr>
      <vt:lpstr>FS_REFEC Agreed documents</vt:lpstr>
    </vt:vector>
  </TitlesOfParts>
  <Company>MCC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Almodovar Chico, J.L. (José)</cp:lastModifiedBy>
  <cp:revision>336</cp:revision>
  <cp:lastPrinted>2000-01-14T10:02:55Z</cp:lastPrinted>
  <dcterms:created xsi:type="dcterms:W3CDTF">1999-11-22T09:19:47Z</dcterms:created>
  <dcterms:modified xsi:type="dcterms:W3CDTF">2019-02-22T13:30:45Z</dcterms:modified>
  <cp:category>Presentation</cp:category>
</cp:coreProperties>
</file>