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304" r:id="rId3"/>
    <p:sldId id="306" r:id="rId4"/>
    <p:sldId id="311" r:id="rId5"/>
    <p:sldId id="308" r:id="rId6"/>
    <p:sldId id="312" r:id="rId7"/>
    <p:sldId id="314" r:id="rId8"/>
    <p:sldId id="313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6C664"/>
    <a:srgbClr val="72AF2F"/>
    <a:srgbClr val="2A6EA8"/>
    <a:srgbClr val="5C88D0"/>
    <a:srgbClr val="B1D254"/>
    <a:srgbClr val="000000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4582" autoAdjust="0"/>
  </p:normalViewPr>
  <p:slideViewPr>
    <p:cSldViewPr snapToGrid="0">
      <p:cViewPr varScale="1">
        <p:scale>
          <a:sx n="108" d="100"/>
          <a:sy n="108" d="100"/>
        </p:scale>
        <p:origin x="930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DDBF275-47C1-40B1-8416-C0571128172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A4478DE1-733C-42C6-94A4-992B1B6C148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060BCA5-3B6B-4153-A304-19018F087EF2}" type="datetime1">
              <a:rPr lang="en-US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1ECDF18-5613-4852-B860-062D1F4DFB5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729FE44A-D50D-49E6-A8ED-34B4FEE3800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F3984AA-CE69-4869-8AA8-6DB25886C63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0DB9D52-3F31-466A-9009-8C21DE3332D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EC346BF-D932-4CEA-B0E9-9CEB91442E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33ACF41-CD99-4717-9C8A-780484B38268}" type="datetime1">
              <a:rPr lang="en-US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B686DD4-BE17-4B28-AA4A-A76BF815F93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6F8A255-EEC7-4644-B93E-7EAB8AFD430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0716E0D1-AD3C-4FF0-863F-29487244D1E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C55E3DC-5E7F-4925-8297-A4C4D412AA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270BED3-1BA5-461C-9726-7646963A13B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AEB4AA32-6D7B-4AAF-993A-8646F3D09E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3D608BB-D107-4FA1-B9F9-B7F7B1A19C30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0C8A5695-AEF3-42BC-AC78-F622C7B682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C7799D6-3B26-4E52-A407-95A0B00ACE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8B581368-A67D-4D12-912A-8CE77F508E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272439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8542448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BB66EDEB-EEFE-4964-B7AA-F98035AC3E1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3" y="6373813"/>
            <a:ext cx="8224837" cy="323850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333" dirty="0">
                <a:solidFill>
                  <a:schemeClr val="bg2"/>
                </a:solidFill>
                <a:latin typeface="Calibri" panose="020F0502020204030204" pitchFamily="34" charset="0"/>
              </a:rPr>
              <a:t>	SA1 #85 – Tallinn, Estonia</a:t>
            </a:r>
            <a:endParaRPr lang="en-US" altLang="en-US" sz="1333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1D31BDA-1EF6-4F82-8D68-27A39CD4EF7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761FC18-BE3D-46C1-B581-4145BCC66F1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31B40C16-44E3-4F55-9F72-9B8641A931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2" name="Picture 10" descr="3GPP_TM_RD.jpg">
            <a:extLst>
              <a:ext uri="{FF2B5EF4-FFF2-40B4-BE49-F238E27FC236}">
                <a16:creationId xmlns:a16="http://schemas.microsoft.com/office/drawing/2014/main" id="{511251C4-5318-4210-BC5D-E220FC9AD2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>
            <a:extLst>
              <a:ext uri="{FF2B5EF4-FFF2-40B4-BE49-F238E27FC236}">
                <a16:creationId xmlns:a16="http://schemas.microsoft.com/office/drawing/2014/main" id="{41F7CA39-539E-4BED-815B-3C28D74B46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0" y="6462713"/>
            <a:ext cx="102711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2018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3D39A31-FA24-4348-8436-DE08B2F16E46}"/>
              </a:ext>
            </a:extLst>
          </p:cNvPr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FBC18B1-7689-445B-B5BD-3F60AB20E67A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2" r:id="rId1"/>
    <p:sldLayoutId id="2147484141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31E711D5-47E4-42DF-9C6E-16F2A2F16AC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20900" y="2301875"/>
            <a:ext cx="9290050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A way forward for Rel17</a:t>
            </a:r>
            <a:endParaRPr lang="en-GB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1">
            <a:extLst>
              <a:ext uri="{FF2B5EF4-FFF2-40B4-BE49-F238E27FC236}">
                <a16:creationId xmlns:a16="http://schemas.microsoft.com/office/drawing/2014/main" id="{CBA31362-0F5A-431D-95BD-5D4A346721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11425" y="3876675"/>
            <a:ext cx="8534400" cy="1019175"/>
          </a:xfrm>
        </p:spPr>
        <p:txBody>
          <a:bodyPr/>
          <a:lstStyle/>
          <a:p>
            <a:r>
              <a:rPr lang="en-GB" altLang="en-US" sz="2800" dirty="0"/>
              <a:t>KPN (Rapporteur REFEC), </a:t>
            </a:r>
            <a:r>
              <a:rPr lang="en-GB" altLang="en-US" sz="2800" dirty="0" err="1"/>
              <a:t>Novamint</a:t>
            </a:r>
            <a:r>
              <a:rPr lang="en-GB" altLang="en-US" sz="2800" dirty="0"/>
              <a:t> (Rapporteur ATRAC), </a:t>
            </a:r>
            <a:r>
              <a:rPr lang="en-GB" altLang="en-US" sz="2800" dirty="0" err="1"/>
              <a:t>EBU&amp;Senheisser</a:t>
            </a:r>
            <a:r>
              <a:rPr lang="en-GB" altLang="en-US" sz="2800" dirty="0"/>
              <a:t> (Rapporteur AVPROD), </a:t>
            </a:r>
            <a:r>
              <a:rPr lang="en-GB" altLang="en-US" sz="2800" dirty="0" err="1"/>
              <a:t>B.Com</a:t>
            </a:r>
            <a:r>
              <a:rPr lang="en-GB" altLang="en-US" sz="2800" dirty="0"/>
              <a:t> (Rapporteur CMED), </a:t>
            </a:r>
            <a:r>
              <a:rPr lang="en-GB" altLang="en-US" sz="2800" i="1" dirty="0"/>
              <a:t>OPPO (Rapporteur NCIS)?</a:t>
            </a:r>
          </a:p>
        </p:txBody>
      </p:sp>
      <p:sp>
        <p:nvSpPr>
          <p:cNvPr id="5124" name="TextBox 1">
            <a:extLst>
              <a:ext uri="{FF2B5EF4-FFF2-40B4-BE49-F238E27FC236}">
                <a16:creationId xmlns:a16="http://schemas.microsoft.com/office/drawing/2014/main" id="{5F47E041-656C-46E3-9D19-CFF6EDAAA2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39713"/>
            <a:ext cx="1693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2400" b="1" dirty="0">
                <a:latin typeface="Arial" panose="020B0604020202020204" pitchFamily="34" charset="0"/>
              </a:rPr>
              <a:t>S1-190093</a:t>
            </a:r>
            <a:endParaRPr lang="en-US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70F023E0-AAE6-47CD-A458-E19F95C01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158750"/>
            <a:ext cx="9102725" cy="1143000"/>
          </a:xfrm>
        </p:spPr>
        <p:txBody>
          <a:bodyPr/>
          <a:lstStyle/>
          <a:p>
            <a:r>
              <a:rPr lang="en-GB" altLang="en-US"/>
              <a:t>Update from SA#82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6B1BD7B-30B1-473D-AAC3-97D2CABC5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8013" indent="-608013"/>
            <a:r>
              <a:rPr lang="en-GB" altLang="en-US" sz="3600" dirty="0"/>
              <a:t>SA#82 confirmed that RAN#86 (December 2019) will discuss and decide Release 17 focus areas.</a:t>
            </a:r>
          </a:p>
          <a:p>
            <a:pPr marL="608013" indent="-608013"/>
            <a:r>
              <a:rPr lang="en-GB" altLang="en-US" sz="3600" dirty="0"/>
              <a:t>SA#82 decided the following points regarding SA1:</a:t>
            </a:r>
          </a:p>
          <a:p>
            <a:pPr marL="987425" lvl="1" indent="-608013"/>
            <a:r>
              <a:rPr lang="en-GB" altLang="en-US" sz="3500" dirty="0">
                <a:solidFill>
                  <a:srgbClr val="FF0000"/>
                </a:solidFill>
              </a:rPr>
              <a:t>Release 17 will freeze in December 2019 with no exceptions.</a:t>
            </a:r>
          </a:p>
          <a:p>
            <a:pPr marL="987425" lvl="1" indent="-608013"/>
            <a:r>
              <a:rPr lang="en-GB" altLang="en-US" sz="3500" dirty="0">
                <a:solidFill>
                  <a:srgbClr val="FF0000"/>
                </a:solidFill>
              </a:rPr>
              <a:t>SA1 work items that aim for Release 17 will have by SA#85 (September 2019) to report no less than </a:t>
            </a:r>
            <a:r>
              <a:rPr lang="en-GB" altLang="en-US" sz="3500" dirty="0">
                <a:solidFill>
                  <a:srgbClr val="FF0000"/>
                </a:solidFill>
                <a:sym typeface="Wingdings" panose="05000000000000000000" pitchFamily="2" charset="2"/>
              </a:rPr>
              <a:t>80% completion.</a:t>
            </a:r>
            <a:endParaRPr lang="en-GB" altLang="en-US" sz="2900" dirty="0">
              <a:solidFill>
                <a:srgbClr val="FF0000"/>
              </a:solidFill>
            </a:endParaRPr>
          </a:p>
          <a:p>
            <a:pPr marL="608013" indent="-608013"/>
            <a:endParaRPr lang="en-GB" altLang="en-US" dirty="0"/>
          </a:p>
          <a:p>
            <a:pPr marL="608013" indent="-6080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1E730921-2718-4C17-AB84-7E325150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Rapporteurs opinions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D7FF75A2-73CB-4C0B-8911-89C2A9CB01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8013" indent="-608013"/>
            <a:r>
              <a:rPr lang="en-GB" altLang="en-US"/>
              <a:t>Objective: Meet the mandate from SA#82, while avoid having extra SA1 effort/meetings in 2019.</a:t>
            </a:r>
          </a:p>
          <a:p>
            <a:pPr marL="608013" indent="-608013"/>
            <a:r>
              <a:rPr lang="en-GB" altLang="en-US"/>
              <a:t>How can this be realised?</a:t>
            </a:r>
          </a:p>
          <a:p>
            <a:pPr marL="987425" lvl="1" indent="-608013"/>
            <a:r>
              <a:rPr lang="en-GB" altLang="en-US" sz="2600" b="1">
                <a:solidFill>
                  <a:srgbClr val="FF0000"/>
                </a:solidFill>
              </a:rPr>
              <a:t>May 2019/SA1#86:</a:t>
            </a:r>
            <a:r>
              <a:rPr lang="en-GB" altLang="en-US" sz="2600">
                <a:solidFill>
                  <a:srgbClr val="FF0000"/>
                </a:solidFill>
              </a:rPr>
              <a:t> Study Items aiming for Release 17 should reach at least 80% completion allowing corresponding Work Items to be agreed during SA1#86 and approved at SA#84.</a:t>
            </a:r>
          </a:p>
          <a:p>
            <a:pPr marL="987425" lvl="1" indent="-608013"/>
            <a:r>
              <a:rPr lang="en-GB" altLang="en-US" sz="2600" b="1">
                <a:solidFill>
                  <a:srgbClr val="FF0000"/>
                </a:solidFill>
              </a:rPr>
              <a:t>August 2019/SA1#87:</a:t>
            </a:r>
            <a:r>
              <a:rPr lang="en-GB" altLang="en-US" sz="2600">
                <a:solidFill>
                  <a:srgbClr val="FF0000"/>
                </a:solidFill>
              </a:rPr>
              <a:t> Study items should reach 100% and the focus should be getting corresponding Work Items to at least 80% completion.  </a:t>
            </a:r>
          </a:p>
          <a:p>
            <a:pPr marL="987425" lvl="1" indent="-608013"/>
            <a:r>
              <a:rPr lang="en-GB" altLang="en-US" sz="2600">
                <a:solidFill>
                  <a:srgbClr val="FF0000"/>
                </a:solidFill>
              </a:rPr>
              <a:t>For both SA1#86 and SA#87, Release 17 work will be prioritised over Release 18 (i.e. no new studies to be approved in May).</a:t>
            </a:r>
          </a:p>
          <a:p>
            <a:pPr marL="987425" lvl="1" indent="-608013"/>
            <a:endParaRPr lang="en-GB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3">
            <a:extLst>
              <a:ext uri="{FF2B5EF4-FFF2-40B4-BE49-F238E27FC236}">
                <a16:creationId xmlns:a16="http://schemas.microsoft.com/office/drawing/2014/main" id="{F73F9324-6C86-41F3-8EB1-9BE7D3A20C54}"/>
              </a:ext>
            </a:extLst>
          </p:cNvPr>
          <p:cNvGrpSpPr>
            <a:grpSpLocks/>
          </p:cNvGrpSpPr>
          <p:nvPr/>
        </p:nvGrpSpPr>
        <p:grpSpPr bwMode="auto">
          <a:xfrm>
            <a:off x="239713" y="1490663"/>
            <a:ext cx="11806237" cy="3854450"/>
            <a:chOff x="482661" y="2508899"/>
            <a:chExt cx="8489847" cy="1900551"/>
          </a:xfrm>
        </p:grpSpPr>
        <p:grpSp>
          <p:nvGrpSpPr>
            <p:cNvPr id="9220" name="Group 4">
              <a:extLst>
                <a:ext uri="{FF2B5EF4-FFF2-40B4-BE49-F238E27FC236}">
                  <a16:creationId xmlns:a16="http://schemas.microsoft.com/office/drawing/2014/main" id="{5BB8F63C-AEAC-40CC-9AC4-43DEA388F3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2661" y="2508899"/>
              <a:ext cx="8248513" cy="1075747"/>
              <a:chOff x="1069676" y="2827319"/>
              <a:chExt cx="8248513" cy="1075747"/>
            </a:xfrm>
          </p:grpSpPr>
          <p:sp>
            <p:nvSpPr>
              <p:cNvPr id="10" name="Arrow: Chevron 9">
                <a:extLst>
                  <a:ext uri="{FF2B5EF4-FFF2-40B4-BE49-F238E27FC236}">
                    <a16:creationId xmlns:a16="http://schemas.microsoft.com/office/drawing/2014/main" id="{568B51C8-EEBA-441C-BC56-839CE0E7890D}"/>
                  </a:ext>
                </a:extLst>
              </p:cNvPr>
              <p:cNvSpPr/>
              <p:nvPr/>
            </p:nvSpPr>
            <p:spPr>
              <a:xfrm>
                <a:off x="1069676" y="2838278"/>
                <a:ext cx="2579945" cy="1064559"/>
              </a:xfrm>
              <a:prstGeom prst="chevron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SA1#85 </a:t>
                </a:r>
              </a:p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Feb</a:t>
                </a:r>
              </a:p>
            </p:txBody>
          </p:sp>
          <p:sp>
            <p:nvSpPr>
              <p:cNvPr id="11" name="Arrow: Chevron 10">
                <a:extLst>
                  <a:ext uri="{FF2B5EF4-FFF2-40B4-BE49-F238E27FC236}">
                    <a16:creationId xmlns:a16="http://schemas.microsoft.com/office/drawing/2014/main" id="{642B46E7-FFD1-492D-8F3E-57D1E6ABF244}"/>
                  </a:ext>
                </a:extLst>
              </p:cNvPr>
              <p:cNvSpPr/>
              <p:nvPr/>
            </p:nvSpPr>
            <p:spPr>
              <a:xfrm>
                <a:off x="6899667" y="2838278"/>
                <a:ext cx="2418985" cy="1064559"/>
              </a:xfrm>
              <a:prstGeom prst="chevron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SA1#88</a:t>
                </a:r>
              </a:p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Nov</a:t>
                </a:r>
              </a:p>
            </p:txBody>
          </p:sp>
          <p:sp>
            <p:nvSpPr>
              <p:cNvPr id="12" name="Arrow: Chevron 11">
                <a:extLst>
                  <a:ext uri="{FF2B5EF4-FFF2-40B4-BE49-F238E27FC236}">
                    <a16:creationId xmlns:a16="http://schemas.microsoft.com/office/drawing/2014/main" id="{15FE259F-FB69-4605-95BF-E9DE216387C0}"/>
                  </a:ext>
                </a:extLst>
              </p:cNvPr>
              <p:cNvSpPr/>
              <p:nvPr/>
            </p:nvSpPr>
            <p:spPr>
              <a:xfrm>
                <a:off x="4996673" y="2838278"/>
                <a:ext cx="2418984" cy="1064559"/>
              </a:xfrm>
              <a:prstGeom prst="chevron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SA1#87</a:t>
                </a:r>
              </a:p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Aug</a:t>
                </a:r>
              </a:p>
            </p:txBody>
          </p:sp>
          <p:sp>
            <p:nvSpPr>
              <p:cNvPr id="13" name="Arrow: Chevron 12">
                <a:extLst>
                  <a:ext uri="{FF2B5EF4-FFF2-40B4-BE49-F238E27FC236}">
                    <a16:creationId xmlns:a16="http://schemas.microsoft.com/office/drawing/2014/main" id="{3E38D846-9F22-4CED-AD84-74A148047977}"/>
                  </a:ext>
                </a:extLst>
              </p:cNvPr>
              <p:cNvSpPr/>
              <p:nvPr/>
            </p:nvSpPr>
            <p:spPr>
              <a:xfrm>
                <a:off x="3067421" y="2827319"/>
                <a:ext cx="2417843" cy="1064559"/>
              </a:xfrm>
              <a:prstGeom prst="chevron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SA1#86 </a:t>
                </a:r>
              </a:p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May</a:t>
                </a:r>
              </a:p>
            </p:txBody>
          </p:sp>
        </p:grp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D64F46C-C45F-457A-9932-3677604AA7CA}"/>
                </a:ext>
              </a:extLst>
            </p:cNvPr>
            <p:cNvSpPr/>
            <p:nvPr/>
          </p:nvSpPr>
          <p:spPr>
            <a:xfrm>
              <a:off x="1066002" y="3439605"/>
              <a:ext cx="1795688" cy="969845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/>
                <a:t>Study items </a:t>
              </a:r>
              <a:r>
                <a:rPr lang="en-GB" sz="1800" b="1" dirty="0" err="1"/>
                <a:t>Rel</a:t>
              </a:r>
              <a:r>
                <a:rPr lang="en-GB" sz="1800" b="1" dirty="0"/>
                <a:t> 17. candidates.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4264DC5-5C4B-49A0-94DF-B216890B02DA}"/>
                </a:ext>
              </a:extLst>
            </p:cNvPr>
            <p:cNvSpPr/>
            <p:nvPr/>
          </p:nvSpPr>
          <p:spPr>
            <a:xfrm>
              <a:off x="3102561" y="3439605"/>
              <a:ext cx="1795688" cy="969845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/>
                <a:t>Study items </a:t>
              </a:r>
              <a:r>
                <a:rPr lang="en-GB" sz="1800" dirty="0"/>
                <a:t>approx. </a:t>
              </a:r>
              <a:r>
                <a:rPr lang="en-GB" sz="1800" b="1" dirty="0"/>
                <a:t>80%</a:t>
              </a:r>
            </a:p>
            <a:p>
              <a:pPr algn="ctr">
                <a:defRPr/>
              </a:pPr>
              <a:r>
                <a:rPr lang="en-GB" sz="1800" dirty="0"/>
                <a:t>Work Items </a:t>
              </a:r>
              <a:r>
                <a:rPr lang="en-GB" sz="1800" b="1" dirty="0"/>
                <a:t>approved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FCAF362-7D18-4ED1-9A5E-530725265DF1}"/>
                </a:ext>
              </a:extLst>
            </p:cNvPr>
            <p:cNvSpPr/>
            <p:nvPr/>
          </p:nvSpPr>
          <p:spPr>
            <a:xfrm>
              <a:off x="5139120" y="3439605"/>
              <a:ext cx="1796829" cy="969845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/>
                <a:t>Study items </a:t>
              </a:r>
              <a:r>
                <a:rPr lang="en-GB" sz="1800" dirty="0"/>
                <a:t>approx. </a:t>
              </a:r>
              <a:r>
                <a:rPr lang="en-GB" sz="1800" b="1" dirty="0"/>
                <a:t>100%</a:t>
              </a:r>
            </a:p>
            <a:p>
              <a:pPr algn="ctr">
                <a:defRPr/>
              </a:pPr>
              <a:r>
                <a:rPr lang="en-GB" sz="1800" dirty="0"/>
                <a:t>Work Items </a:t>
              </a:r>
              <a:r>
                <a:rPr lang="en-GB" sz="1800" b="1" dirty="0"/>
                <a:t> min. 80%</a:t>
              </a:r>
              <a:endParaRPr lang="en-GB" sz="1200" b="1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3B81EA7-F14B-4E22-A523-5AA62E981DE6}"/>
                </a:ext>
              </a:extLst>
            </p:cNvPr>
            <p:cNvSpPr/>
            <p:nvPr/>
          </p:nvSpPr>
          <p:spPr>
            <a:xfrm>
              <a:off x="7176821" y="3439605"/>
              <a:ext cx="1795687" cy="969845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dirty="0"/>
                <a:t>Work Items </a:t>
              </a:r>
              <a:r>
                <a:rPr lang="en-GB" sz="1800" b="1" dirty="0"/>
                <a:t>100%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C9AC686-22D1-4C2B-9645-642E387D5F22}"/>
              </a:ext>
            </a:extLst>
          </p:cNvPr>
          <p:cNvSpPr/>
          <p:nvPr/>
        </p:nvSpPr>
        <p:spPr bwMode="auto">
          <a:xfrm>
            <a:off x="4602163" y="5064125"/>
            <a:ext cx="1944687" cy="90011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GB" sz="2000" b="1" dirty="0"/>
              <a:t>No new </a:t>
            </a:r>
            <a:r>
              <a:rPr lang="en-GB" sz="2000" dirty="0"/>
              <a:t>Study Items presented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30E2E35-DB07-42A5-92AF-34A604E8A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Why no new study items in May?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FA333F69-044F-4DA0-95E2-0EA653299208}"/>
              </a:ext>
            </a:extLst>
          </p:cNvPr>
          <p:cNvSpPr>
            <a:spLocks noGrp="1"/>
          </p:cNvSpPr>
          <p:nvPr>
            <p:ph idx="1"/>
          </p:nvPr>
        </p:nvSpPr>
        <p:spPr>
          <a:extLst/>
        </p:spPr>
        <p:txBody>
          <a:bodyPr/>
          <a:lstStyle/>
          <a:p>
            <a:pPr marL="608013" indent="-608013">
              <a:defRPr/>
            </a:pPr>
            <a:r>
              <a:rPr lang="en-GB" altLang="en-US" dirty="0"/>
              <a:t>This is a recommendation not an imposition (3GPP is contributions driven).</a:t>
            </a:r>
          </a:p>
          <a:p>
            <a:pPr marL="608013" indent="-608013">
              <a:defRPr/>
            </a:pPr>
            <a:r>
              <a:rPr lang="en-GB" altLang="en-US" dirty="0"/>
              <a:t>However…</a:t>
            </a:r>
          </a:p>
          <a:p>
            <a:pPr marL="987441" lvl="1" indent="-608013">
              <a:defRPr/>
            </a:pPr>
            <a:r>
              <a:rPr lang="en-GB" altLang="en-US" dirty="0"/>
              <a:t>Studies presented in May will have low chance to be 80% normative-ready in September.</a:t>
            </a:r>
          </a:p>
          <a:p>
            <a:pPr marL="987441" lvl="1" indent="-608013">
              <a:defRPr/>
            </a:pPr>
            <a:r>
              <a:rPr lang="en-GB" altLang="en-US" dirty="0"/>
              <a:t>Most probably, studies from May will aim for Release 18.</a:t>
            </a:r>
          </a:p>
          <a:p>
            <a:pPr marL="987441" lvl="1" indent="-608013">
              <a:defRPr/>
            </a:pPr>
            <a:r>
              <a:rPr lang="en-GB" altLang="en-US" dirty="0"/>
              <a:t>Avoid taking floor time that can be used for ongoing Release 17 Work Items.</a:t>
            </a:r>
          </a:p>
          <a:p>
            <a:pPr marL="987441" lvl="1" indent="-608013">
              <a:defRPr/>
            </a:pPr>
            <a:endParaRPr lang="en-GB" altLang="en-US" dirty="0"/>
          </a:p>
          <a:p>
            <a:pPr marL="0" indent="0">
              <a:buFontTx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30E2E35-DB07-42A5-92AF-34A604E8A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What needs to change?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FA333F69-044F-4DA0-95E2-0EA653299208}"/>
              </a:ext>
            </a:extLst>
          </p:cNvPr>
          <p:cNvSpPr>
            <a:spLocks noGrp="1"/>
          </p:cNvSpPr>
          <p:nvPr>
            <p:ph idx="1"/>
          </p:nvPr>
        </p:nvSpPr>
        <p:spPr>
          <a:extLst/>
        </p:spPr>
        <p:txBody>
          <a:bodyPr/>
          <a:lstStyle/>
          <a:p>
            <a:pPr marL="608013" indent="-608013">
              <a:defRPr/>
            </a:pPr>
            <a:r>
              <a:rPr lang="en-GB" dirty="0"/>
              <a:t>FS_AVPROD</a:t>
            </a:r>
            <a:r>
              <a:rPr lang="en-GB" altLang="en-US" dirty="0"/>
              <a:t>: </a:t>
            </a:r>
            <a:r>
              <a:rPr lang="en-GB" dirty="0">
                <a:solidFill>
                  <a:srgbClr val="46C664"/>
                </a:solidFill>
              </a:rPr>
              <a:t>Nothing – on target for completion</a:t>
            </a:r>
            <a:endParaRPr lang="en-GB" altLang="en-US" dirty="0"/>
          </a:p>
          <a:p>
            <a:pPr marL="608013" indent="-608013">
              <a:defRPr/>
            </a:pPr>
            <a:r>
              <a:rPr lang="en-GB" dirty="0"/>
              <a:t>FS_NCIS: </a:t>
            </a:r>
            <a:r>
              <a:rPr lang="en-GB" dirty="0">
                <a:solidFill>
                  <a:srgbClr val="46C664"/>
                </a:solidFill>
              </a:rPr>
              <a:t>Nothing – on target for completion</a:t>
            </a:r>
          </a:p>
          <a:p>
            <a:pPr marL="608013" indent="-608013">
              <a:defRPr/>
            </a:pPr>
            <a:r>
              <a:rPr lang="en-GB" dirty="0"/>
              <a:t>FS_REFEC: </a:t>
            </a:r>
            <a:r>
              <a:rPr lang="en-GB" dirty="0">
                <a:solidFill>
                  <a:srgbClr val="46C664"/>
                </a:solidFill>
              </a:rPr>
              <a:t>Nothing – on target for completion</a:t>
            </a:r>
          </a:p>
          <a:p>
            <a:pPr marL="608013" indent="-608013">
              <a:defRPr/>
            </a:pPr>
            <a:r>
              <a:rPr lang="en-GB" dirty="0"/>
              <a:t>FS_5G_ATRAC:</a:t>
            </a:r>
            <a:r>
              <a:rPr lang="en-GB" dirty="0">
                <a:solidFill>
                  <a:srgbClr val="46C664"/>
                </a:solidFill>
              </a:rPr>
              <a:t>Nothing – on target for completion</a:t>
            </a:r>
            <a:endParaRPr lang="en-GB" altLang="en-US" dirty="0"/>
          </a:p>
          <a:p>
            <a:pPr marL="0" indent="0">
              <a:buFontTx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3183556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30E2E35-DB07-42A5-92AF-34A604E8A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What needs to change?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FA333F69-044F-4DA0-95E2-0EA653299208}"/>
              </a:ext>
            </a:extLst>
          </p:cNvPr>
          <p:cNvSpPr>
            <a:spLocks noGrp="1"/>
          </p:cNvSpPr>
          <p:nvPr>
            <p:ph idx="1"/>
          </p:nvPr>
        </p:nvSpPr>
        <p:spPr>
          <a:extLst/>
        </p:spPr>
        <p:txBody>
          <a:bodyPr/>
          <a:lstStyle/>
          <a:p>
            <a:pPr marL="608013" indent="-608013">
              <a:defRPr/>
            </a:pPr>
            <a:r>
              <a:rPr lang="en-GB" sz="3600" dirty="0"/>
              <a:t>FS_CMED: Timelines for study already longer than recommendation in this deck (Info @SA#84, Approval @SA#85)</a:t>
            </a:r>
          </a:p>
          <a:p>
            <a:pPr marL="987441" lvl="1" indent="-608013">
              <a:defRPr/>
            </a:pPr>
            <a:r>
              <a:rPr lang="en-GB" sz="2800" dirty="0"/>
              <a:t>Need to update WID to pull in timeline</a:t>
            </a:r>
          </a:p>
          <a:p>
            <a:pPr marL="1520841" lvl="2" indent="-608013">
              <a:defRPr/>
            </a:pPr>
            <a:r>
              <a:rPr lang="en-GB" sz="2400" dirty="0"/>
              <a:t>Info @SA#84 (June 2019)</a:t>
            </a:r>
          </a:p>
          <a:p>
            <a:pPr marL="1520841" lvl="2" indent="-608013">
              <a:defRPr/>
            </a:pPr>
            <a:r>
              <a:rPr lang="en-GB" sz="2400" dirty="0"/>
              <a:t>Approval @SA#84 (June 2019)</a:t>
            </a:r>
          </a:p>
          <a:p>
            <a:pPr marL="987441" lvl="1" indent="-608013">
              <a:defRPr/>
            </a:pPr>
            <a:r>
              <a:rPr lang="en-GB" dirty="0"/>
              <a:t>Do we need to </a:t>
            </a:r>
            <a:r>
              <a:rPr lang="en-GB" dirty="0" err="1"/>
              <a:t>downscope</a:t>
            </a:r>
            <a:r>
              <a:rPr lang="en-GB" dirty="0"/>
              <a:t> the study to fit the more aggressive timescale? =&gt; Depending on the contributions presented in SA1#85 (</a:t>
            </a:r>
            <a:r>
              <a:rPr lang="en-GB" dirty="0" err="1"/>
              <a:t>Tallin</a:t>
            </a:r>
            <a:r>
              <a:rPr lang="en-GB" dirty="0"/>
              <a:t>). </a:t>
            </a:r>
            <a:endParaRPr lang="nl-NL" dirty="0"/>
          </a:p>
          <a:p>
            <a:pPr marL="379428" lvl="1" indent="0">
              <a:buNone/>
              <a:defRPr/>
            </a:pPr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318288912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30E2E35-DB07-42A5-92AF-34A604E8A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What needs to change?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FA333F69-044F-4DA0-95E2-0EA653299208}"/>
              </a:ext>
            </a:extLst>
          </p:cNvPr>
          <p:cNvSpPr>
            <a:spLocks noGrp="1"/>
          </p:cNvSpPr>
          <p:nvPr>
            <p:ph idx="1"/>
          </p:nvPr>
        </p:nvSpPr>
        <p:spPr>
          <a:extLst/>
        </p:spPr>
        <p:txBody>
          <a:bodyPr/>
          <a:lstStyle/>
          <a:p>
            <a:pPr marL="608013" indent="-608013">
              <a:defRPr/>
            </a:pPr>
            <a:r>
              <a:rPr lang="en-GB" sz="3600" dirty="0"/>
              <a:t>FS_EAV: Timelines for study already longer than SA agreement for Rel-17 (Info @SA#85, Approval @SA#86)</a:t>
            </a:r>
          </a:p>
          <a:p>
            <a:pPr marL="987441" lvl="1" indent="-608013">
              <a:defRPr/>
            </a:pPr>
            <a:r>
              <a:rPr lang="en-GB" sz="2800" dirty="0"/>
              <a:t>Need to update WID to pull in timeline</a:t>
            </a:r>
          </a:p>
          <a:p>
            <a:pPr marL="1520841" lvl="2" indent="-608013">
              <a:defRPr/>
            </a:pPr>
            <a:r>
              <a:rPr lang="en-GB" sz="2400" dirty="0"/>
              <a:t>Info @SA#84 (June 2019)</a:t>
            </a:r>
          </a:p>
          <a:p>
            <a:pPr marL="1520841" lvl="2" indent="-608013">
              <a:defRPr/>
            </a:pPr>
            <a:r>
              <a:rPr lang="en-GB" sz="2400" dirty="0"/>
              <a:t>Approval @SA#84 (June 2019)</a:t>
            </a:r>
          </a:p>
        </p:txBody>
      </p:sp>
    </p:spTree>
    <p:extLst>
      <p:ext uri="{BB962C8B-B14F-4D97-AF65-F5344CB8AC3E}">
        <p14:creationId xmlns:p14="http://schemas.microsoft.com/office/powerpoint/2010/main" val="268216128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26865</TotalTime>
  <Words>531</Words>
  <Application>Microsoft Office PowerPoint</Application>
  <PresentationFormat>Widescreen</PresentationFormat>
  <Paragraphs>52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Office Theme</vt:lpstr>
      <vt:lpstr> A way forward for Rel17</vt:lpstr>
      <vt:lpstr>Update from SA#82</vt:lpstr>
      <vt:lpstr>Rapporteurs opinions</vt:lpstr>
      <vt:lpstr>PowerPoint Presentation</vt:lpstr>
      <vt:lpstr>Why no new study items in May?</vt:lpstr>
      <vt:lpstr>What needs to change?</vt:lpstr>
      <vt:lpstr>What needs to change?</vt:lpstr>
      <vt:lpstr>What needs to change?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980</cp:revision>
  <dcterms:created xsi:type="dcterms:W3CDTF">2008-08-30T09:32:10Z</dcterms:created>
  <dcterms:modified xsi:type="dcterms:W3CDTF">2019-02-08T14:53:40Z</dcterms:modified>
</cp:coreProperties>
</file>