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114" d="100"/>
          <a:sy n="114" d="100"/>
        </p:scale>
        <p:origin x="1476" y="13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576" y="1581942"/>
            <a:ext cx="7772400" cy="1470025"/>
          </a:xfrm>
        </p:spPr>
        <p:txBody>
          <a:bodyPr/>
          <a:lstStyle/>
          <a:p>
            <a:r>
              <a:rPr lang="en-US" dirty="0"/>
              <a:t>FS_ID_UAS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Remote Identification of Unmanned Aerial Systems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66316" y="3933056"/>
            <a:ext cx="6400800" cy="1752600"/>
          </a:xfrm>
        </p:spPr>
        <p:txBody>
          <a:bodyPr/>
          <a:lstStyle/>
          <a:p>
            <a:r>
              <a:rPr lang="en-US" dirty="0"/>
              <a:t>Eddy Hall</a:t>
            </a:r>
          </a:p>
          <a:p>
            <a:r>
              <a:rPr lang="en-US" dirty="0"/>
              <a:t>Qualcomm Incorporated</a:t>
            </a:r>
          </a:p>
          <a:p>
            <a:r>
              <a:rPr lang="en-US" dirty="0"/>
              <a:t>FS_ID_UAS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S1-182379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8782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#83</a:t>
            </a:r>
          </a:p>
          <a:p>
            <a:r>
              <a:rPr lang="en-GB" sz="1200" b="1" dirty="0"/>
              <a:t>West Palm Beach, Florida, USA, 20 - 24 August 2018</a:t>
            </a:r>
            <a:endParaRPr lang="en-GB" sz="1200" dirty="0"/>
          </a:p>
        </p:txBody>
      </p:sp>
      <p:sp>
        <p:nvSpPr>
          <p:cNvPr id="9" name="Oval Callout 1">
            <a:extLst>
              <a:ext uri="{FF2B5EF4-FFF2-40B4-BE49-F238E27FC236}">
                <a16:creationId xmlns:a16="http://schemas.microsoft.com/office/drawing/2014/main" id="{B34C9305-974F-467E-9FB6-ED4E64394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696" y="3729231"/>
            <a:ext cx="1584325" cy="1164932"/>
          </a:xfrm>
          <a:prstGeom prst="wedgeEllipseCallout">
            <a:avLst>
              <a:gd name="adj1" fmla="val -70095"/>
              <a:gd name="adj2" fmla="val 45014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 Mortal!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8E0323E-6BC9-4633-B37B-065B57E5D3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4" y="4440466"/>
            <a:ext cx="1584326" cy="1812469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FS_ID_UAS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</a:t>
            </a:r>
            <a:r>
              <a:rPr lang="en-GB" dirty="0">
                <a:solidFill>
                  <a:srgbClr val="FF0000"/>
                </a:solidFill>
              </a:rPr>
              <a:t>No</a:t>
            </a:r>
          </a:p>
          <a:p>
            <a:endParaRPr lang="en-GB" dirty="0"/>
          </a:p>
          <a:p>
            <a:r>
              <a:rPr lang="en-GB" dirty="0"/>
              <a:t>This WI has been approved at </a:t>
            </a:r>
            <a:r>
              <a:rPr lang="en-GB" dirty="0">
                <a:solidFill>
                  <a:srgbClr val="FF0000"/>
                </a:solidFill>
              </a:rPr>
              <a:t>SP#79</a:t>
            </a:r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</a:t>
            </a:r>
            <a:r>
              <a:rPr lang="en-GB" dirty="0">
                <a:solidFill>
                  <a:srgbClr val="FF0000"/>
                </a:solidFill>
              </a:rPr>
              <a:t>SP-180172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FS_ID_UAS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>
                <a:solidFill>
                  <a:srgbClr val="FF0000"/>
                </a:solidFill>
              </a:rPr>
              <a:t>Agreed 5 new use cases</a:t>
            </a:r>
          </a:p>
          <a:p>
            <a:pPr lvl="1">
              <a:defRPr/>
            </a:pPr>
            <a:r>
              <a:rPr lang="en-GB" dirty="0">
                <a:solidFill>
                  <a:srgbClr val="FF0000"/>
                </a:solidFill>
              </a:rPr>
              <a:t>Improved existing use cases &amp; requirements</a:t>
            </a:r>
          </a:p>
          <a:p>
            <a:pPr lvl="1">
              <a:defRPr/>
            </a:pPr>
            <a:r>
              <a:rPr lang="en-GB" dirty="0">
                <a:solidFill>
                  <a:srgbClr val="FF0000"/>
                </a:solidFill>
              </a:rPr>
              <a:t>Added overview, conclusions</a:t>
            </a:r>
          </a:p>
          <a:p>
            <a:pPr lvl="1">
              <a:defRPr/>
            </a:pPr>
            <a:r>
              <a:rPr lang="en-GB" dirty="0">
                <a:solidFill>
                  <a:srgbClr val="FF0000"/>
                </a:solidFill>
              </a:rPr>
              <a:t>Consolidated potential requirements </a:t>
            </a: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>
                <a:solidFill>
                  <a:srgbClr val="FF0000"/>
                </a:solidFill>
              </a:rPr>
              <a:t>100%</a:t>
            </a:r>
          </a:p>
          <a:p>
            <a:pPr>
              <a:defRPr/>
            </a:pPr>
            <a:r>
              <a:rPr lang="en-GB" dirty="0"/>
              <a:t>Draft TR 22.825 Completion: </a:t>
            </a:r>
            <a:r>
              <a:rPr lang="en-GB" dirty="0">
                <a:solidFill>
                  <a:srgbClr val="FF0000"/>
                </a:solidFill>
              </a:rPr>
              <a:t>100%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>
                <a:solidFill>
                  <a:srgbClr val="FF0000"/>
                </a:solidFill>
              </a:rPr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FS_ID_UAS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</a:t>
            </a:r>
            <a:r>
              <a:rPr lang="en-GB" dirty="0">
                <a:solidFill>
                  <a:srgbClr val="FF0000"/>
                </a:solidFill>
              </a:rPr>
              <a:t>1.5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</a:t>
            </a:r>
            <a:r>
              <a:rPr lang="en-GB" dirty="0">
                <a:solidFill>
                  <a:srgbClr val="FF0000"/>
                </a:solidFill>
              </a:rPr>
              <a:t>0</a:t>
            </a:r>
          </a:p>
          <a:p>
            <a:pPr marL="45720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Number of Drafting session participants: </a:t>
            </a:r>
            <a:r>
              <a:rPr lang="en-GB" dirty="0">
                <a:solidFill>
                  <a:srgbClr val="FF0000"/>
                </a:solidFill>
              </a:rPr>
              <a:t>30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>
                <a:solidFill>
                  <a:srgbClr val="FF0000"/>
                </a:solidFill>
              </a:rPr>
              <a:t>For approval: SA#81 (09/2018)</a:t>
            </a:r>
          </a:p>
          <a:p>
            <a:pPr>
              <a:defRPr/>
            </a:pPr>
            <a:endParaRPr lang="en-GB" sz="2400" dirty="0"/>
          </a:p>
          <a:p>
            <a:pPr>
              <a:defRPr/>
            </a:pPr>
            <a:r>
              <a:rPr lang="en-GB" sz="2400" dirty="0"/>
              <a:t>Have these dates been changed at this meeting? </a:t>
            </a:r>
            <a:r>
              <a:rPr lang="en-GB" sz="2400" dirty="0">
                <a:solidFill>
                  <a:srgbClr val="FF0000"/>
                </a:solidFill>
              </a:rPr>
              <a:t>NO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VOID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dirty="0"/>
              <a:t>VOID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VOID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dirty="0"/>
              <a:t>VOID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VOID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dirty="0"/>
              <a:t>VOID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97873" cy="782637"/>
          </a:xfrm>
        </p:spPr>
        <p:txBody>
          <a:bodyPr/>
          <a:lstStyle/>
          <a:p>
            <a:r>
              <a:rPr lang="en-GB" dirty="0"/>
              <a:t>FS_ID_UAS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359055"/>
              </p:ext>
            </p:extLst>
          </p:nvPr>
        </p:nvGraphicFramePr>
        <p:xfrm>
          <a:off x="685800" y="1916832"/>
          <a:ext cx="7772400" cy="426471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S1-182502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Qualcomm Incorporated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FS_ID_UAS: overview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S1-182504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Huawei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ID_UAS – enhancement on initial UAV authorization operation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S1-182505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Deutsche Telekom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ID_UAS – enhancement on use case for initial authorization to operate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S1-182506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Intel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FS_ID_UAS: Update Definition and Use case 5.1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S1-182091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Orange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Comment on the use case 5.2 for live data acquisition by UTM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9371366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S1-182728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Qualcomm Incorporated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FS_ID_UAS: potential requirements for live data acquisition by UTM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649918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S1-182729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Qualcomm Incorporated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FS_ID_UAS: use case for distributed close-field separation service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4883908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S1-182730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Qualcomm Incorporated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FS_ID_UAS: use case for local broadcast of UAS identity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071147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S1-182732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Orange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use case for detection and management of a rogue UAS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5186849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S1-182537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LG Electronics Inc.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Cloud-based NLOS UAV operation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544586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S1-182733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Huawei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ID_UAS – Use case of UAV fly range restriction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2658688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S1-182538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Intel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FS_ID_UAS: Use case of UAS Based Remote Inspection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10745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S1-182539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Huawei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ID_UAS – additional consideration for security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890215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S1-182540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Qualcomm Incorporated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FS_ID_UAS: consolidated potential requirements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2519974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S1-182541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Qualcomm Incorporated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FS_ID_UAS: conclusion and recommendation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8362104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S1-182355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Rapporteur (Qualcomm)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TR22.825v1.0.0 to include agreements at this meeting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557141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S1-182356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Rapporteur (Qualcomm)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Cover page for presentation of TR22.825v1.0.0 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568606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56</TotalTime>
  <Words>470</Words>
  <Application>Microsoft Office PowerPoint</Application>
  <PresentationFormat>On-screen Show (4:3)</PresentationFormat>
  <Paragraphs>114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MS Mincho</vt:lpstr>
      <vt:lpstr>SimSun</vt:lpstr>
      <vt:lpstr>Arial</vt:lpstr>
      <vt:lpstr>Bookman Old Style</vt:lpstr>
      <vt:lpstr>Calibri</vt:lpstr>
      <vt:lpstr>Times New Roman</vt:lpstr>
      <vt:lpstr>Blank Presentation</vt:lpstr>
      <vt:lpstr>FS_ID_UAS Status Update Study on Remote Identification of Unmanned Aerial Systems </vt:lpstr>
      <vt:lpstr>FS_ID_UAS Status</vt:lpstr>
      <vt:lpstr>FS_ID_UAS Progress</vt:lpstr>
      <vt:lpstr>FS_ID_UAS Meeting Time</vt:lpstr>
      <vt:lpstr>&lt;WI Code&gt; Completion Date</vt:lpstr>
      <vt:lpstr>VOID</vt:lpstr>
      <vt:lpstr>VOID</vt:lpstr>
      <vt:lpstr>VOID</vt:lpstr>
      <vt:lpstr>FS_ID_UAS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Eddy Hall</cp:lastModifiedBy>
  <cp:revision>319</cp:revision>
  <cp:lastPrinted>2000-01-14T10:02:55Z</cp:lastPrinted>
  <dcterms:created xsi:type="dcterms:W3CDTF">1999-11-22T09:19:47Z</dcterms:created>
  <dcterms:modified xsi:type="dcterms:W3CDTF">2018-08-24T18:38:23Z</dcterms:modified>
  <cp:category>Presentation</cp:category>
</cp:coreProperties>
</file>