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5" r:id="rId3"/>
    <p:sldId id="256" r:id="rId4"/>
    <p:sldId id="261" r:id="rId5"/>
    <p:sldId id="260" r:id="rId6"/>
    <p:sldId id="258" r:id="rId7"/>
    <p:sldId id="264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3" d="100"/>
          <a:sy n="83" d="100"/>
        </p:scale>
        <p:origin x="1411" y="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214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norpahj\Documents\Local%203GPP%20copy\SA1%20WPalmBeach%202018\Docs\S1-182152.zip" TargetMode="External"/><Relationship Id="rId13" Type="http://schemas.openxmlformats.org/officeDocument/2006/relationships/hyperlink" Target="file:///C:\Users\norpahj\Documents\Local%203GPP%20copy\SA1%20WPalmBeach%202018\Docs\S1-182268.zip" TargetMode="External"/><Relationship Id="rId18" Type="http://schemas.openxmlformats.org/officeDocument/2006/relationships/hyperlink" Target="file:///C:\Users\norpahj\Documents\Local%203GPP%20copy\SA1%20WPalmBeach%202018\Docs\S1-182204.zip" TargetMode="External"/><Relationship Id="rId3" Type="http://schemas.openxmlformats.org/officeDocument/2006/relationships/hyperlink" Target="file:///C:\Users\norpahj\Documents\Local%203GPP%20copy\SA1%20WPalmBeach%202018\Docs\S1-182567.zip" TargetMode="External"/><Relationship Id="rId21" Type="http://schemas.openxmlformats.org/officeDocument/2006/relationships/hyperlink" Target="file:///C:\Users\norpahj\Documents\Local%203GPP%20copy\SA1%20WPalmBeach%202018\Docs\S1-182574.zip" TargetMode="External"/><Relationship Id="rId7" Type="http://schemas.openxmlformats.org/officeDocument/2006/relationships/hyperlink" Target="file:///C:\Users\norpahj\Documents\Local%203GPP%20copy\SA1%20WPalmBeach%202018\Docs\S1-182151.zip" TargetMode="External"/><Relationship Id="rId12" Type="http://schemas.openxmlformats.org/officeDocument/2006/relationships/hyperlink" Target="file:///C:\Users\norpahj\Documents\Local%203GPP%20copy\SA1%20WPalmBeach%202018\Docs\S1-182295.zip" TargetMode="External"/><Relationship Id="rId17" Type="http://schemas.openxmlformats.org/officeDocument/2006/relationships/hyperlink" Target="file:///C:\Users\norpahj\Documents\Local%203GPP%20copy\SA1%20WPalmBeach%202018\Docs\S1-182192.zip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file:///C:\Users\norpahj\Documents\Local%203GPP%20copy\SA1%20WPalmBeach%202018\Docs\S1-182194.zip" TargetMode="External"/><Relationship Id="rId20" Type="http://schemas.openxmlformats.org/officeDocument/2006/relationships/hyperlink" Target="file:///C:\Users\norpahj\Documents\Local%203GPP%20copy\SA1%20WPalmBeach%202018\Docs\S1-18218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norpahj\Documents\Local%203GPP%20copy\SA1%20WPalmBeach%202018\Docs\S1-182150.zip" TargetMode="External"/><Relationship Id="rId11" Type="http://schemas.openxmlformats.org/officeDocument/2006/relationships/hyperlink" Target="file:///C:\Users\norpahj\Documents\Local%203GPP%20copy\SA1%20WPalmBeach%202018\Docs\S1-182294.zip" TargetMode="External"/><Relationship Id="rId24" Type="http://schemas.openxmlformats.org/officeDocument/2006/relationships/hyperlink" Target="file:///C:\Users\norpahj\Documents\Local%203GPP%20copy\SA1%20WPalmBeach%202018\Docs\S1-182577.zip" TargetMode="External"/><Relationship Id="rId5" Type="http://schemas.openxmlformats.org/officeDocument/2006/relationships/hyperlink" Target="file:///C:\Users\norpahj\Documents\Local%203GPP%20copy\SA1%20WPalmBeach%202018\Docs\S1-182569.zip" TargetMode="External"/><Relationship Id="rId15" Type="http://schemas.openxmlformats.org/officeDocument/2006/relationships/hyperlink" Target="file:///C:\Users\norpahj\Documents\Local%203GPP%20copy\SA1%20WPalmBeach%202018\Docs\S1-182571.zip" TargetMode="External"/><Relationship Id="rId23" Type="http://schemas.openxmlformats.org/officeDocument/2006/relationships/hyperlink" Target="file:///C:\Users\norpahj\Documents\Local%203GPP%20copy\SA1%20WPalmBeach%202018\Docs\S1-182576.zip" TargetMode="External"/><Relationship Id="rId10" Type="http://schemas.openxmlformats.org/officeDocument/2006/relationships/hyperlink" Target="file:///C:\Users\norpahj\Documents\Local%203GPP%20copy\SA1%20WPalmBeach%202018\Docs\S1-182292.zip" TargetMode="External"/><Relationship Id="rId19" Type="http://schemas.openxmlformats.org/officeDocument/2006/relationships/hyperlink" Target="file:///C:\Users\norpahj\Documents\Local%203GPP%20copy\SA1%20WPalmBeach%202018\Docs\S1-182573.zip" TargetMode="External"/><Relationship Id="rId4" Type="http://schemas.openxmlformats.org/officeDocument/2006/relationships/hyperlink" Target="file:///C:\Users\norpahj\Documents\Local%203GPP%20copy\SA1%20WPalmBeach%202018\Docs\S1-182568.zip" TargetMode="External"/><Relationship Id="rId9" Type="http://schemas.openxmlformats.org/officeDocument/2006/relationships/hyperlink" Target="file:///C:\Users\norpahj\Documents\Local%203GPP%20copy\SA1%20WPalmBeach%202018\Docs\S1-182153.zip" TargetMode="External"/><Relationship Id="rId14" Type="http://schemas.openxmlformats.org/officeDocument/2006/relationships/hyperlink" Target="file:///C:\Users\norpahj\Documents\Local%203GPP%20copy\SA1%20WPalmBeach%202018\Docs\S1-182570.zip" TargetMode="External"/><Relationship Id="rId22" Type="http://schemas.openxmlformats.org/officeDocument/2006/relationships/hyperlink" Target="file:///C:\Users\norpahj\Documents\Local%203GPP%20copy\SA1%20WPalmBeach%202018\Docs\S1-182579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TSG_SA/TSGS_76/Docs/SP-170588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FS_FRMCS2</a:t>
            </a:r>
            <a:br>
              <a:rPr lang="en-US" sz="3200" dirty="0"/>
            </a:br>
            <a:r>
              <a:rPr lang="en-US" sz="3200" dirty="0"/>
              <a:t>Mobile Communication System for Railways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FS_FRMCS2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S1-182360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marL="457200" lvl="1" indent="0">
              <a:buNone/>
              <a:defRPr/>
            </a:pP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AADEDF-76D1-4DAC-A455-A6C8CEB94A86}"/>
              </a:ext>
            </a:extLst>
          </p:cNvPr>
          <p:cNvGraphicFramePr>
            <a:graphicFrameLocks noGrp="1"/>
          </p:cNvGraphicFramePr>
          <p:nvPr/>
        </p:nvGraphicFramePr>
        <p:xfrm>
          <a:off x="827584" y="1694267"/>
          <a:ext cx="6593692" cy="42529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99157">
                  <a:extLst>
                    <a:ext uri="{9D8B030D-6E8A-4147-A177-3AD203B41FA5}">
                      <a16:colId xmlns:a16="http://schemas.microsoft.com/office/drawing/2014/main" val="2114408112"/>
                    </a:ext>
                  </a:extLst>
                </a:gridCol>
                <a:gridCol w="1702661">
                  <a:extLst>
                    <a:ext uri="{9D8B030D-6E8A-4147-A177-3AD203B41FA5}">
                      <a16:colId xmlns:a16="http://schemas.microsoft.com/office/drawing/2014/main" val="2964773008"/>
                    </a:ext>
                  </a:extLst>
                </a:gridCol>
                <a:gridCol w="4191874">
                  <a:extLst>
                    <a:ext uri="{9D8B030D-6E8A-4147-A177-3AD203B41FA5}">
                      <a16:colId xmlns:a16="http://schemas.microsoft.com/office/drawing/2014/main" val="1264739789"/>
                    </a:ext>
                  </a:extLst>
                </a:gridCol>
              </a:tblGrid>
              <a:tr h="27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3"/>
                        </a:rPr>
                        <a:t>S1-182567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Kapsch CarrierCom, Nokia, Nokia Shanghai Bell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CR22.889v16.3.0: Update for gap analysis in TR 22.889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831882759"/>
                  </a:ext>
                </a:extLst>
              </a:tr>
              <a:tr h="27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4"/>
                        </a:rPr>
                        <a:t>S1-182568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Nokia, Nokia Shanghai Bell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Adding gap analysis information for 6.2 "Multi-train voice communication for Drivers and Ground FRMCS User(s) communication"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1838596903"/>
                  </a:ext>
                </a:extLst>
              </a:tr>
              <a:tr h="27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5"/>
                        </a:rPr>
                        <a:t>S1-182569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Nokia, Nokia Shanghai Bell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Adding gap analysis information for 6.3 "On-train outgoing voice communication from the Driver towards the Controller(s) of the train"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4176917687"/>
                  </a:ext>
                </a:extLst>
              </a:tr>
              <a:tr h="27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 dirty="0">
                          <a:effectLst/>
                          <a:hlinkClick r:id="rId6"/>
                        </a:rPr>
                        <a:t>S1-182150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Nokia, Nokia Shanghai Bell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Adding gap analysis information for 6.4 "Railway emergency communication"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1198387791"/>
                  </a:ext>
                </a:extLst>
              </a:tr>
              <a:tr h="27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7"/>
                        </a:rPr>
                        <a:t>S1-182151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Nokia, Nokia Shanghai Bell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Adding gap analysis information for 6.9 "Data communication for possession management"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319324165"/>
                  </a:ext>
                </a:extLst>
              </a:tr>
              <a:tr h="27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8"/>
                        </a:rPr>
                        <a:t>S1-182152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Nokia, Nokia Shanghai Bell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Adding gap analysis information for 6.10 "Recording of communication"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3981945468"/>
                  </a:ext>
                </a:extLst>
              </a:tr>
              <a:tr h="27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9"/>
                        </a:rPr>
                        <a:t>S1-182153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Nokia, Nokia Shanghai Bell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Adding gap analysis information for 6.15 "On-train incoming voice or video communication from the Controller(s) of the train towards the drivers"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553747830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0"/>
                        </a:rPr>
                        <a:t>S1-182292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Hansung University, ETRI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CR22.889v16.3.0: Gap analysis of [R-12.11.5-0001] and [R-12.11.5-0002]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3479395827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1"/>
                        </a:rPr>
                        <a:t>S1-182294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Hansung University, ETRI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Gap analysis of [R-12.11.5-0003]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2341873182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2"/>
                        </a:rPr>
                        <a:t>S1-182295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Hansung University, ETRI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Gap analysis of [R-12.11.5-0005]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2229705621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3"/>
                        </a:rPr>
                        <a:t>S1-182268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Hansung University, ETRI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Gap analysis of [R-12.13-0004] LMR interworking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3289077204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4"/>
                        </a:rPr>
                        <a:t>S1-182570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Hansung University, ETRI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Gap analysis of [R-12.13-0003] LMR interworking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2112902774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5"/>
                        </a:rPr>
                        <a:t>S1-182571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Hansung University, ETRI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Gap analysis of [R-12.13-0001] LMR interworking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3958020465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6"/>
                        </a:rPr>
                        <a:t>S1-182194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Gap analysis for sub-clause 12.9.5 bearer flexibility requirements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3180181650"/>
                  </a:ext>
                </a:extLst>
              </a:tr>
              <a:tr h="27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7"/>
                        </a:rPr>
                        <a:t>S1-182192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On-train outgoing voice communication from train staff towards a ground user related use cases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249251260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8"/>
                        </a:rPr>
                        <a:t>S1-182204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Chapter 9.16 - Arbitration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1882055702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19"/>
                        </a:rPr>
                        <a:t>S1-182573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Chapter 12.10 - QoS in a railway environment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1668561112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20"/>
                        </a:rPr>
                        <a:t>S1-182189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Isolation of FRMCS communication resources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4040387167"/>
                  </a:ext>
                </a:extLst>
              </a:tr>
              <a:tr h="2705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21"/>
                        </a:rPr>
                        <a:t>S1-182574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UIC, Nokia, Ericcson, Kapsch Carrier Com, Huawei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Automatic Train Control data communication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890686297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22"/>
                        </a:rPr>
                        <a:t>S1-182579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Voice communication transfer related use cases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2310470404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23"/>
                        </a:rPr>
                        <a:t>S1-182576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CR22.889v16.3.0: FRMCS Equipment capabilities for multiple FRMCS Users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3568539126"/>
                  </a:ext>
                </a:extLst>
              </a:tr>
              <a:tr h="129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u="sng">
                          <a:effectLst/>
                          <a:hlinkClick r:id="rId24"/>
                        </a:rPr>
                        <a:t>S1-182577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UIC</a:t>
                      </a:r>
                      <a:endParaRPr lang="de-DE" sz="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CR22.889v16.3.0: FRMCS System/User - Roaming capabilities</a:t>
                      </a:r>
                      <a:endParaRPr lang="de-DE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2" marR="61432" marT="0" marB="0"/>
                </a:tc>
                <a:extLst>
                  <a:ext uri="{0D108BD9-81ED-4DB2-BD59-A6C34878D82A}">
                    <a16:rowId xmlns:a16="http://schemas.microsoft.com/office/drawing/2014/main" val="961433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70897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75%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TR22.889 to SA plenary:</a:t>
            </a:r>
          </a:p>
          <a:p>
            <a:pPr lvl="1">
              <a:defRPr/>
            </a:pPr>
            <a:r>
              <a:rPr lang="en-GB" sz="2000" dirty="0"/>
              <a:t>TR is under change control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SA#82: &lt;85%&gt;</a:t>
            </a:r>
          </a:p>
          <a:p>
            <a:pPr lvl="1">
              <a:defRPr/>
            </a:pPr>
            <a:r>
              <a:rPr lang="en-GB" sz="2000" dirty="0"/>
              <a:t>SA#83: &lt;95%&gt;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contributions are desired at future meetings</a:t>
            </a:r>
          </a:p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sz="1800" dirty="0"/>
              <a:t>GAP Analysis </a:t>
            </a:r>
          </a:p>
          <a:p>
            <a:pPr marL="457200" lvl="1" indent="0">
              <a:buNone/>
              <a:defRPr/>
            </a:pPr>
            <a:r>
              <a:rPr lang="en-GB" sz="1800" dirty="0"/>
              <a:t>New UC</a:t>
            </a:r>
          </a:p>
          <a:p>
            <a:pPr lvl="1">
              <a:defRPr/>
            </a:pPr>
            <a:r>
              <a:rPr lang="en-GB" sz="1800" dirty="0"/>
              <a:t>Automated Train Departure </a:t>
            </a:r>
          </a:p>
          <a:p>
            <a:pPr lvl="1">
              <a:defRPr/>
            </a:pPr>
            <a:r>
              <a:rPr lang="en-GB" sz="1800" dirty="0"/>
              <a:t>Train Safety advisory information</a:t>
            </a:r>
          </a:p>
          <a:p>
            <a:pPr lvl="1">
              <a:defRPr/>
            </a:pPr>
            <a:r>
              <a:rPr lang="en-GB" sz="1800" dirty="0"/>
              <a:t>Use Cases applicable for On-network and Off-network communication</a:t>
            </a:r>
          </a:p>
          <a:p>
            <a:pPr lvl="1">
              <a:defRPr/>
            </a:pPr>
            <a:r>
              <a:rPr lang="en-GB" sz="1800" dirty="0"/>
              <a:t>Video communication</a:t>
            </a:r>
          </a:p>
          <a:p>
            <a:pPr lvl="1">
              <a:defRPr/>
            </a:pPr>
            <a:r>
              <a:rPr lang="en-GB" sz="1800" dirty="0"/>
              <a:t>Charging and Billing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FS_FRMCS2 </a:t>
            </a:r>
            <a:r>
              <a:rPr lang="en-GB" dirty="0"/>
              <a:t>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has been approved at SP#76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>
                <a:hlinkClick r:id="rId3"/>
              </a:rPr>
              <a:t>SP-170588</a:t>
            </a:r>
            <a:r>
              <a:rPr lang="en-GB" dirty="0"/>
              <a:t>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683</Words>
  <Application>Microsoft Office PowerPoint</Application>
  <PresentationFormat>On-screen Show (4:3)</PresentationFormat>
  <Paragraphs>128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MS Mincho</vt:lpstr>
      <vt:lpstr>Arial</vt:lpstr>
      <vt:lpstr>Bookman Old Style</vt:lpstr>
      <vt:lpstr>Calibri</vt:lpstr>
      <vt:lpstr>Times New Roman</vt:lpstr>
      <vt:lpstr>Blank Presentation</vt:lpstr>
      <vt:lpstr>FS_FRMCS2 Mobile Communication System for Railways</vt:lpstr>
      <vt:lpstr>FS_FRMCS2 Progress</vt:lpstr>
      <vt:lpstr>FS_FRMCS2 Progress</vt:lpstr>
      <vt:lpstr>FS_FRMCS2 Completion Date</vt:lpstr>
      <vt:lpstr>FS_FRMCS2 Planning/Progress</vt:lpstr>
      <vt:lpstr>Work plan between meetings</vt:lpstr>
      <vt:lpstr>FS_FRMCS2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Juergen Merkel</cp:lastModifiedBy>
  <cp:revision>329</cp:revision>
  <cp:lastPrinted>2000-01-14T10:02:55Z</cp:lastPrinted>
  <dcterms:created xsi:type="dcterms:W3CDTF">1999-11-22T09:19:47Z</dcterms:created>
  <dcterms:modified xsi:type="dcterms:W3CDTF">2018-08-24T16:07:12Z</dcterms:modified>
  <cp:category>Presentation</cp:category>
</cp:coreProperties>
</file>