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8" r:id="rId2"/>
    <p:sldId id="259" r:id="rId3"/>
    <p:sldId id="260" r:id="rId4"/>
    <p:sldId id="261" r:id="rId5"/>
    <p:sldId id="266" r:id="rId6"/>
    <p:sldId id="267" r:id="rId7"/>
    <p:sldId id="262" r:id="rId8"/>
    <p:sldId id="263" r:id="rId9"/>
    <p:sldId id="268" r:id="rId10"/>
    <p:sldId id="264" r:id="rId11"/>
    <p:sldId id="269" r:id="rId12"/>
    <p:sldId id="270" r:id="rId13"/>
    <p:sldId id="265" r:id="rId14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A654622-71E1-4395-906F-2A2724D3D064}">
          <p14:sldIdLst>
            <p14:sldId id="258"/>
            <p14:sldId id="259"/>
            <p14:sldId id="260"/>
            <p14:sldId id="261"/>
            <p14:sldId id="266"/>
            <p14:sldId id="267"/>
            <p14:sldId id="262"/>
            <p14:sldId id="263"/>
            <p14:sldId id="268"/>
            <p14:sldId id="264"/>
            <p14:sldId id="269"/>
            <p14:sldId id="270"/>
            <p14:sldId id="265"/>
          </p14:sldIdLst>
        </p14:section>
        <p14:section name="Addtional contents" id="{ACA20883-7277-47CC-AA40-B39369950D7F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87304" autoAdjust="0"/>
  </p:normalViewPr>
  <p:slideViewPr>
    <p:cSldViewPr>
      <p:cViewPr varScale="1">
        <p:scale>
          <a:sx n="78" d="100"/>
          <a:sy n="78" d="100"/>
        </p:scale>
        <p:origin x="1555" y="4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3038" y="62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6A97C71-586F-4E19-B526-CB0A25F1B7B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7289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Hybrid</a:t>
            </a:r>
            <a:r>
              <a:rPr lang="fr-FR" dirty="0" smtClean="0"/>
              <a:t> room </a:t>
            </a:r>
            <a:r>
              <a:rPr lang="fr-FR" dirty="0" err="1" smtClean="0"/>
              <a:t>equipped</a:t>
            </a:r>
            <a:r>
              <a:rPr lang="fr-FR" dirty="0" smtClean="0"/>
              <a:t> </a:t>
            </a:r>
            <a:r>
              <a:rPr lang="fr-FR" dirty="0" err="1" smtClean="0"/>
              <a:t>typically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</a:p>
          <a:p>
            <a:pPr marL="171450" indent="-171450">
              <a:buFontTx/>
              <a:buChar char="-"/>
            </a:pPr>
            <a:r>
              <a:rPr lang="fr-FR" dirty="0" smtClean="0"/>
              <a:t>a </a:t>
            </a:r>
            <a:r>
              <a:rPr lang="fr-FR" dirty="0" err="1" smtClean="0"/>
              <a:t>bunch</a:t>
            </a:r>
            <a:r>
              <a:rPr lang="fr-FR" dirty="0" smtClean="0"/>
              <a:t> of</a:t>
            </a:r>
            <a:r>
              <a:rPr lang="fr-FR" baseline="0" dirty="0" smtClean="0"/>
              <a:t> </a:t>
            </a:r>
            <a:r>
              <a:rPr lang="fr-FR" baseline="0" dirty="0" err="1" smtClean="0"/>
              <a:t>HiRes</a:t>
            </a:r>
            <a:r>
              <a:rPr lang="fr-FR" baseline="0" dirty="0" smtClean="0"/>
              <a:t> </a:t>
            </a:r>
            <a:r>
              <a:rPr lang="fr-FR" baseline="0" dirty="0" err="1" smtClean="0"/>
              <a:t>screens</a:t>
            </a:r>
            <a:endParaRPr lang="fr-FR" baseline="0" dirty="0" smtClean="0"/>
          </a:p>
          <a:p>
            <a:pPr marL="171450" indent="-171450">
              <a:buFontTx/>
              <a:buChar char="-"/>
            </a:pPr>
            <a:r>
              <a:rPr lang="fr-FR" baseline="0" dirty="0" smtClean="0"/>
              <a:t>an operating table</a:t>
            </a:r>
          </a:p>
          <a:p>
            <a:pPr marL="171450" indent="-171450">
              <a:buFontTx/>
              <a:buChar char="-"/>
            </a:pPr>
            <a:r>
              <a:rPr lang="fr-FR" baseline="0" dirty="0" smtClean="0"/>
              <a:t>in </a:t>
            </a:r>
            <a:r>
              <a:rPr lang="fr-FR" baseline="0" dirty="0" err="1" smtClean="0"/>
              <a:t>general</a:t>
            </a:r>
            <a:r>
              <a:rPr lang="fr-FR" baseline="0" dirty="0" smtClean="0"/>
              <a:t> a CT scanner (</a:t>
            </a:r>
            <a:r>
              <a:rPr lang="fr-FR" baseline="0" dirty="0" err="1" smtClean="0"/>
              <a:t>Computed</a:t>
            </a:r>
            <a:r>
              <a:rPr lang="fr-FR" baseline="0" dirty="0" smtClean="0"/>
              <a:t> </a:t>
            </a:r>
            <a:r>
              <a:rPr lang="fr-FR" baseline="0" dirty="0" err="1" smtClean="0"/>
              <a:t>Tomography</a:t>
            </a:r>
            <a:r>
              <a:rPr lang="fr-FR" baseline="0" dirty="0" smtClean="0"/>
              <a:t>) </a:t>
            </a:r>
            <a:r>
              <a:rPr lang="fr-FR" baseline="0" dirty="0" err="1" smtClean="0"/>
              <a:t>that</a:t>
            </a:r>
            <a:r>
              <a:rPr lang="fr-FR" baseline="0" dirty="0" smtClean="0"/>
              <a:t> moves </a:t>
            </a:r>
            <a:r>
              <a:rPr lang="fr-FR" baseline="0" dirty="0" err="1" smtClean="0"/>
              <a:t>through</a:t>
            </a:r>
            <a:r>
              <a:rPr lang="fr-FR" baseline="0" dirty="0" smtClean="0"/>
              <a:t> an arc </a:t>
            </a:r>
            <a:r>
              <a:rPr lang="fr-FR" baseline="0" dirty="0" err="1" smtClean="0"/>
              <a:t>taking</a:t>
            </a:r>
            <a:r>
              <a:rPr lang="fr-FR" baseline="0" dirty="0" smtClean="0"/>
              <a:t> </a:t>
            </a:r>
            <a:r>
              <a:rPr lang="fr-FR" baseline="0" dirty="0" err="1" smtClean="0"/>
              <a:t>many</a:t>
            </a:r>
            <a:r>
              <a:rPr lang="fr-FR" baseline="0" dirty="0" smtClean="0"/>
              <a:t> </a:t>
            </a:r>
            <a:r>
              <a:rPr lang="fr-FR" baseline="0" dirty="0" err="1" smtClean="0"/>
              <a:t>pictures</a:t>
            </a:r>
            <a:r>
              <a:rPr lang="fr-FR" baseline="0" dirty="0" smtClean="0"/>
              <a:t> and </a:t>
            </a:r>
            <a:r>
              <a:rPr lang="fr-FR" baseline="0" dirty="0" err="1" smtClean="0"/>
              <a:t>allowing</a:t>
            </a:r>
            <a:r>
              <a:rPr lang="fr-FR" baseline="0" dirty="0" smtClean="0"/>
              <a:t> to </a:t>
            </a:r>
            <a:r>
              <a:rPr lang="fr-FR" baseline="0" dirty="0" err="1" smtClean="0"/>
              <a:t>reconstruct</a:t>
            </a:r>
            <a:r>
              <a:rPr lang="fr-FR" baseline="0" dirty="0" smtClean="0"/>
              <a:t> a 3D </a:t>
            </a:r>
            <a:r>
              <a:rPr lang="fr-FR" baseline="0" dirty="0" err="1" smtClean="0"/>
              <a:t>view</a:t>
            </a:r>
            <a:r>
              <a:rPr lang="fr-FR" baseline="0" dirty="0" smtClean="0"/>
              <a:t> of the body, or, </a:t>
            </a:r>
          </a:p>
          <a:p>
            <a:pPr marL="171450" indent="-171450">
              <a:buFontTx/>
              <a:buChar char="-"/>
            </a:pPr>
            <a:r>
              <a:rPr lang="fr-FR" baseline="0" dirty="0" smtClean="0"/>
              <a:t>MRI (</a:t>
            </a:r>
            <a:r>
              <a:rPr lang="fr-FR" baseline="0" dirty="0" err="1" smtClean="0"/>
              <a:t>Magnetic</a:t>
            </a:r>
            <a:r>
              <a:rPr lang="fr-FR" baseline="0" dirty="0" smtClean="0"/>
              <a:t> </a:t>
            </a:r>
            <a:r>
              <a:rPr lang="fr-FR" baseline="0" dirty="0" err="1" smtClean="0"/>
              <a:t>Resonance</a:t>
            </a:r>
            <a:r>
              <a:rPr lang="fr-FR" baseline="0" dirty="0" smtClean="0"/>
              <a:t> Imaging)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6A97C71-586F-4E19-B526-CB0A25F1B7B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2053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Motivation in a </a:t>
            </a:r>
            <a:r>
              <a:rPr lang="fr-FR" dirty="0" err="1" smtClean="0"/>
              <a:t>context</a:t>
            </a:r>
            <a:r>
              <a:rPr lang="fr-FR" dirty="0" smtClean="0"/>
              <a:t> of </a:t>
            </a:r>
            <a:r>
              <a:rPr lang="fr-FR" dirty="0" err="1" smtClean="0"/>
              <a:t>hybrid</a:t>
            </a:r>
            <a:r>
              <a:rPr lang="fr-FR" dirty="0" smtClean="0"/>
              <a:t> operating </a:t>
            </a:r>
            <a:r>
              <a:rPr lang="fr-FR" dirty="0" err="1" smtClean="0"/>
              <a:t>rooms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6A97C71-586F-4E19-B526-CB0A25F1B7B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8909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Type of video sources:</a:t>
            </a:r>
          </a:p>
          <a:p>
            <a:pPr marL="171450" indent="-171450">
              <a:buFontTx/>
              <a:buChar char="-"/>
            </a:pPr>
            <a:r>
              <a:rPr lang="en-US" noProof="0" dirty="0" smtClean="0"/>
              <a:t>Echography</a:t>
            </a:r>
          </a:p>
          <a:p>
            <a:pPr marL="171450" indent="-171450">
              <a:buFontTx/>
              <a:buChar char="-"/>
            </a:pPr>
            <a:r>
              <a:rPr lang="en-US" noProof="0" dirty="0" smtClean="0"/>
              <a:t>Computed Tomography scans</a:t>
            </a:r>
          </a:p>
          <a:p>
            <a:pPr marL="171450" indent="-171450">
              <a:buFontTx/>
              <a:buChar char="-"/>
            </a:pPr>
            <a:r>
              <a:rPr lang="en-US" noProof="0" dirty="0" smtClean="0"/>
              <a:t>Magnetic</a:t>
            </a:r>
            <a:r>
              <a:rPr lang="en-US" baseline="0" noProof="0" dirty="0" smtClean="0"/>
              <a:t> Resonance Imaging</a:t>
            </a:r>
          </a:p>
          <a:p>
            <a:pPr marL="171450" indent="-171450">
              <a:buFontTx/>
              <a:buChar char="-"/>
            </a:pPr>
            <a:r>
              <a:rPr lang="en-US" baseline="0" noProof="0" dirty="0" smtClean="0"/>
              <a:t>Fluoroscopy</a:t>
            </a:r>
          </a:p>
          <a:p>
            <a:pPr marL="171450" indent="-171450">
              <a:buFontTx/>
              <a:buChar char="-"/>
            </a:pPr>
            <a:r>
              <a:rPr lang="en-US" baseline="0" noProof="0" dirty="0" smtClean="0"/>
              <a:t>…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6A97C71-586F-4E19-B526-CB0A25F1B7B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0293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 smtClean="0"/>
              <a:t>Starting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the service</a:t>
            </a:r>
            <a:r>
              <a:rPr lang="fr-FR" baseline="0" dirty="0" smtClean="0"/>
              <a:t> </a:t>
            </a:r>
            <a:r>
              <a:rPr lang="fr-FR" baseline="0" dirty="0" err="1" smtClean="0"/>
              <a:t>level</a:t>
            </a:r>
            <a:r>
              <a:rPr lang="fr-FR" baseline="0" dirty="0" smtClean="0"/>
              <a:t>: </a:t>
            </a:r>
            <a:r>
              <a:rPr lang="fr-FR" baseline="0" dirty="0" err="1" smtClean="0"/>
              <a:t>what</a:t>
            </a:r>
            <a:r>
              <a:rPr lang="fr-FR" baseline="0" dirty="0" smtClean="0"/>
              <a:t> surgeons do </a:t>
            </a:r>
            <a:r>
              <a:rPr lang="fr-FR" baseline="0" dirty="0" err="1" smtClean="0"/>
              <a:t>need</a:t>
            </a:r>
            <a:r>
              <a:rPr lang="fr-FR" baseline="0" dirty="0" smtClean="0"/>
              <a:t> ?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0.5cm </a:t>
            </a:r>
            <a:r>
              <a:rPr lang="fr-FR" dirty="0" err="1" smtClean="0"/>
              <a:t>precision</a:t>
            </a:r>
            <a:r>
              <a:rPr lang="fr-FR" dirty="0" smtClean="0"/>
              <a:t> @30cm/s speed -&gt; 1/60 -&gt; 60fps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Hi-Res/HDR Visualize very small details thin vessels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Throughput &gt;</a:t>
            </a:r>
            <a:r>
              <a:rPr lang="en-US" baseline="0" dirty="0" smtClean="0"/>
              <a:t> 71Gbps for one display</a:t>
            </a:r>
            <a:endParaRPr lang="en-US" dirty="0" smtClean="0"/>
          </a:p>
          <a:p>
            <a:endParaRPr lang="fr-FR" dirty="0" smtClean="0"/>
          </a:p>
          <a:p>
            <a:r>
              <a:rPr lang="fr-FR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safety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(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maintain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patient information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always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associated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with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images to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avoid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adverse </a:t>
            </a:r>
            <a:r>
              <a:rPr lang="fr-FR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events</a:t>
            </a:r>
            <a:r>
              <a:rPr lang="fr-FR" sz="1200" kern="120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6A97C71-586F-4E19-B526-CB0A25F1B7B1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4512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0.5cm </a:t>
            </a:r>
            <a:r>
              <a:rPr lang="fr-FR" dirty="0" err="1" smtClean="0"/>
              <a:t>precision</a:t>
            </a:r>
            <a:r>
              <a:rPr lang="fr-FR" dirty="0" smtClean="0"/>
              <a:t> @30cm/s speed -&gt; 1/60 -&gt; 60fps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Hi-Res/HDR Visualize very small details thin vessels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Throughput &gt;</a:t>
            </a:r>
            <a:r>
              <a:rPr lang="en-US" baseline="0" dirty="0" smtClean="0"/>
              <a:t> 71Gbps for one display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Synchronization is based on the observation of a phenomena with a given speed (50cm/s) in the patient body using different sources, each source delivers timestamped computed images and the requirement is to have an uncertainty of the phenomena position with a given accuracy (+0.5mm -0.5mm). Then the timestamp shall be accurate at 500/0.5 = 1/1000s</a:t>
            </a:r>
            <a:endParaRPr lang="en-US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6A97C71-586F-4E19-B526-CB0A25F1B7B1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9266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2232E43-420A-481D-9CE8-5A788F4B28F2}" type="slidenum">
              <a:rPr lang="fr-FR" smtClean="0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FACEDE4A-375F-45A3-AA06-5CCA593D9559}" type="slidenum">
              <a:rPr lang="fr-FR" smtClean="0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5760" y="6396548"/>
            <a:ext cx="6948264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3GPP TSG-SA WG1 Meeting #83			S1-182022</a:t>
            </a:r>
            <a:endParaRPr lang="fr-FR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West Palm Beach, United Stated, 20 - 24 August 2018</a:t>
            </a:r>
            <a:endParaRPr lang="en-GB" sz="700" dirty="0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1A174C9-005B-40EA-8C92-0B3AB5EFAC56}" type="slidenum">
              <a:rPr lang="fr-FR" smtClean="0"/>
              <a:pPr>
                <a:defRPr/>
              </a:pPr>
              <a:t>‹N°›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3399"/>
                </a:solidFill>
              </a:rPr>
              <a:t>/ Introduction to the Feasibility </a:t>
            </a:r>
            <a:r>
              <a:rPr lang="en-US" dirty="0">
                <a:solidFill>
                  <a:srgbClr val="003399"/>
                </a:solidFill>
              </a:rPr>
              <a:t>Study </a:t>
            </a:r>
            <a:r>
              <a:rPr lang="en-US" dirty="0" smtClean="0">
                <a:solidFill>
                  <a:srgbClr val="003399"/>
                </a:solidFill>
              </a:rPr>
              <a:t>on Communication </a:t>
            </a:r>
            <a:r>
              <a:rPr lang="en-US" dirty="0" smtClean="0">
                <a:solidFill>
                  <a:srgbClr val="003399"/>
                </a:solidFill>
              </a:rPr>
              <a:t>Services </a:t>
            </a:r>
            <a:r>
              <a:rPr lang="en-US" dirty="0">
                <a:solidFill>
                  <a:srgbClr val="003399"/>
                </a:solidFill>
              </a:rPr>
              <a:t>for C</a:t>
            </a:r>
            <a:r>
              <a:rPr lang="en-US" dirty="0" smtClean="0">
                <a:solidFill>
                  <a:srgbClr val="003399"/>
                </a:solidFill>
              </a:rPr>
              <a:t>ritical </a:t>
            </a:r>
            <a:r>
              <a:rPr lang="en-US" dirty="0">
                <a:solidFill>
                  <a:srgbClr val="003399"/>
                </a:solidFill>
              </a:rPr>
              <a:t>M</a:t>
            </a:r>
            <a:r>
              <a:rPr lang="en-US" dirty="0" smtClean="0">
                <a:solidFill>
                  <a:srgbClr val="003399"/>
                </a:solidFill>
              </a:rPr>
              <a:t>edical </a:t>
            </a:r>
            <a:r>
              <a:rPr lang="en-US" dirty="0">
                <a:solidFill>
                  <a:srgbClr val="003399"/>
                </a:solidFill>
              </a:rPr>
              <a:t>A</a:t>
            </a:r>
            <a:r>
              <a:rPr lang="en-US" dirty="0" smtClean="0">
                <a:solidFill>
                  <a:srgbClr val="003399"/>
                </a:solidFill>
              </a:rPr>
              <a:t>pplications /</a:t>
            </a:r>
            <a:endParaRPr lang="en-US" dirty="0">
              <a:solidFill>
                <a:srgbClr val="003399"/>
              </a:solidFill>
            </a:endParaRPr>
          </a:p>
        </p:txBody>
      </p:sp>
      <p:sp>
        <p:nvSpPr>
          <p:cNvPr id="10" name="Sous-titr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39406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Clock synchronization accuracy</a:t>
            </a:r>
          </a:p>
          <a:p>
            <a:pPr lvl="1"/>
            <a:r>
              <a:rPr lang="en-US" dirty="0" smtClean="0"/>
              <a:t>Images timestamping: 1ms</a:t>
            </a:r>
          </a:p>
          <a:p>
            <a:pPr lvl="1"/>
            <a:r>
              <a:rPr lang="en-US" dirty="0" smtClean="0"/>
              <a:t>For smooth video source switching: &lt;1µs in 8k</a:t>
            </a:r>
          </a:p>
          <a:p>
            <a:r>
              <a:rPr lang="en-US" dirty="0" smtClean="0"/>
              <a:t>Bitrate</a:t>
            </a:r>
          </a:p>
          <a:p>
            <a:pPr lvl="1"/>
            <a:r>
              <a:rPr lang="en-US" dirty="0" smtClean="0"/>
              <a:t>Uncompressed video streams (see assumptions in the previous slide) leads to 71Gbps per display</a:t>
            </a:r>
          </a:p>
          <a:p>
            <a:pPr lvl="1"/>
            <a:r>
              <a:rPr lang="en-US" dirty="0" smtClean="0"/>
              <a:t>Broadcasting needs to be considered</a:t>
            </a:r>
          </a:p>
          <a:p>
            <a:r>
              <a:rPr lang="en-US" dirty="0" smtClean="0"/>
              <a:t>E2E Latency</a:t>
            </a:r>
          </a:p>
          <a:p>
            <a:pPr lvl="1"/>
            <a:r>
              <a:rPr lang="en-US" dirty="0" smtClean="0"/>
              <a:t>Application level, end to end latency is assessed to be &lt;20ms</a:t>
            </a:r>
          </a:p>
          <a:p>
            <a:pPr lvl="1"/>
            <a:r>
              <a:rPr lang="en-US" dirty="0" smtClean="0"/>
              <a:t>Transport level E2E latency to be finely evaluated but expected well below 5ms.</a:t>
            </a:r>
          </a:p>
          <a:p>
            <a:r>
              <a:rPr lang="en-US" dirty="0" smtClean="0"/>
              <a:t>Positioning accuracy</a:t>
            </a:r>
          </a:p>
          <a:p>
            <a:pPr lvl="1"/>
            <a:r>
              <a:rPr lang="en-US" dirty="0" smtClean="0"/>
              <a:t>For AR use cases, the requirement here is in the order of 1-2mm</a:t>
            </a:r>
            <a:endParaRPr lang="en-US" dirty="0"/>
          </a:p>
          <a:p>
            <a:r>
              <a:rPr lang="en-US" dirty="0" smtClean="0"/>
              <a:t>Security</a:t>
            </a:r>
          </a:p>
          <a:p>
            <a:pPr lvl="1"/>
            <a:r>
              <a:rPr lang="en-US" dirty="0" smtClean="0"/>
              <a:t>As </a:t>
            </a:r>
            <a:r>
              <a:rPr lang="en-US" dirty="0"/>
              <a:t>secured and reliable as wired communication </a:t>
            </a:r>
            <a:r>
              <a:rPr lang="en-US" dirty="0" smtClean="0"/>
              <a:t>systems</a:t>
            </a:r>
          </a:p>
          <a:p>
            <a:pPr lvl="1"/>
            <a:r>
              <a:rPr lang="en-US" smtClean="0"/>
              <a:t>Type </a:t>
            </a:r>
            <a:r>
              <a:rPr lang="en-US" dirty="0" smtClean="0"/>
              <a:t>‘b’ networks</a:t>
            </a:r>
            <a:endParaRPr lang="en-US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Medical Imaging – KPIs / Requirements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9333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Remote Robotic Operation &amp; Diagnosis – KPIs </a:t>
            </a:r>
            <a:r>
              <a:rPr lang="en-US" sz="3200" dirty="0"/>
              <a:t>/ Requirements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Service differentiation: </a:t>
            </a:r>
          </a:p>
          <a:p>
            <a:pPr lvl="1"/>
            <a:r>
              <a:rPr lang="en-US" dirty="0" smtClean="0"/>
              <a:t>Identify different service flow </a:t>
            </a:r>
          </a:p>
          <a:p>
            <a:pPr lvl="1"/>
            <a:r>
              <a:rPr lang="en-US" dirty="0" smtClean="0"/>
              <a:t>Allocate corresponding resources for medical services </a:t>
            </a:r>
          </a:p>
          <a:p>
            <a:pPr lvl="1"/>
            <a:r>
              <a:rPr lang="en-US" dirty="0" smtClean="0"/>
              <a:t>High security &amp; integrity (same level as mission critical systems)</a:t>
            </a:r>
          </a:p>
          <a:p>
            <a:r>
              <a:rPr lang="en-US" dirty="0"/>
              <a:t>Assist critical medical application for massive and real time image </a:t>
            </a:r>
            <a:r>
              <a:rPr lang="en-US" dirty="0" smtClean="0"/>
              <a:t>processing (MEC)</a:t>
            </a:r>
          </a:p>
          <a:p>
            <a:r>
              <a:rPr lang="en-US" dirty="0" smtClean="0"/>
              <a:t>Compatible for multi-access </a:t>
            </a:r>
          </a:p>
          <a:p>
            <a:pPr lvl="1"/>
            <a:r>
              <a:rPr lang="en-US" dirty="0" err="1" smtClean="0"/>
              <a:t>WiFi</a:t>
            </a:r>
            <a:r>
              <a:rPr lang="en-US" dirty="0" smtClean="0"/>
              <a:t>/ZigBee/LoRa/Bluetooth access compatible for single network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CEDE4A-375F-45A3-AA06-5CCA593D9559}" type="slidenum">
              <a:rPr lang="fr-FR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60900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Hospitals</a:t>
            </a:r>
          </a:p>
          <a:p>
            <a:pPr lvl="1"/>
            <a:r>
              <a:rPr lang="en-US" dirty="0" smtClean="0"/>
              <a:t>‘Wireless Operating Rooms’ is a topic of interest for Rennes’ University Hospital for instances</a:t>
            </a:r>
          </a:p>
          <a:p>
            <a:r>
              <a:rPr lang="en-US" dirty="0" smtClean="0"/>
              <a:t>Vendors of equipment for operating rooms</a:t>
            </a:r>
          </a:p>
          <a:p>
            <a:r>
              <a:rPr lang="en-US" dirty="0" smtClean="0"/>
              <a:t>European Consortium</a:t>
            </a:r>
          </a:p>
          <a:p>
            <a:pPr lvl="1"/>
            <a:r>
              <a:rPr lang="en-US" dirty="0" smtClean="0"/>
              <a:t>5G-TOURS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CEDE4A-375F-45A3-AA06-5CCA593D9559}" type="slidenum">
              <a:rPr lang="fr-FR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197740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Industry</a:t>
            </a:r>
          </a:p>
          <a:p>
            <a:pPr lvl="1"/>
            <a:r>
              <a:rPr lang="en-US" dirty="0" smtClean="0"/>
              <a:t>ORs get upgraded in a 10 years cycle</a:t>
            </a:r>
          </a:p>
          <a:p>
            <a:pPr lvl="1"/>
            <a:r>
              <a:rPr lang="en-US" dirty="0" smtClean="0"/>
              <a:t>Priority today to get an agreement on common application level protocols and have devices that can interoperate altogether</a:t>
            </a:r>
          </a:p>
          <a:p>
            <a:pPr lvl="1"/>
            <a:r>
              <a:rPr lang="en-US" dirty="0" smtClean="0"/>
              <a:t>Priority, tomorrow, leverage on wireless connectivity to bring flexibility to ORs</a:t>
            </a:r>
          </a:p>
          <a:p>
            <a:r>
              <a:rPr lang="en-US" dirty="0" smtClean="0"/>
              <a:t>3GPP</a:t>
            </a:r>
          </a:p>
          <a:p>
            <a:pPr lvl="1"/>
            <a:r>
              <a:rPr lang="en-US" dirty="0" smtClean="0"/>
              <a:t>Rel17 targeted</a:t>
            </a:r>
          </a:p>
          <a:p>
            <a:pPr lvl="1"/>
            <a:r>
              <a:rPr lang="en-US" dirty="0" smtClean="0"/>
              <a:t>SID planned for completion at SA#84 (June 2019)</a:t>
            </a:r>
            <a:endParaRPr lang="en-US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Timelines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85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34" y="3645024"/>
            <a:ext cx="3581714" cy="1300944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Applications involving patients survival, and, </a:t>
            </a:r>
          </a:p>
          <a:p>
            <a:r>
              <a:rPr lang="en-US" sz="2400" dirty="0" smtClean="0"/>
              <a:t>Taking place in operating rooms featured with advanced equipment allowing real time </a:t>
            </a:r>
          </a:p>
          <a:p>
            <a:pPr lvl="1"/>
            <a:r>
              <a:rPr lang="en-US" sz="2000" dirty="0" smtClean="0"/>
              <a:t>high resolution imaging (CT Scans, MRI, …),</a:t>
            </a:r>
          </a:p>
          <a:p>
            <a:pPr lvl="1"/>
            <a:r>
              <a:rPr lang="en-US" sz="2000" dirty="0" smtClean="0"/>
              <a:t>augmentation of video streams with live information, and, </a:t>
            </a:r>
          </a:p>
          <a:p>
            <a:pPr lvl="1"/>
            <a:r>
              <a:rPr lang="en-US" sz="2000" dirty="0" smtClean="0"/>
              <a:t>enabling minimally invasive procedures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Possibly enhanced with controlled robots allowing to perform diagnosis and operations remotely 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Scope: Critical </a:t>
            </a:r>
            <a:r>
              <a:rPr lang="en-US" sz="2800" dirty="0" smtClean="0"/>
              <a:t>Medical Applications</a:t>
            </a:r>
            <a:endParaRPr lang="en-US" sz="2800" strike="sngStrike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658" y="3645024"/>
            <a:ext cx="2339752" cy="129748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712" y="3646312"/>
            <a:ext cx="1944753" cy="1297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7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17048" y="1052736"/>
            <a:ext cx="8352928" cy="511256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Give tools to surgeons to </a:t>
            </a:r>
          </a:p>
          <a:p>
            <a:pPr lvl="1"/>
            <a:r>
              <a:rPr lang="en-US" sz="2000" dirty="0" smtClean="0"/>
              <a:t>perform better (less side effect, shorter recovery time for patients)</a:t>
            </a:r>
          </a:p>
          <a:p>
            <a:pPr lvl="1"/>
            <a:r>
              <a:rPr lang="en-US" sz="2000" dirty="0" smtClean="0"/>
              <a:t>Perform quicker (increase OR throughput and hospitals’ revenues)</a:t>
            </a:r>
          </a:p>
          <a:p>
            <a:r>
              <a:rPr lang="en-US" sz="2400" dirty="0" smtClean="0"/>
              <a:t>Increased OR flexibility </a:t>
            </a:r>
          </a:p>
          <a:p>
            <a:pPr lvl="1"/>
            <a:r>
              <a:rPr lang="en-US" sz="2000" dirty="0" smtClean="0"/>
              <a:t>enable equipment sharing between OR (more flexibility in procedure scheduling, resource optimization)</a:t>
            </a:r>
          </a:p>
          <a:p>
            <a:pPr lvl="1"/>
            <a:r>
              <a:rPr lang="en-US" sz="2000" dirty="0" smtClean="0"/>
              <a:t>On-demand addition of complementary imaging equipment (reduction of incidents rate during procedure)</a:t>
            </a:r>
          </a:p>
          <a:p>
            <a:r>
              <a:rPr lang="en-US" sz="2400" dirty="0"/>
              <a:t>Deliver high quality medical diagnosis and operation closer to patients </a:t>
            </a:r>
          </a:p>
          <a:p>
            <a:r>
              <a:rPr lang="en-US" sz="2400" dirty="0"/>
              <a:t>Improve working efficiency of medical staff </a:t>
            </a:r>
          </a:p>
          <a:p>
            <a:endParaRPr lang="en-US" sz="24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dirty="0" smtClean="0"/>
              <a:t>Motivation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8373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Image guided surgery with combination of endoscopy/laparoscopy and vascular imaging (fluoroscopy) and/or ultra-sound</a:t>
            </a:r>
          </a:p>
          <a:p>
            <a:pPr lvl="1"/>
            <a:r>
              <a:rPr lang="en-US" dirty="0" smtClean="0"/>
              <a:t>Cooperation of OR personnel</a:t>
            </a:r>
          </a:p>
          <a:p>
            <a:pPr lvl="1"/>
            <a:r>
              <a:rPr lang="en-US" dirty="0" smtClean="0"/>
              <a:t>Storage real time video and metadata for offline replay of synchronized video streams</a:t>
            </a:r>
          </a:p>
          <a:p>
            <a:pPr lvl="1"/>
            <a:r>
              <a:rPr lang="en-US" dirty="0" smtClean="0"/>
              <a:t>ARAS: Augmented Reality Assisted Surgery, live superimposition of video streams during the procedure</a:t>
            </a:r>
          </a:p>
          <a:p>
            <a:pPr lvl="1"/>
            <a:r>
              <a:rPr lang="en-US" dirty="0"/>
              <a:t>Remote Mentoring: </a:t>
            </a:r>
            <a:r>
              <a:rPr lang="en-US" dirty="0" smtClean="0"/>
              <a:t>Send </a:t>
            </a:r>
            <a:r>
              <a:rPr lang="en-US" dirty="0"/>
              <a:t>synchronized and live media streams to a specialist providing advices in real </a:t>
            </a:r>
            <a:r>
              <a:rPr lang="en-US" dirty="0" smtClean="0"/>
              <a:t>time</a:t>
            </a:r>
          </a:p>
          <a:p>
            <a:pPr lvl="1"/>
            <a:r>
              <a:rPr lang="en-US" dirty="0" smtClean="0"/>
              <a:t>Post review by senior: in case the patient’s condition worsens the day after the procedure</a:t>
            </a:r>
          </a:p>
          <a:p>
            <a:pPr lvl="1"/>
            <a:r>
              <a:rPr lang="en-US" dirty="0" smtClean="0"/>
              <a:t>…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Targeted type of use cases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0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Targeted type of use cases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9256" y="1269182"/>
            <a:ext cx="8352928" cy="5112568"/>
          </a:xfrm>
        </p:spPr>
        <p:txBody>
          <a:bodyPr/>
          <a:lstStyle/>
          <a:p>
            <a:r>
              <a:rPr lang="en-US" dirty="0" smtClean="0"/>
              <a:t>Remote </a:t>
            </a:r>
            <a:r>
              <a:rPr lang="en-US" dirty="0"/>
              <a:t>Robotic </a:t>
            </a:r>
            <a:r>
              <a:rPr lang="en-US" dirty="0" smtClean="0"/>
              <a:t>Diagnosis:  a patient can receive diagnosis performed by specialist remotely. This type of use case involves </a:t>
            </a:r>
          </a:p>
          <a:p>
            <a:pPr lvl="1"/>
            <a:r>
              <a:rPr lang="en-US" dirty="0" smtClean="0"/>
              <a:t>Improving quality of medical service of community hospital/ambulance/disaster scene </a:t>
            </a:r>
          </a:p>
          <a:p>
            <a:pPr lvl="1"/>
            <a:r>
              <a:rPr lang="en-US" dirty="0" smtClean="0"/>
              <a:t>Diagnosis technique of specialist can be delivered through controlling robot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iagnosis data from patients is transmitted back to specialists in real-time </a:t>
            </a:r>
          </a:p>
          <a:p>
            <a:pPr lvl="1"/>
            <a:r>
              <a:rPr lang="en-US" dirty="0" smtClean="0"/>
              <a:t>Video and audio communication between specialists and patients </a:t>
            </a:r>
          </a:p>
          <a:p>
            <a:pPr lvl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CEDE4A-375F-45A3-AA06-5CCA593D9559}" type="slidenum">
              <a:rPr lang="fr-FR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4021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Targeted type of use cases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Remote </a:t>
            </a:r>
            <a:r>
              <a:rPr lang="en-US" dirty="0"/>
              <a:t>Robotic </a:t>
            </a:r>
            <a:r>
              <a:rPr lang="en-US" dirty="0" smtClean="0"/>
              <a:t>Operation: operation conducted by a robot which is under a specialist’s control. This type of use case involves </a:t>
            </a:r>
          </a:p>
          <a:p>
            <a:pPr lvl="1"/>
            <a:r>
              <a:rPr lang="en-US" dirty="0" smtClean="0"/>
              <a:t>Improve the quality of operation in primary medical institution </a:t>
            </a:r>
          </a:p>
          <a:p>
            <a:pPr lvl="1"/>
            <a:r>
              <a:rPr lang="en-US" dirty="0" smtClean="0"/>
              <a:t>Real-time Surgical video backhaul </a:t>
            </a:r>
          </a:p>
          <a:p>
            <a:pPr lvl="1"/>
            <a:r>
              <a:rPr lang="en-US" dirty="0" smtClean="0"/>
              <a:t>Tight latency and high reliability transmission for robot control signal</a:t>
            </a:r>
          </a:p>
          <a:p>
            <a:pPr lvl="1"/>
            <a:r>
              <a:rPr lang="en-US" dirty="0" smtClean="0"/>
              <a:t>Remote monitoring data or other medical data transmission</a:t>
            </a:r>
          </a:p>
          <a:p>
            <a:pPr lvl="1"/>
            <a:r>
              <a:rPr lang="en-US" dirty="0" smtClean="0"/>
              <a:t>Both-way video and audio communication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CEDE4A-375F-45A3-AA06-5CCA593D9559}" type="slidenum">
              <a:rPr lang="fr-FR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72630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Robotic Aided Surgery: In the sense of augmenting surgeons’ </a:t>
            </a:r>
            <a:r>
              <a:rPr lang="en-US" dirty="0"/>
              <a:t>gesture through </a:t>
            </a:r>
            <a:r>
              <a:rPr lang="en-US" dirty="0" smtClean="0"/>
              <a:t>robotic to achieve smaller and more precise movements. Surgeons </a:t>
            </a:r>
            <a:r>
              <a:rPr lang="en-US" dirty="0" smtClean="0"/>
              <a:t>are</a:t>
            </a:r>
            <a:endParaRPr lang="en-US" dirty="0" smtClean="0"/>
          </a:p>
          <a:p>
            <a:pPr lvl="1"/>
            <a:r>
              <a:rPr lang="en-US" dirty="0" smtClean="0"/>
              <a:t>Locally present in the OR</a:t>
            </a:r>
          </a:p>
          <a:p>
            <a:pPr lvl="1"/>
            <a:r>
              <a:rPr lang="en-US" dirty="0" smtClean="0"/>
              <a:t>Operate with robot and other equipment</a:t>
            </a:r>
            <a:r>
              <a:rPr lang="en-US" dirty="0"/>
              <a:t> </a:t>
            </a:r>
            <a:r>
              <a:rPr lang="en-US" dirty="0" smtClean="0"/>
              <a:t>synergistically</a:t>
            </a:r>
          </a:p>
          <a:p>
            <a:pPr lvl="1"/>
            <a:r>
              <a:rPr lang="en-US" dirty="0" smtClean="0"/>
              <a:t>An example of such operation </a:t>
            </a:r>
            <a:r>
              <a:rPr lang="en-US" dirty="0" smtClean="0"/>
              <a:t>is a </a:t>
            </a:r>
            <a:r>
              <a:rPr lang="en-US" dirty="0" smtClean="0"/>
              <a:t>biopsy with haptic feedback</a:t>
            </a:r>
          </a:p>
          <a:p>
            <a:endParaRPr lang="en-US" dirty="0"/>
          </a:p>
          <a:p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Other possible topics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00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Visualization of small details like thin vessels</a:t>
            </a:r>
          </a:p>
          <a:p>
            <a:pPr lvl="1"/>
            <a:r>
              <a:rPr lang="en-US" dirty="0" smtClean="0"/>
              <a:t>Hi-resolution images – 8k (7680x4320)</a:t>
            </a:r>
          </a:p>
          <a:p>
            <a:pPr lvl="1"/>
            <a:r>
              <a:rPr lang="en-US" dirty="0" smtClean="0"/>
              <a:t>High color depth – HDR with 4-4-4 with 10 or preferably 12 bits depth</a:t>
            </a:r>
          </a:p>
          <a:p>
            <a:r>
              <a:rPr lang="en-US" dirty="0" smtClean="0"/>
              <a:t>0.5cm gesture tracking precision at 30cm/s speed – </a:t>
            </a:r>
            <a:r>
              <a:rPr lang="en-US" dirty="0"/>
              <a:t>High frame rate </a:t>
            </a:r>
            <a:r>
              <a:rPr lang="en-US" dirty="0" smtClean="0"/>
              <a:t>(60 fps)</a:t>
            </a:r>
          </a:p>
          <a:p>
            <a:r>
              <a:rPr lang="en-US" dirty="0" smtClean="0"/>
              <a:t>Liability issues in case of incident </a:t>
            </a:r>
            <a:r>
              <a:rPr lang="en-US" dirty="0"/>
              <a:t>and processing time for real time image </a:t>
            </a:r>
            <a:r>
              <a:rPr lang="en-US" dirty="0" smtClean="0"/>
              <a:t>processing – Uncompressed (or near lossless compression) video</a:t>
            </a:r>
          </a:p>
          <a:p>
            <a:r>
              <a:rPr lang="en-US" dirty="0" smtClean="0"/>
              <a:t>Superimpose </a:t>
            </a:r>
            <a:r>
              <a:rPr lang="en-US" dirty="0"/>
              <a:t>live streams generated by different sources </a:t>
            </a:r>
            <a:r>
              <a:rPr lang="en-US" dirty="0" smtClean="0"/>
              <a:t>– High instruments positioning accuracy</a:t>
            </a:r>
          </a:p>
          <a:p>
            <a:r>
              <a:rPr lang="en-US" dirty="0" smtClean="0"/>
              <a:t>Ultra high reliability, safety and network integrity</a:t>
            </a:r>
          </a:p>
          <a:p>
            <a:r>
              <a:rPr lang="en-US" dirty="0" smtClean="0"/>
              <a:t>Maintain patient privacy</a:t>
            </a:r>
          </a:p>
          <a:p>
            <a:r>
              <a:rPr lang="en-US" dirty="0" smtClean="0"/>
              <a:t>High network availability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Medical Imaging – Challenges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6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Remote Robotic Operations &amp; Diagnosis – Challenges </a:t>
            </a:r>
            <a:endParaRPr 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bandwidth requirement of medical video transmission </a:t>
            </a:r>
          </a:p>
          <a:p>
            <a:pPr lvl="1"/>
            <a:r>
              <a:rPr lang="en-US" dirty="0" smtClean="0"/>
              <a:t>Up to 10Mbps for ultrasonic image and 100Mbps for laparoscopic image </a:t>
            </a:r>
          </a:p>
          <a:p>
            <a:r>
              <a:rPr lang="en-US" dirty="0" smtClean="0"/>
              <a:t>Limited processing time for real time image processing </a:t>
            </a:r>
          </a:p>
          <a:p>
            <a:r>
              <a:rPr lang="en-US" dirty="0" smtClean="0"/>
              <a:t>High reliability of robot control </a:t>
            </a:r>
          </a:p>
          <a:p>
            <a:r>
              <a:rPr lang="en-US" dirty="0" smtClean="0"/>
              <a:t>Differentiate medical service from other services and corresponding </a:t>
            </a:r>
            <a:r>
              <a:rPr lang="en-US" dirty="0" err="1" smtClean="0"/>
              <a:t>QoS</a:t>
            </a:r>
            <a:r>
              <a:rPr lang="en-US" dirty="0" smtClean="0"/>
              <a:t> guarantee </a:t>
            </a:r>
            <a:endParaRPr lang="en-US" dirty="0"/>
          </a:p>
          <a:p>
            <a:r>
              <a:rPr lang="en-US" dirty="0" smtClean="0"/>
              <a:t>Diverse access modes of medical equipment inside the operating room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CEDE4A-375F-45A3-AA06-5CCA593D9559}" type="slidenum">
              <a:rPr lang="fr-FR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4587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7435</TotalTime>
  <Words>1023</Words>
  <Application>Microsoft Office PowerPoint</Application>
  <PresentationFormat>Affichage à l'écran (4:3)</PresentationFormat>
  <Paragraphs>135</Paragraphs>
  <Slides>13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Bookman Old Style</vt:lpstr>
      <vt:lpstr>Times New Roman</vt:lpstr>
      <vt:lpstr>Blank Presentation</vt:lpstr>
      <vt:lpstr>/ Introduction to the Feasibility Study on Communication Services for Critical Medical Applications /</vt:lpstr>
      <vt:lpstr>Scope: Critical Medical Applications</vt:lpstr>
      <vt:lpstr>Motivation</vt:lpstr>
      <vt:lpstr>Targeted type of use cases</vt:lpstr>
      <vt:lpstr>Targeted type of use cases</vt:lpstr>
      <vt:lpstr>Targeted type of use cases</vt:lpstr>
      <vt:lpstr>Other possible topics</vt:lpstr>
      <vt:lpstr>Medical Imaging – Challenges</vt:lpstr>
      <vt:lpstr>Remote Robotic Operations &amp; Diagnosis – Challenges </vt:lpstr>
      <vt:lpstr>Medical Imaging – KPIs / Requirements</vt:lpstr>
      <vt:lpstr>Remote Robotic Operation &amp; Diagnosis – KPIs / Requirements</vt:lpstr>
      <vt:lpstr>Stakeholders</vt:lpstr>
      <vt:lpstr>Timelines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Mathieu LAGRANGE</cp:lastModifiedBy>
  <cp:revision>416</cp:revision>
  <cp:lastPrinted>2000-01-14T10:02:55Z</cp:lastPrinted>
  <dcterms:created xsi:type="dcterms:W3CDTF">1999-11-22T09:19:47Z</dcterms:created>
  <dcterms:modified xsi:type="dcterms:W3CDTF">2018-08-08T21:33:27Z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(2)qtHtUtQ8SAhT7TwQ/K4AKy7D+y/XMbqmskNzyMcnO+3CST6XYg002C0Kw+BMCUg34RQLUtRS
7IXEpohhGvyLaUlallyXgXnsdxdvacjcYmkq95i6/MXp35THsBERrWsc0cBWK0poW33nbgMg
xVvkGIkaLBYn6nc9ANoAPnoUOGzxTB9zG38U35wlk7gM3bJfVxOJJ8gxvz62o3aJMG/Pxf1p
lDD4H8KjgX5KUgpeL0</vt:lpwstr>
  </property>
  <property fmtid="{D5CDD505-2E9C-101B-9397-08002B2CF9AE}" pid="3" name="_2015_ms_pID_7253431">
    <vt:lpwstr>0VHTGZ884QlUEeBPNlyTebj21dvcyjB+5WGb8xjkVh7cb8YNQxyRvo
wp3/stjZU4GBJe5M52JqTkyvTcvOgGBkQpS/v8HRoXhtSOTltWaiU8BvKLwk5i4lBkJ8FH3z
C7MZjwS7xdoxw1nWdJM0K+qzcGyRHZ6YoJSjnxjSFZazBK1pBcCV0Cpy5C36TvgD2Q1Y+BLX
li00MozjyDho30DG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1532611151</vt:lpwstr>
  </property>
</Properties>
</file>