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6" d="100"/>
          <a:sy n="66" d="100"/>
        </p:scale>
        <p:origin x="580" y="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SMARTER_Ph2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</a:t>
            </a:r>
            <a:r>
              <a:rPr lang="en-GB" sz="3200" dirty="0"/>
              <a:t>Enablers– Phase </a:t>
            </a:r>
            <a:r>
              <a:rPr lang="en-GB" sz="3200" dirty="0" smtClean="0"/>
              <a:t>2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S1-181316</a:t>
            </a:r>
            <a:endParaRPr lang="en-GB" b="1" dirty="0" smtClean="0"/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82</a:t>
            </a:r>
            <a:endParaRPr lang="en-GB" sz="1200" b="1" dirty="0" smtClean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Dubrovnik, Croatia, 7 - 11 May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been approved at </a:t>
            </a:r>
            <a:r>
              <a:rPr lang="en-GB" dirty="0" smtClean="0"/>
              <a:t>SA#79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473377"/>
          </a:xfrm>
        </p:spPr>
        <p:txBody>
          <a:bodyPr/>
          <a:lstStyle/>
          <a:p>
            <a:pPr>
              <a:defRPr/>
            </a:pPr>
            <a:r>
              <a:rPr lang="en-GB" sz="1600" dirty="0" smtClean="0"/>
              <a:t>Revised </a:t>
            </a:r>
            <a:r>
              <a:rPr lang="en-GB" sz="1600" dirty="0" smtClean="0"/>
              <a:t>WID is </a:t>
            </a:r>
            <a:r>
              <a:rPr lang="en-GB" sz="1600" dirty="0" smtClean="0"/>
              <a:t>approved to </a:t>
            </a:r>
            <a:r>
              <a:rPr lang="en-GB" sz="1600" dirty="0" smtClean="0"/>
              <a:t>add the objective on the </a:t>
            </a:r>
            <a:r>
              <a:rPr lang="en-GB" sz="1600" dirty="0" smtClean="0"/>
              <a:t>inclusion of relevant requirements in TS 22.278 for 5G “option 3”.</a:t>
            </a:r>
            <a:endParaRPr lang="en-GB" sz="1600" dirty="0" smtClean="0"/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Work/Study Item Completion: 0%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Controversial </a:t>
            </a:r>
            <a:r>
              <a:rPr lang="en-GB" sz="1600" dirty="0"/>
              <a:t>issues</a:t>
            </a:r>
          </a:p>
          <a:p>
            <a:pPr lvl="1">
              <a:defRPr/>
            </a:pPr>
            <a:r>
              <a:rPr lang="en-GB" sz="1600" dirty="0"/>
              <a:t>None.</a:t>
            </a:r>
          </a:p>
          <a:p>
            <a:pPr lvl="1">
              <a:defRPr/>
            </a:pPr>
            <a:endParaRPr lang="en-GB" sz="18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0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12/2018 SA#82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22.261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</a:t>
            </a:r>
            <a:r>
              <a:rPr lang="en-GB" sz="2200" dirty="0" smtClean="0"/>
              <a:t>: N/A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SA#82 (12/2018)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sz="3200" dirty="0" smtClean="0"/>
              <a:t>SMARTER_Ph2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Clarification and alignment with other </a:t>
            </a:r>
            <a:r>
              <a:rPr lang="en-GB" dirty="0" smtClean="0"/>
              <a:t>WGs</a:t>
            </a:r>
          </a:p>
          <a:p>
            <a:pPr lvl="1">
              <a:defRPr/>
            </a:pPr>
            <a:r>
              <a:rPr lang="en-GB" dirty="0" smtClean="0"/>
              <a:t>Inclusion of the relevant requirements in TS 22.278 for 5G “option 3”  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SA1#84 (Nov. </a:t>
            </a:r>
            <a:r>
              <a:rPr lang="en-GB" dirty="0" smtClean="0"/>
              <a:t>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Alignment </a:t>
            </a:r>
            <a:r>
              <a:rPr lang="en-GB" dirty="0" smtClean="0"/>
              <a:t>CRs</a:t>
            </a:r>
          </a:p>
          <a:p>
            <a:pPr lvl="2">
              <a:defRPr/>
            </a:pPr>
            <a:r>
              <a:rPr lang="en-GB" dirty="0" smtClean="0"/>
              <a:t>CRs to TS 22.278 for “option 3”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 smtClean="0"/>
              <a:t>Focus on the items in the previous slide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10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60 %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 marL="0" indent="0">
              <a:buNone/>
              <a:defRPr/>
            </a:pPr>
            <a:r>
              <a:rPr lang="en-GB" sz="2000" dirty="0" smtClean="0"/>
              <a:t>     </a:t>
            </a:r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733589"/>
              </p:ext>
            </p:extLst>
          </p:nvPr>
        </p:nvGraphicFramePr>
        <p:xfrm>
          <a:off x="685800" y="1927343"/>
          <a:ext cx="7772400" cy="4211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62595">
                  <a:extLst>
                    <a:ext uri="{9D8B030D-6E8A-4147-A177-3AD203B41FA5}">
                      <a16:colId xmlns:a16="http://schemas.microsoft.com/office/drawing/2014/main" val="1652923846"/>
                    </a:ext>
                  </a:extLst>
                </a:gridCol>
                <a:gridCol w="2465221">
                  <a:extLst>
                    <a:ext uri="{9D8B030D-6E8A-4147-A177-3AD203B41FA5}">
                      <a16:colId xmlns:a16="http://schemas.microsoft.com/office/drawing/2014/main" val="2516046629"/>
                    </a:ext>
                  </a:extLst>
                </a:gridCol>
                <a:gridCol w="4244584">
                  <a:extLst>
                    <a:ext uri="{9D8B030D-6E8A-4147-A177-3AD203B41FA5}">
                      <a16:colId xmlns:a16="http://schemas.microsoft.com/office/drawing/2014/main" val="1126185562"/>
                    </a:ext>
                  </a:extLst>
                </a:gridCol>
              </a:tblGrid>
              <a:tr h="421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</a:rPr>
                        <a:t>S1-181656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Nokia, Nokia Shanghai Bell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CR22.261v16.3.0: Clarifications on communication service availability and reliability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212979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51355"/>
              </p:ext>
            </p:extLst>
          </p:nvPr>
        </p:nvGraphicFramePr>
        <p:xfrm>
          <a:off x="694787" y="2436002"/>
          <a:ext cx="7772400" cy="34492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62595">
                  <a:extLst>
                    <a:ext uri="{9D8B030D-6E8A-4147-A177-3AD203B41FA5}">
                      <a16:colId xmlns:a16="http://schemas.microsoft.com/office/drawing/2014/main" val="784270700"/>
                    </a:ext>
                  </a:extLst>
                </a:gridCol>
                <a:gridCol w="2465221">
                  <a:extLst>
                    <a:ext uri="{9D8B030D-6E8A-4147-A177-3AD203B41FA5}">
                      <a16:colId xmlns:a16="http://schemas.microsoft.com/office/drawing/2014/main" val="2436169767"/>
                    </a:ext>
                  </a:extLst>
                </a:gridCol>
                <a:gridCol w="4244584">
                  <a:extLst>
                    <a:ext uri="{9D8B030D-6E8A-4147-A177-3AD203B41FA5}">
                      <a16:colId xmlns:a16="http://schemas.microsoft.com/office/drawing/2014/main" val="3003344699"/>
                    </a:ext>
                  </a:extLst>
                </a:gridCol>
              </a:tblGrid>
              <a:tr h="344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</a:rPr>
                        <a:t>S1-181389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ZTE Corporation, Vodafone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CR22.261v16.3.0: Positioning Part align with Rel-15 structure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895" marR="57895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5118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313</Words>
  <Application>Microsoft Office PowerPoint</Application>
  <PresentationFormat>On-screen Show (4:3)</PresentationFormat>
  <Paragraphs>73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SMARTER_Ph2 Status Report New Services and Markets  Technology Enablers– Phase 2</vt:lpstr>
      <vt:lpstr>SMARTER_Ph2 Status</vt:lpstr>
      <vt:lpstr>SMARTER_Ph2 Progress</vt:lpstr>
      <vt:lpstr>SMARTER_Ph2 Meeting Time</vt:lpstr>
      <vt:lpstr>SMARTER Completion Date</vt:lpstr>
      <vt:lpstr>SMARTER_Ph2 Planning/Progress</vt:lpstr>
      <vt:lpstr>Work plan between meetings</vt:lpstr>
      <vt:lpstr>SMARTER_Ph2 Progress Estimate</vt:lpstr>
      <vt:lpstr>SMARTER_Ph2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451</cp:revision>
  <cp:lastPrinted>2000-01-14T10:02:55Z</cp:lastPrinted>
  <dcterms:created xsi:type="dcterms:W3CDTF">1999-11-22T09:19:47Z</dcterms:created>
  <dcterms:modified xsi:type="dcterms:W3CDTF">2018-05-11T07:09:21Z</dcterms:modified>
  <cp:category>Presentation</cp:category>
</cp:coreProperties>
</file>