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FS_5GSAT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using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Satellite Access in 5G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Cyril MICHEL</a:t>
            </a:r>
          </a:p>
          <a:p>
            <a:r>
              <a:rPr lang="en-US" dirty="0"/>
              <a:t>Thales</a:t>
            </a:r>
          </a:p>
          <a:p>
            <a:r>
              <a:rPr lang="en-US" dirty="0"/>
              <a:t>FS_5GSAT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pt-BR" sz="1200" b="1" dirty="0" smtClean="0"/>
              <a:t>Dubrovnik, Croatia, 7 - 11 May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dirty="0"/>
              <a:t>This WI has been approved at SA#77</a:t>
            </a:r>
          </a:p>
          <a:p>
            <a:pPr marL="457200" lvl="1" indent="0"/>
            <a:r>
              <a:rPr lang="en-GB" dirty="0"/>
              <a:t> Approved WID is in </a:t>
            </a:r>
            <a:r>
              <a:rPr lang="en-GB" dirty="0" err="1"/>
              <a:t>tdoc</a:t>
            </a:r>
            <a:r>
              <a:rPr lang="en-GB" dirty="0"/>
              <a:t> SP-170702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meeting, approval of</a:t>
            </a:r>
          </a:p>
          <a:p>
            <a:pPr lvl="1">
              <a:defRPr/>
            </a:pPr>
            <a:r>
              <a:rPr lang="en-US" sz="2000" dirty="0" smtClean="0"/>
              <a:t>References </a:t>
            </a:r>
            <a:r>
              <a:rPr lang="en-US" sz="2000" dirty="0"/>
              <a:t>have been cleared.</a:t>
            </a:r>
          </a:p>
          <a:p>
            <a:pPr lvl="1">
              <a:defRPr/>
            </a:pPr>
            <a:r>
              <a:rPr lang="en-US" sz="2000" dirty="0" smtClean="0"/>
              <a:t>A </a:t>
            </a:r>
            <a:r>
              <a:rPr lang="en-US" sz="2000" dirty="0"/>
              <a:t>list of acronyms has been </a:t>
            </a:r>
            <a:r>
              <a:rPr lang="en-US" sz="2000" dirty="0" smtClean="0"/>
              <a:t>added.</a:t>
            </a:r>
            <a:endParaRPr lang="en-US" sz="2000" dirty="0"/>
          </a:p>
          <a:p>
            <a:pPr lvl="1">
              <a:defRPr/>
            </a:pPr>
            <a:r>
              <a:rPr lang="en-US" sz="2000" dirty="0" smtClean="0"/>
              <a:t>Fewer </a:t>
            </a:r>
            <a:r>
              <a:rPr lang="en-US" sz="2000" dirty="0"/>
              <a:t>potential requirements have been </a:t>
            </a:r>
            <a:r>
              <a:rPr lang="en-US" sz="2000" dirty="0" smtClean="0"/>
              <a:t>edited.</a:t>
            </a:r>
            <a:endParaRPr lang="en-US" sz="2000" dirty="0"/>
          </a:p>
          <a:p>
            <a:pPr lvl="1">
              <a:defRPr/>
            </a:pPr>
            <a:r>
              <a:rPr lang="en-US" sz="2000" dirty="0" smtClean="0"/>
              <a:t>Considerations </a:t>
            </a:r>
            <a:r>
              <a:rPr lang="en-US" sz="2000" dirty="0"/>
              <a:t>on Security, Charging and Roaming have been </a:t>
            </a:r>
            <a:r>
              <a:rPr lang="en-US" sz="2000" dirty="0" smtClean="0"/>
              <a:t>synthesized.</a:t>
            </a:r>
            <a:endParaRPr lang="en-US" sz="2000" dirty="0"/>
          </a:p>
          <a:p>
            <a:pPr lvl="1">
              <a:defRPr/>
            </a:pPr>
            <a:r>
              <a:rPr lang="en-US" sz="2000" dirty="0" smtClean="0"/>
              <a:t>Potential </a:t>
            </a:r>
            <a:r>
              <a:rPr lang="en-US" sz="2000" dirty="0"/>
              <a:t>requirements have been </a:t>
            </a:r>
            <a:r>
              <a:rPr lang="en-US" sz="2000" dirty="0" smtClean="0"/>
              <a:t>consolidated.</a:t>
            </a:r>
            <a:endParaRPr lang="en-US" sz="2000" dirty="0"/>
          </a:p>
          <a:p>
            <a:pPr lvl="1">
              <a:defRPr/>
            </a:pPr>
            <a:r>
              <a:rPr lang="en-US" sz="2000" dirty="0" smtClean="0"/>
              <a:t>Conclusions </a:t>
            </a:r>
            <a:r>
              <a:rPr lang="en-US" sz="2000" dirty="0"/>
              <a:t>and recommendations have been </a:t>
            </a:r>
            <a:r>
              <a:rPr lang="en-US" sz="2000" dirty="0" smtClean="0"/>
              <a:t>added.</a:t>
            </a:r>
            <a:endParaRPr lang="en-US" sz="2000" dirty="0"/>
          </a:p>
          <a:p>
            <a:pPr lvl="1">
              <a:defRPr/>
            </a:pPr>
            <a:r>
              <a:rPr lang="en-GB" sz="2000" dirty="0" smtClean="0"/>
              <a:t>Use </a:t>
            </a:r>
            <a:r>
              <a:rPr lang="en-GB" sz="2000" dirty="0"/>
              <a:t>cases </a:t>
            </a:r>
            <a:r>
              <a:rPr lang="en-GB" sz="2000" dirty="0" smtClean="0"/>
              <a:t>added:</a:t>
            </a:r>
            <a:endParaRPr lang="en-GB" sz="2000" dirty="0"/>
          </a:p>
          <a:p>
            <a:pPr lvl="2">
              <a:defRPr/>
            </a:pPr>
            <a:r>
              <a:rPr lang="en-US" sz="1600" dirty="0"/>
              <a:t>A new use case addressing off-shore wind farms has been </a:t>
            </a:r>
            <a:r>
              <a:rPr lang="en-US" sz="1600" dirty="0" smtClean="0"/>
              <a:t>included.</a:t>
            </a:r>
            <a:endParaRPr lang="en-US" sz="1600" dirty="0"/>
          </a:p>
          <a:p>
            <a:pPr>
              <a:defRPr/>
            </a:pPr>
            <a:r>
              <a:rPr lang="en-GB" sz="2400" dirty="0" smtClean="0"/>
              <a:t>Work/Study </a:t>
            </a:r>
            <a:r>
              <a:rPr lang="en-GB" sz="2400" dirty="0"/>
              <a:t>Item Completion: </a:t>
            </a:r>
            <a:r>
              <a:rPr lang="en-GB" sz="2000" dirty="0" smtClean="0"/>
              <a:t>100</a:t>
            </a:r>
            <a:r>
              <a:rPr lang="en-GB" sz="2000" dirty="0"/>
              <a:t>%</a:t>
            </a:r>
          </a:p>
          <a:p>
            <a:pPr>
              <a:defRPr/>
            </a:pPr>
            <a:r>
              <a:rPr lang="en-GB" sz="2400" dirty="0"/>
              <a:t>Draft TR 22.822 Completion: </a:t>
            </a:r>
            <a:r>
              <a:rPr lang="en-GB" sz="2000" dirty="0" smtClean="0"/>
              <a:t>100</a:t>
            </a:r>
            <a:r>
              <a:rPr lang="en-GB" sz="2000" dirty="0"/>
              <a:t>%</a:t>
            </a:r>
          </a:p>
          <a:p>
            <a:pPr>
              <a:defRPr/>
            </a:pPr>
            <a:r>
              <a:rPr lang="en-GB" sz="2400" dirty="0"/>
              <a:t>Controversial issues </a:t>
            </a:r>
            <a:r>
              <a:rPr lang="en-GB" sz="2400" dirty="0">
                <a:sym typeface="Wingdings" pitchFamily="2" charset="2"/>
              </a:rPr>
              <a:t> </a:t>
            </a:r>
            <a:r>
              <a:rPr lang="en-GB" sz="24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~50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FS_5GSAT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1800" dirty="0" smtClean="0"/>
              <a:t>Current expected dates </a:t>
            </a:r>
            <a:r>
              <a:rPr lang="en-GB" sz="1800" dirty="0"/>
              <a:t>to send </a:t>
            </a:r>
            <a:r>
              <a:rPr lang="en-GB" sz="1800" dirty="0" smtClean="0"/>
              <a:t>TR </a:t>
            </a:r>
            <a:r>
              <a:rPr lang="en-GB" sz="1800" dirty="0"/>
              <a:t>to SA plenary:</a:t>
            </a:r>
          </a:p>
          <a:p>
            <a:pPr lvl="1">
              <a:defRPr/>
            </a:pPr>
            <a:r>
              <a:rPr lang="en-GB" sz="1800" dirty="0" smtClean="0"/>
              <a:t>For approval</a:t>
            </a:r>
            <a:r>
              <a:rPr lang="en-GB" sz="1800" dirty="0"/>
              <a:t>: </a:t>
            </a:r>
            <a:r>
              <a:rPr lang="en-GB" sz="1800" dirty="0" smtClean="0"/>
              <a:t>TSG SA#80 (06/2018)</a:t>
            </a:r>
          </a:p>
          <a:p>
            <a:pPr>
              <a:defRPr/>
            </a:pPr>
            <a:endParaRPr lang="en-GB" sz="1800" dirty="0" smtClean="0"/>
          </a:p>
          <a:p>
            <a:pPr>
              <a:defRPr/>
            </a:pPr>
            <a:r>
              <a:rPr lang="en-GB" sz="1800" dirty="0" smtClean="0"/>
              <a:t>Nota:</a:t>
            </a:r>
          </a:p>
          <a:p>
            <a:pPr lvl="1">
              <a:defRPr/>
            </a:pPr>
            <a:r>
              <a:rPr lang="en-GB" sz="1800" dirty="0" smtClean="0"/>
              <a:t>As a conclusion of WG SA1 #81 (</a:t>
            </a:r>
            <a:r>
              <a:rPr lang="en-GB" sz="1800" dirty="0" smtClean="0"/>
              <a:t>Fukuoka, 02/2018)</a:t>
            </a:r>
            <a:endParaRPr lang="en-GB" sz="1800" dirty="0" smtClean="0"/>
          </a:p>
          <a:p>
            <a:pPr lvl="2">
              <a:defRPr/>
            </a:pPr>
            <a:r>
              <a:rPr lang="en-GB" sz="1600" dirty="0" smtClean="0"/>
              <a:t>TR 22.822 0.2.0 has been agreed (see TDOC </a:t>
            </a:r>
            <a:r>
              <a:rPr lang="en-US" sz="1600" dirty="0" smtClean="0"/>
              <a:t>S1‑180248) to include agreements during </a:t>
            </a:r>
            <a:r>
              <a:rPr lang="en-GB" sz="1600" dirty="0"/>
              <a:t>WG SA1 #81 </a:t>
            </a:r>
            <a:endParaRPr lang="en-GB" sz="1600" dirty="0" smtClean="0"/>
          </a:p>
          <a:p>
            <a:pPr lvl="2">
              <a:defRPr/>
            </a:pPr>
            <a:r>
              <a:rPr lang="en-US" sz="1600" dirty="0" smtClean="0"/>
              <a:t>A </a:t>
            </a:r>
            <a:r>
              <a:rPr lang="en-US" sz="1600" dirty="0" smtClean="0"/>
              <a:t>Cover </a:t>
            </a:r>
            <a:r>
              <a:rPr lang="en-US" sz="1600" dirty="0"/>
              <a:t>page for presentation of </a:t>
            </a:r>
            <a:r>
              <a:rPr lang="en-US" sz="1600" dirty="0" smtClean="0"/>
              <a:t>TR22.822 v0.2.0 as information to the following TSG has also been agreed (see TDOC S1‑180249</a:t>
            </a:r>
            <a:r>
              <a:rPr lang="en-US" sz="1600" dirty="0" smtClean="0"/>
              <a:t>) during </a:t>
            </a:r>
            <a:r>
              <a:rPr lang="en-GB" sz="1600" dirty="0" smtClean="0"/>
              <a:t>WG </a:t>
            </a:r>
            <a:r>
              <a:rPr lang="en-GB" sz="1600" dirty="0"/>
              <a:t>SA1 #81 </a:t>
            </a:r>
            <a:endParaRPr lang="en-US" sz="1600" dirty="0" smtClean="0"/>
          </a:p>
          <a:p>
            <a:pPr lvl="1">
              <a:defRPr/>
            </a:pPr>
            <a:r>
              <a:rPr lang="en-US" sz="1800" dirty="0" smtClean="0"/>
              <a:t>However, these documents have not been processed in accordance with these agreements during TSG </a:t>
            </a:r>
            <a:r>
              <a:rPr lang="en-US" sz="1800" dirty="0" smtClean="0"/>
              <a:t>SA#79 (Chennai, 03/2018)</a:t>
            </a:r>
            <a:endParaRPr lang="en-US" sz="1800" dirty="0" smtClean="0"/>
          </a:p>
          <a:p>
            <a:pPr lvl="1">
              <a:defRPr/>
            </a:pPr>
            <a:r>
              <a:rPr lang="en-US" sz="1800" dirty="0" smtClean="0"/>
              <a:t>It is therefore proposed to follow a one-step approval process during </a:t>
            </a:r>
            <a:r>
              <a:rPr lang="en-GB" sz="1800" dirty="0"/>
              <a:t>TSG SA#80 </a:t>
            </a:r>
            <a:r>
              <a:rPr lang="en-GB" sz="1800" dirty="0" smtClean="0"/>
              <a:t>with the updated version of TR </a:t>
            </a:r>
            <a:r>
              <a:rPr lang="en-GB" sz="1800" dirty="0" smtClean="0"/>
              <a:t>22.822, as agreed and as </a:t>
            </a:r>
            <a:r>
              <a:rPr lang="en-GB" sz="1800" dirty="0" smtClean="0"/>
              <a:t>an </a:t>
            </a:r>
            <a:r>
              <a:rPr lang="en-GB" sz="1800" dirty="0" smtClean="0"/>
              <a:t>outcome of WG SA1#82</a:t>
            </a:r>
            <a:endParaRPr lang="en-US" sz="1800" dirty="0" smtClean="0"/>
          </a:p>
          <a:p>
            <a:pPr lvl="1">
              <a:defRPr/>
            </a:pPr>
            <a:endParaRPr lang="en-GB" sz="1800" dirty="0" smtClean="0"/>
          </a:p>
          <a:p>
            <a:pPr>
              <a:defRPr/>
            </a:pPr>
            <a:r>
              <a:rPr lang="en-GB" sz="1800" dirty="0" smtClean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FS_5GSAT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76411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8280920" cy="258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331</Words>
  <Application>Microsoft Office PowerPoint</Application>
  <PresentationFormat>Affichage à l'écran (4:3)</PresentationFormat>
  <Paragraphs>57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FS_5GSAT Status Update Study on using  Satellite Access in 5G</vt:lpstr>
      <vt:lpstr>FS_5GSAT</vt:lpstr>
      <vt:lpstr>FS_5GSAT Progress</vt:lpstr>
      <vt:lpstr>FS_5GSAT Meeting Time</vt:lpstr>
      <vt:lpstr>FS_5GSAT Completion Date</vt:lpstr>
      <vt:lpstr>FS_5GSAT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ADSL</cp:lastModifiedBy>
  <cp:revision>324</cp:revision>
  <cp:lastPrinted>2000-01-14T10:02:55Z</cp:lastPrinted>
  <dcterms:created xsi:type="dcterms:W3CDTF">1999-11-22T09:19:47Z</dcterms:created>
  <dcterms:modified xsi:type="dcterms:W3CDTF">2018-05-11T09:46:29Z</dcterms:modified>
  <cp:category>Presentation</cp:category>
</cp:coreProperties>
</file>