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75" d="100"/>
          <a:sy n="75" d="100"/>
        </p:scale>
        <p:origin x="1194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6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5G_HYPOS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positioning use cases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Lionel Ries</a:t>
            </a:r>
            <a:endParaRPr lang="en-US" dirty="0"/>
          </a:p>
          <a:p>
            <a:r>
              <a:rPr lang="en-US" dirty="0" smtClean="0"/>
              <a:t>ESA</a:t>
            </a:r>
            <a:endParaRPr lang="en-US" dirty="0"/>
          </a:p>
          <a:p>
            <a:r>
              <a:rPr lang="en-US" dirty="0" smtClean="0"/>
              <a:t>FS_5G_HYPOS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S1-181309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8052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Dubrovnik, Croatia, May 7th – 11th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Is this a new WI? </a:t>
            </a:r>
            <a:r>
              <a:rPr lang="en-GB" sz="2400" dirty="0" smtClean="0"/>
              <a:t>n</a:t>
            </a:r>
            <a:endParaRPr lang="en-GB" sz="2400" dirty="0"/>
          </a:p>
          <a:p>
            <a:endParaRPr lang="en-GB" dirty="0"/>
          </a:p>
          <a:p>
            <a:r>
              <a:rPr lang="en-GB" sz="2400" dirty="0"/>
              <a:t>This WI has </a:t>
            </a:r>
            <a:r>
              <a:rPr lang="en-GB" sz="2400" dirty="0" smtClean="0"/>
              <a:t>been </a:t>
            </a:r>
            <a:r>
              <a:rPr lang="en-GB" sz="2400" dirty="0"/>
              <a:t>approved </a:t>
            </a:r>
            <a:r>
              <a:rPr lang="en-GB" sz="2400" dirty="0" smtClean="0"/>
              <a:t>at SP#76</a:t>
            </a:r>
            <a:endParaRPr lang="en-GB" sz="2400" dirty="0"/>
          </a:p>
          <a:p>
            <a:pPr marL="457200" lvl="1" indent="0"/>
            <a:r>
              <a:rPr lang="en-GB" dirty="0" smtClean="0"/>
              <a:t> </a:t>
            </a:r>
            <a:r>
              <a:rPr lang="en-GB" sz="2000" dirty="0" smtClean="0"/>
              <a:t>Approved SID : SP-170589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FS_5G_HYPOS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/>
              <a:t>Progress made at this </a:t>
            </a:r>
            <a:r>
              <a:rPr lang="en-GB" sz="2000" dirty="0" smtClean="0"/>
              <a:t>meeting</a:t>
            </a:r>
          </a:p>
          <a:p>
            <a:pPr lvl="1">
              <a:defRPr/>
            </a:pPr>
            <a:r>
              <a:rPr lang="en-US" sz="1600" dirty="0" smtClean="0"/>
              <a:t>Use cases </a:t>
            </a:r>
            <a:r>
              <a:rPr lang="en-US" sz="1600" dirty="0" smtClean="0"/>
              <a:t>(3) </a:t>
            </a:r>
            <a:endParaRPr lang="en-US" sz="1600" dirty="0" smtClean="0"/>
          </a:p>
          <a:p>
            <a:pPr lvl="2">
              <a:defRPr/>
            </a:pPr>
            <a:r>
              <a:rPr lang="en-US" sz="1400" dirty="0" smtClean="0"/>
              <a:t>New use cases: 3</a:t>
            </a:r>
          </a:p>
          <a:p>
            <a:pPr lvl="2">
              <a:defRPr/>
            </a:pPr>
            <a:r>
              <a:rPr lang="en-US" sz="1400" dirty="0" smtClean="0"/>
              <a:t>Updates to existing use cases: [8]</a:t>
            </a:r>
            <a:endParaRPr lang="en-US" sz="1400" dirty="0"/>
          </a:p>
          <a:p>
            <a:pPr lvl="1">
              <a:defRPr/>
            </a:pPr>
            <a:r>
              <a:rPr lang="en-US" sz="1600" dirty="0" smtClean="0"/>
              <a:t>Clause </a:t>
            </a:r>
            <a:r>
              <a:rPr lang="en-US" sz="1600" dirty="0" smtClean="0"/>
              <a:t>6: </a:t>
            </a:r>
            <a:r>
              <a:rPr lang="en-US" sz="1600" dirty="0" smtClean="0"/>
              <a:t>synthesis </a:t>
            </a:r>
            <a:r>
              <a:rPr lang="en-US" sz="1600" dirty="0"/>
              <a:t>of the use cases performances </a:t>
            </a:r>
            <a:r>
              <a:rPr lang="en-US" sz="1600" dirty="0" smtClean="0"/>
              <a:t>targets (2)</a:t>
            </a:r>
          </a:p>
          <a:p>
            <a:pPr lvl="2">
              <a:defRPr/>
            </a:pPr>
            <a:r>
              <a:rPr lang="en-US" sz="1400" dirty="0" smtClean="0"/>
              <a:t>Considerations </a:t>
            </a:r>
            <a:r>
              <a:rPr lang="en-US" sz="1400" dirty="0"/>
              <a:t>on the </a:t>
            </a:r>
            <a:r>
              <a:rPr lang="en-US" sz="1400" dirty="0" smtClean="0"/>
              <a:t>privacy (6.3.6) and flexibility/adaptability (6.3.7)</a:t>
            </a:r>
            <a:endParaRPr lang="en-US" sz="1400" dirty="0" smtClean="0"/>
          </a:p>
          <a:p>
            <a:pPr lvl="1">
              <a:defRPr/>
            </a:pPr>
            <a:r>
              <a:rPr lang="en-US" sz="1600" dirty="0" smtClean="0"/>
              <a:t>Clause 7: consideration on suitability of positioning technologies</a:t>
            </a:r>
          </a:p>
          <a:p>
            <a:pPr lvl="1">
              <a:defRPr/>
            </a:pPr>
            <a:r>
              <a:rPr lang="en-US" sz="1600" dirty="0" smtClean="0"/>
              <a:t>Clause </a:t>
            </a:r>
            <a:r>
              <a:rPr lang="en-US" sz="1600" dirty="0" smtClean="0"/>
              <a:t>8: </a:t>
            </a:r>
            <a:r>
              <a:rPr lang="en-US" sz="1600" dirty="0" smtClean="0"/>
              <a:t>consolidated potential requirements</a:t>
            </a:r>
          </a:p>
          <a:p>
            <a:pPr lvl="1">
              <a:defRPr/>
            </a:pPr>
            <a:r>
              <a:rPr lang="en-US" sz="1600" dirty="0" smtClean="0"/>
              <a:t>Clause 9: conclusions and recommendations</a:t>
            </a:r>
            <a:endParaRPr lang="en-US" sz="1600" dirty="0"/>
          </a:p>
          <a:p>
            <a:pPr lvl="1">
              <a:defRPr/>
            </a:pPr>
            <a:r>
              <a:rPr lang="en-US" sz="1600" dirty="0" smtClean="0"/>
              <a:t>Annex</a:t>
            </a:r>
            <a:endParaRPr lang="en-GB" sz="1600" dirty="0" smtClean="0"/>
          </a:p>
          <a:p>
            <a:pPr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000" dirty="0" smtClean="0"/>
              <a:t>Study </a:t>
            </a:r>
            <a:r>
              <a:rPr lang="en-GB" sz="2000" dirty="0"/>
              <a:t>Item Completion: </a:t>
            </a:r>
            <a:r>
              <a:rPr lang="en-GB" sz="2000" dirty="0" smtClean="0"/>
              <a:t>&gt; 90 %</a:t>
            </a:r>
            <a:endParaRPr lang="en-GB" sz="2000" dirty="0"/>
          </a:p>
          <a:p>
            <a:pPr>
              <a:defRPr/>
            </a:pPr>
            <a:r>
              <a:rPr lang="en-GB" sz="2000" dirty="0"/>
              <a:t>Draft TR </a:t>
            </a:r>
            <a:r>
              <a:rPr lang="en-GB" sz="2000" dirty="0" smtClean="0"/>
              <a:t>22.872 </a:t>
            </a:r>
            <a:r>
              <a:rPr lang="en-GB" sz="2000" dirty="0"/>
              <a:t>Completion: </a:t>
            </a:r>
            <a:r>
              <a:rPr lang="en-GB" sz="2000" dirty="0" smtClean="0"/>
              <a:t>&gt; 90 %</a:t>
            </a:r>
          </a:p>
          <a:p>
            <a:pPr lvl="1">
              <a:defRPr/>
            </a:pPr>
            <a:r>
              <a:rPr lang="en-US" sz="2000" dirty="0" smtClean="0"/>
              <a:t>V1.0.1</a:t>
            </a:r>
            <a:endParaRPr lang="en-GB" sz="2000" dirty="0"/>
          </a:p>
          <a:p>
            <a:pPr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None</a:t>
            </a:r>
            <a:endParaRPr lang="en-GB" sz="20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FS_5G_HYPOS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Number of slots assigned at this meeting</a:t>
            </a:r>
          </a:p>
          <a:p>
            <a:pPr lvl="1">
              <a:defRPr/>
            </a:pPr>
            <a:r>
              <a:rPr lang="en-GB" sz="2000" dirty="0"/>
              <a:t>sum of plenary and drafting slots: </a:t>
            </a:r>
            <a:r>
              <a:rPr lang="en-GB" sz="2000" dirty="0" smtClean="0"/>
              <a:t>4</a:t>
            </a:r>
          </a:p>
          <a:p>
            <a:pPr lvl="1">
              <a:defRPr/>
            </a:pPr>
            <a:r>
              <a:rPr lang="en-US" sz="2000" dirty="0" smtClean="0"/>
              <a:t>number of drafting session participants: [40]</a:t>
            </a:r>
            <a:endParaRPr lang="en-GB" sz="2000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sz="2400" dirty="0" smtClean="0"/>
              <a:t>Number </a:t>
            </a:r>
            <a:r>
              <a:rPr lang="en-GB" sz="2400" dirty="0"/>
              <a:t>of slots requested for next meeting</a:t>
            </a:r>
          </a:p>
          <a:p>
            <a:pPr lvl="1">
              <a:defRPr/>
            </a:pPr>
            <a:r>
              <a:rPr lang="en-GB" sz="2000" dirty="0"/>
              <a:t>sum of plenary and drafting slots: </a:t>
            </a:r>
            <a:r>
              <a:rPr lang="en-GB" sz="2000" dirty="0" smtClean="0"/>
              <a:t>[1]</a:t>
            </a:r>
            <a:endParaRPr lang="en-GB" sz="2000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FS_5G_HYPOS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</a:t>
            </a:r>
            <a:r>
              <a:rPr lang="en-GB" sz="2000" dirty="0" smtClean="0"/>
              <a:t>[information][approval]: </a:t>
            </a:r>
            <a:r>
              <a:rPr lang="en-GB" sz="2000" dirty="0" smtClean="0"/>
              <a:t>SA#80 </a:t>
            </a:r>
            <a:r>
              <a:rPr lang="en-GB" sz="2000" dirty="0"/>
              <a:t>(</a:t>
            </a:r>
            <a:r>
              <a:rPr lang="en-GB" sz="2000" dirty="0" smtClean="0"/>
              <a:t>06/2018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 smtClean="0"/>
              <a:t>[For </a:t>
            </a:r>
            <a:r>
              <a:rPr lang="en-GB" sz="2000" dirty="0"/>
              <a:t>approval: </a:t>
            </a:r>
            <a:r>
              <a:rPr lang="en-GB" sz="2000" dirty="0" smtClean="0"/>
              <a:t>SA#81 (09/2018</a:t>
            </a:r>
            <a:r>
              <a:rPr lang="en-GB" sz="2000" dirty="0" smtClean="0"/>
              <a:t>)]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</a:t>
            </a:r>
            <a:r>
              <a:rPr lang="en-GB" sz="2400" dirty="0" smtClean="0"/>
              <a:t>[Yes]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Following additional use cases / consolidated potential requirements / annex -&gt; need for additional clean up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at next SA1 meeting</a:t>
            </a:r>
            <a:r>
              <a:rPr lang="en-GB" sz="2400" dirty="0" smtClean="0"/>
              <a:t>:</a:t>
            </a:r>
          </a:p>
          <a:p>
            <a:pPr lvl="1">
              <a:defRPr/>
            </a:pPr>
            <a:r>
              <a:rPr lang="en-US" dirty="0" smtClean="0"/>
              <a:t>SA1#83 </a:t>
            </a:r>
            <a:r>
              <a:rPr lang="en-US" dirty="0"/>
              <a:t>(</a:t>
            </a:r>
            <a:r>
              <a:rPr lang="en-US" dirty="0" smtClean="0"/>
              <a:t>08/2018</a:t>
            </a:r>
            <a:r>
              <a:rPr lang="en-US" dirty="0"/>
              <a:t>)</a:t>
            </a:r>
          </a:p>
          <a:p>
            <a:pPr lvl="2">
              <a:defRPr/>
            </a:pPr>
            <a:r>
              <a:rPr lang="en-US" dirty="0" smtClean="0"/>
              <a:t>Clean </a:t>
            </a:r>
            <a:r>
              <a:rPr lang="en-US" dirty="0" smtClean="0"/>
              <a:t>up of some use cases attributes to be consistent with updates of SA1#82 (S1-181693)</a:t>
            </a:r>
            <a:endParaRPr lang="en-GB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 smtClean="0"/>
              <a:t>Planning </a:t>
            </a:r>
            <a:r>
              <a:rPr lang="en-GB" sz="2400" dirty="0"/>
              <a:t>for </a:t>
            </a:r>
            <a:r>
              <a:rPr lang="en-GB" sz="2400" dirty="0" smtClean="0"/>
              <a:t>subsequent meetings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z="3200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Email discussions</a:t>
            </a:r>
            <a:endParaRPr lang="en-GB" sz="2400" dirty="0"/>
          </a:p>
          <a:p>
            <a:pPr lvl="1">
              <a:defRPr/>
            </a:pPr>
            <a:r>
              <a:rPr lang="en-US" dirty="0" smtClean="0"/>
              <a:t>Topics in preparation of SA1#83</a:t>
            </a:r>
          </a:p>
          <a:p>
            <a:pPr lvl="2">
              <a:defRPr/>
            </a:pPr>
            <a:r>
              <a:rPr lang="en-US" dirty="0" smtClean="0"/>
              <a:t>Clean up</a:t>
            </a:r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r>
              <a:rPr lang="en-US" dirty="0" smtClean="0"/>
              <a:t>Tentative start date : 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Estimated </a:t>
            </a:r>
            <a:r>
              <a:rPr lang="en-GB" sz="2400" dirty="0"/>
              <a:t>percentage completion:</a:t>
            </a:r>
          </a:p>
          <a:p>
            <a:pPr lvl="1">
              <a:defRPr/>
            </a:pPr>
            <a:r>
              <a:rPr lang="en-GB" sz="2000" dirty="0"/>
              <a:t>now: </a:t>
            </a:r>
            <a:r>
              <a:rPr lang="en-GB" sz="2000" dirty="0" smtClean="0"/>
              <a:t>90%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Next meeting: </a:t>
            </a:r>
            <a:r>
              <a:rPr lang="en-GB" sz="2000" dirty="0" smtClean="0"/>
              <a:t>100%</a:t>
            </a:r>
            <a:endParaRPr lang="en-GB" sz="2000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4707733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234908"/>
              </p:ext>
            </p:extLst>
          </p:nvPr>
        </p:nvGraphicFramePr>
        <p:xfrm>
          <a:off x="395288" y="1836150"/>
          <a:ext cx="8353425" cy="441687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0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88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</a:t>
                      </a: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Number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Sourcing Company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Document Title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S1-181480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Corporation, China Unicom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Supplement vertical positioning requirements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S1-181693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Philips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 22.872 use case clarifications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S1-181225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 (European Space Agency)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 - TR 22.872 Clause 5.5.1 – Editor’s note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S1-181482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 Corporation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of 3rd party to trigger location method negotiation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S1-181483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 - TR 22.872 Clause 5 - Multiple editors notes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S1-181497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FirstNet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NextNav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BMWi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KRRI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pCR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on First Responder Location Use Case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S1-181601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Philips International B.V.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 22.872 additional use cases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S1-181602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 - TR 22.872 Clause 6 - Considerations on privacy and adaptability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S1-181735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 – TR 22.872 Clause 7 - Considerations on the suitability of positioning technologies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[…]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554502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S1-181696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 - TR 22.872 Clause 8 - Potential consolidated requirements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8540171"/>
                  </a:ext>
                </a:extLst>
              </a:tr>
              <a:tr h="360516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S1-181387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 – TR 22.872 Clause 9 - Conclusions and recommendations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516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S1-181605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 - TR 22.872 Annex A - Mapping matrices for potential consolidated requirements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106955"/>
                  </a:ext>
                </a:extLst>
              </a:tr>
              <a:tr h="29571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S1-181697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000"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5G_HYPOS - TR22.872 - Editorial cleanup and references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1243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377</TotalTime>
  <Words>517</Words>
  <Application>Microsoft Office PowerPoint</Application>
  <PresentationFormat>On-screen Show (4:3)</PresentationFormat>
  <Paragraphs>123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Bookman Old Style</vt:lpstr>
      <vt:lpstr>Calibri</vt:lpstr>
      <vt:lpstr>MS Mincho</vt:lpstr>
      <vt:lpstr>Times New Roman</vt:lpstr>
      <vt:lpstr>Blank Presentation</vt:lpstr>
      <vt:lpstr>5G_HYPOS Status Update Study on positioning use cases</vt:lpstr>
      <vt:lpstr>FS_5G_HYPOS Status</vt:lpstr>
      <vt:lpstr>FS_5G_HYPOS Progress</vt:lpstr>
      <vt:lpstr>FS_5G_HYPOS Meeting Time</vt:lpstr>
      <vt:lpstr>FS_5G_HYPOS Completion Date</vt:lpstr>
      <vt:lpstr>FS_5G_HYPOS Planning/Progress</vt:lpstr>
      <vt:lpstr>Work plan between meetings</vt:lpstr>
      <vt:lpstr>FS_5G_HYPOS Progress Estimate</vt:lpstr>
      <vt:lpstr>FS_5G_HYPOS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Lionel Ries</cp:lastModifiedBy>
  <cp:revision>353</cp:revision>
  <cp:lastPrinted>2000-01-14T10:02:55Z</cp:lastPrinted>
  <dcterms:created xsi:type="dcterms:W3CDTF">1999-11-22T09:19:47Z</dcterms:created>
  <dcterms:modified xsi:type="dcterms:W3CDTF">2018-05-11T12:02:58Z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