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  <p:sldId id="266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6" d="100"/>
          <a:sy n="76" d="100"/>
        </p:scale>
        <p:origin x="307" y="67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7341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934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6081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5990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1269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3507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7965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/>
          <a:lstStyle/>
          <a:p>
            <a:r>
              <a:rPr lang="en-US" altLang="ko-KR" sz="4400" dirty="0">
                <a:solidFill>
                  <a:srgbClr val="000000"/>
                </a:solidFill>
              </a:rPr>
              <a:t>FS_MARCOM Status Update</a:t>
            </a:r>
            <a:br>
              <a:rPr lang="en-US" altLang="ko-KR" dirty="0">
                <a:solidFill>
                  <a:srgbClr val="000000"/>
                </a:solidFill>
              </a:rPr>
            </a:br>
            <a:r>
              <a:rPr lang="en-US" altLang="ko-KR" sz="2800" dirty="0">
                <a:solidFill>
                  <a:srgbClr val="000000"/>
                </a:solidFill>
              </a:rPr>
              <a:t>Study on Maritime Communication Services </a:t>
            </a:r>
            <a:br>
              <a:rPr lang="en-US" altLang="ko-KR" sz="2800" dirty="0">
                <a:solidFill>
                  <a:srgbClr val="000000"/>
                </a:solidFill>
              </a:rPr>
            </a:br>
            <a:r>
              <a:rPr lang="en-US" altLang="ko-KR" sz="2800" dirty="0">
                <a:solidFill>
                  <a:srgbClr val="000000"/>
                </a:solidFill>
              </a:rPr>
              <a:t>over 3GPP system</a:t>
            </a: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5596" y="4221163"/>
            <a:ext cx="6400800" cy="1752600"/>
          </a:xfrm>
        </p:spPr>
        <p:txBody>
          <a:bodyPr/>
          <a:lstStyle/>
          <a:p>
            <a:r>
              <a:rPr lang="en-US" dirty="0" err="1"/>
              <a:t>Hyounhee</a:t>
            </a:r>
            <a:r>
              <a:rPr lang="en-US" dirty="0"/>
              <a:t> Koo</a:t>
            </a:r>
          </a:p>
          <a:p>
            <a:r>
              <a:rPr lang="en-US" dirty="0" err="1"/>
              <a:t>SyncTechno</a:t>
            </a:r>
            <a:r>
              <a:rPr lang="en-US" dirty="0"/>
              <a:t> Inc.</a:t>
            </a:r>
          </a:p>
          <a:p>
            <a:r>
              <a:rPr lang="en-US" dirty="0"/>
              <a:t>FS_MARCOM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S1-181305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037" y="532923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Oval Callout 1"/>
          <p:cNvSpPr>
            <a:spLocks noChangeArrowheads="1"/>
          </p:cNvSpPr>
          <p:nvPr/>
        </p:nvSpPr>
        <p:spPr bwMode="auto">
          <a:xfrm>
            <a:off x="971600" y="396081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 dirty="0"/>
              <a:t>Remember: present only slides 3, 6, 7</a:t>
            </a: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0" y="6291263"/>
            <a:ext cx="2755114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#82</a:t>
            </a:r>
          </a:p>
          <a:p>
            <a:r>
              <a:rPr lang="pt-BR" sz="1200" b="1" dirty="0"/>
              <a:t>Dubrovnik, Croatia, 7 - 11 May 2018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FS_MARCOM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&lt;no&gt;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45470784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FS_MARCOM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539552" y="1291283"/>
            <a:ext cx="8424935" cy="532859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700"/>
              </a:spcAft>
              <a:defRPr/>
            </a:pPr>
            <a:r>
              <a:rPr lang="en-GB" sz="1800" dirty="0"/>
              <a:t>Progress made at this meeting</a:t>
            </a:r>
          </a:p>
          <a:p>
            <a:pPr lvl="1">
              <a:spcBef>
                <a:spcPts val="0"/>
              </a:spcBef>
              <a:spcAft>
                <a:spcPts val="700"/>
              </a:spcAft>
              <a:defRPr/>
            </a:pPr>
            <a:r>
              <a:rPr lang="en-US" sz="1600" dirty="0"/>
              <a:t>Introduction and overview are described and some definition/abbreviation are added.</a:t>
            </a:r>
          </a:p>
          <a:p>
            <a:pPr lvl="1">
              <a:spcBef>
                <a:spcPts val="0"/>
              </a:spcBef>
              <a:spcAft>
                <a:spcPts val="700"/>
              </a:spcAft>
              <a:defRPr/>
            </a:pPr>
            <a:r>
              <a:rPr lang="en-US" sz="1600" dirty="0"/>
              <a:t>Issues described in Editor’s NOTEs are addressed.</a:t>
            </a:r>
          </a:p>
          <a:p>
            <a:pPr lvl="1">
              <a:spcBef>
                <a:spcPts val="0"/>
              </a:spcBef>
              <a:spcAft>
                <a:spcPts val="700"/>
              </a:spcAft>
              <a:defRPr/>
            </a:pPr>
            <a:r>
              <a:rPr lang="en-US" sz="1600" dirty="0"/>
              <a:t>Update on referenced specifications in the potential requirement</a:t>
            </a:r>
          </a:p>
          <a:p>
            <a:pPr lvl="1">
              <a:spcBef>
                <a:spcPts val="0"/>
              </a:spcBef>
              <a:spcAft>
                <a:spcPts val="700"/>
              </a:spcAft>
              <a:defRPr/>
            </a:pPr>
            <a:r>
              <a:rPr lang="en-US" sz="1600" dirty="0"/>
              <a:t>New use cases introduced</a:t>
            </a:r>
          </a:p>
          <a:p>
            <a:pPr lvl="2">
              <a:spcBef>
                <a:spcPts val="0"/>
              </a:spcBef>
              <a:spcAft>
                <a:spcPts val="700"/>
              </a:spcAft>
              <a:defRPr/>
            </a:pPr>
            <a:r>
              <a:rPr lang="en-US" sz="1400" b="0" dirty="0"/>
              <a:t>New reselection in case of the transition from IOPS mode to on-network mode</a:t>
            </a:r>
          </a:p>
          <a:p>
            <a:pPr lvl="2">
              <a:spcBef>
                <a:spcPts val="0"/>
              </a:spcBef>
              <a:spcAft>
                <a:spcPts val="700"/>
              </a:spcAft>
              <a:defRPr/>
            </a:pPr>
            <a:r>
              <a:rPr lang="en-US" sz="1400" b="0" dirty="0"/>
              <a:t>Next positioning technologies</a:t>
            </a:r>
          </a:p>
          <a:p>
            <a:pPr lvl="2">
              <a:spcBef>
                <a:spcPts val="0"/>
              </a:spcBef>
              <a:spcAft>
                <a:spcPts val="700"/>
              </a:spcAft>
              <a:defRPr/>
            </a:pPr>
            <a:r>
              <a:rPr lang="en-US" sz="1400" b="0" dirty="0"/>
              <a:t>5G LAN-type services over 5G system in a vessel</a:t>
            </a:r>
          </a:p>
          <a:p>
            <a:pPr lvl="2">
              <a:spcBef>
                <a:spcPts val="0"/>
              </a:spcBef>
              <a:spcAft>
                <a:spcPts val="700"/>
              </a:spcAft>
              <a:defRPr/>
            </a:pPr>
            <a:r>
              <a:rPr lang="en-US" sz="1400" b="0" dirty="0"/>
              <a:t>Satellite access to support maritime communication services over 5G system</a:t>
            </a:r>
          </a:p>
          <a:p>
            <a:pPr lvl="2">
              <a:spcBef>
                <a:spcPts val="0"/>
              </a:spcBef>
              <a:spcAft>
                <a:spcPts val="700"/>
              </a:spcAft>
              <a:defRPr/>
            </a:pPr>
            <a:r>
              <a:rPr lang="en-US" sz="1400" b="0" dirty="0"/>
              <a:t>Interworking with VDES</a:t>
            </a:r>
          </a:p>
          <a:p>
            <a:pPr lvl="1">
              <a:spcBef>
                <a:spcPts val="0"/>
              </a:spcBef>
              <a:spcAft>
                <a:spcPts val="700"/>
              </a:spcAft>
              <a:defRPr/>
            </a:pPr>
            <a:r>
              <a:rPr lang="en-US" altLang="ko-KR" sz="1600" dirty="0"/>
              <a:t>Consolidated potential requirements</a:t>
            </a:r>
          </a:p>
          <a:p>
            <a:pPr lvl="1">
              <a:spcBef>
                <a:spcPts val="0"/>
              </a:spcBef>
              <a:spcAft>
                <a:spcPts val="700"/>
              </a:spcAft>
              <a:defRPr/>
            </a:pPr>
            <a:r>
              <a:rPr lang="en-US" sz="1600" dirty="0"/>
              <a:t>Conclusion and Recommendation</a:t>
            </a:r>
            <a:endParaRPr lang="en-US" sz="1200" dirty="0"/>
          </a:p>
          <a:p>
            <a:pPr>
              <a:spcBef>
                <a:spcPts val="0"/>
              </a:spcBef>
              <a:spcAft>
                <a:spcPts val="700"/>
              </a:spcAft>
              <a:defRPr/>
            </a:pPr>
            <a:r>
              <a:rPr lang="en-GB" sz="1800" dirty="0"/>
              <a:t>Work/Study Item Completion: 95%</a:t>
            </a:r>
          </a:p>
          <a:p>
            <a:pPr>
              <a:spcBef>
                <a:spcPts val="0"/>
              </a:spcBef>
              <a:spcAft>
                <a:spcPts val="700"/>
              </a:spcAft>
              <a:defRPr/>
            </a:pPr>
            <a:r>
              <a:rPr lang="en-GB" sz="1800" dirty="0"/>
              <a:t>Draft TR 22.819 Completion: 95%</a:t>
            </a:r>
          </a:p>
          <a:p>
            <a:pPr>
              <a:spcBef>
                <a:spcPts val="0"/>
              </a:spcBef>
              <a:spcAft>
                <a:spcPts val="700"/>
              </a:spcAft>
              <a:defRPr/>
            </a:pPr>
            <a:r>
              <a:rPr lang="en-GB" sz="1800" dirty="0"/>
              <a:t>Controversial issues</a:t>
            </a:r>
          </a:p>
          <a:p>
            <a:pPr lvl="1">
              <a:spcBef>
                <a:spcPts val="0"/>
              </a:spcBef>
              <a:spcAft>
                <a:spcPts val="700"/>
              </a:spcAft>
              <a:defRPr/>
            </a:pPr>
            <a:r>
              <a:rPr lang="en-GB" sz="1600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425008839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FS_MARCOM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6</a:t>
            </a:r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1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73736696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FS_MARCOM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spcBef>
                <a:spcPts val="1200"/>
              </a:spcBef>
              <a:defRPr/>
            </a:pPr>
            <a:r>
              <a:rPr lang="en-GB" sz="2400" dirty="0"/>
              <a:t>Current expected dates to send TR to SA plenary:</a:t>
            </a:r>
          </a:p>
          <a:p>
            <a:pPr lvl="1">
              <a:spcBef>
                <a:spcPts val="1200"/>
              </a:spcBef>
              <a:defRPr/>
            </a:pPr>
            <a:r>
              <a:rPr lang="en-GB" sz="2000" dirty="0"/>
              <a:t>For approval: SA#80 (06/2018)</a:t>
            </a:r>
          </a:p>
          <a:p>
            <a:pPr>
              <a:spcBef>
                <a:spcPts val="1200"/>
              </a:spcBef>
              <a:defRPr/>
            </a:pPr>
            <a:r>
              <a:rPr lang="en-GB" sz="2400" dirty="0"/>
              <a:t>Have these dates been changed at this meeting? &lt;no&gt;</a:t>
            </a:r>
          </a:p>
          <a:p>
            <a:pPr lvl="1">
              <a:spcBef>
                <a:spcPts val="1200"/>
              </a:spcBef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06029749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/>
              <a:t>FS_MARCOM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1"/>
            <a:r>
              <a:rPr lang="en-US" altLang="ko-KR" sz="2000" dirty="0"/>
              <a:t>Indoor-related requirements that are outcome of 5G_HYPOS work will be added in the TR for maritime positioning inside a vessel.</a:t>
            </a:r>
          </a:p>
          <a:p>
            <a:pPr lvl="1"/>
            <a:r>
              <a:rPr lang="en-US" altLang="ko-KR" sz="2000" dirty="0"/>
              <a:t>Editorial updates and addition of definition and abbreviation as well as updates of description texts for better clarification if needed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843460450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/>
              <a:t>FS_MARCOM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95%</a:t>
            </a:r>
          </a:p>
          <a:p>
            <a:pPr lvl="1">
              <a:defRPr/>
            </a:pPr>
            <a:r>
              <a:rPr lang="en-GB" dirty="0"/>
              <a:t>Next meeting: 100%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7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16839633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/>
              <a:t>FS_MARCOM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8463" y="1149526"/>
            <a:ext cx="8353425" cy="605952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meeting: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8</a:t>
            </a:fld>
            <a:endParaRPr lang="en-GB" sz="1600"/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9087249"/>
              </p:ext>
            </p:extLst>
          </p:nvPr>
        </p:nvGraphicFramePr>
        <p:xfrm>
          <a:off x="755576" y="1755478"/>
          <a:ext cx="7872152" cy="495260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15369">
                  <a:extLst>
                    <a:ext uri="{9D8B030D-6E8A-4147-A177-3AD203B41FA5}">
                      <a16:colId xmlns:a16="http://schemas.microsoft.com/office/drawing/2014/main" val="428999704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val="1084345476"/>
                    </a:ext>
                  </a:extLst>
                </a:gridCol>
                <a:gridCol w="5040559">
                  <a:extLst>
                    <a:ext uri="{9D8B030D-6E8A-4147-A177-3AD203B41FA5}">
                      <a16:colId xmlns:a16="http://schemas.microsoft.com/office/drawing/2014/main" val="56926393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ea"/>
                          <a:ea typeface="+mn-ea"/>
                        </a:rPr>
                        <a:t>S1-181489</a:t>
                      </a:r>
                      <a:endParaRPr lang="ko-KR" sz="12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100" dirty="0" err="1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SyncTechno</a:t>
                      </a:r>
                      <a:r>
                        <a:rPr lang="en-US" altLang="ko-KR" sz="1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 Inc.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Korean Register of shipping</a:t>
                      </a:r>
                      <a:endParaRPr lang="ko-KR" sz="1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ea"/>
                          <a:ea typeface="+mn-ea"/>
                        </a:rPr>
                        <a:t>Introduction and Overview</a:t>
                      </a:r>
                      <a:endParaRPr lang="ko-KR" sz="12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7462108"/>
                  </a:ext>
                </a:extLst>
              </a:tr>
              <a:tr h="2686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ea"/>
                          <a:ea typeface="+mn-ea"/>
                        </a:rPr>
                        <a:t>S1-181490</a:t>
                      </a:r>
                      <a:endParaRPr lang="ko-KR" sz="12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100" dirty="0" err="1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SyncTechno</a:t>
                      </a:r>
                      <a:r>
                        <a:rPr lang="en-US" altLang="ko-KR" sz="1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 Inc.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Korean Register of shipping</a:t>
                      </a:r>
                      <a:endParaRPr lang="ko-KR" sz="1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ea"/>
                          <a:ea typeface="+mn-ea"/>
                        </a:rPr>
                        <a:t>Editor’s NOTE in the clause 5.1</a:t>
                      </a:r>
                      <a:endParaRPr lang="ko-KR" sz="12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4760385"/>
                  </a:ext>
                </a:extLst>
              </a:tr>
              <a:tr h="2686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ea"/>
                          <a:ea typeface="+mn-ea"/>
                        </a:rPr>
                        <a:t>S1-181491</a:t>
                      </a:r>
                      <a:endParaRPr lang="ko-KR" sz="12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100" dirty="0" err="1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SyncTechno</a:t>
                      </a:r>
                      <a:r>
                        <a:rPr lang="en-US" altLang="ko-KR" sz="1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 Inc.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Korean Register of shipping</a:t>
                      </a:r>
                      <a:endParaRPr lang="ko-KR" sz="1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ea"/>
                          <a:ea typeface="+mn-ea"/>
                        </a:rPr>
                        <a:t>Editor’s NOTE in the clause 6.2</a:t>
                      </a:r>
                      <a:endParaRPr lang="ko-KR" sz="12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1803825"/>
                  </a:ext>
                </a:extLst>
              </a:tr>
              <a:tr h="2686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ea"/>
                          <a:ea typeface="+mn-ea"/>
                        </a:rPr>
                        <a:t>S1-181492</a:t>
                      </a:r>
                      <a:endParaRPr lang="ko-KR" sz="12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100" dirty="0" err="1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SyncTechno</a:t>
                      </a:r>
                      <a:r>
                        <a:rPr lang="en-US" altLang="ko-KR" sz="1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 Inc.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Korean Register of shipping</a:t>
                      </a:r>
                      <a:endParaRPr lang="ko-KR" sz="1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ea"/>
                          <a:ea typeface="+mn-ea"/>
                        </a:rPr>
                        <a:t>Editor’s NOTE in the clause 6.3</a:t>
                      </a:r>
                      <a:endParaRPr lang="ko-KR" sz="12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9452681"/>
                  </a:ext>
                </a:extLst>
              </a:tr>
              <a:tr h="2686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ea"/>
                          <a:ea typeface="+mn-ea"/>
                        </a:rPr>
                        <a:t>S1-181498</a:t>
                      </a:r>
                      <a:endParaRPr lang="ko-KR" sz="12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100" dirty="0" err="1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SyncTechno</a:t>
                      </a:r>
                      <a:r>
                        <a:rPr lang="en-US" altLang="ko-KR" sz="1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 Inc.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Korean Register of shipping</a:t>
                      </a:r>
                      <a:endParaRPr lang="ko-KR" sz="1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ea"/>
                          <a:ea typeface="+mn-ea"/>
                        </a:rPr>
                        <a:t>Editor’s NOTE in the clause 7.2</a:t>
                      </a:r>
                      <a:endParaRPr lang="ko-KR" sz="12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7108336"/>
                  </a:ext>
                </a:extLst>
              </a:tr>
              <a:tr h="2686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ea"/>
                          <a:ea typeface="+mn-ea"/>
                        </a:rPr>
                        <a:t>S1-181689</a:t>
                      </a:r>
                      <a:endParaRPr lang="ko-KR" sz="12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100" dirty="0" err="1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SyncTechno</a:t>
                      </a:r>
                      <a:r>
                        <a:rPr lang="en-US" altLang="ko-KR" sz="1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 Inc.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Korean Register of shipping</a:t>
                      </a:r>
                      <a:endParaRPr lang="ko-KR" sz="1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ea"/>
                          <a:ea typeface="+mn-ea"/>
                        </a:rPr>
                        <a:t>Editor’s NOTE in the clause 7.5</a:t>
                      </a:r>
                      <a:endParaRPr lang="ko-KR" sz="12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8897219"/>
                  </a:ext>
                </a:extLst>
              </a:tr>
              <a:tr h="2686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ea"/>
                          <a:ea typeface="+mn-ea"/>
                        </a:rPr>
                        <a:t>S1-181500</a:t>
                      </a:r>
                      <a:endParaRPr lang="ko-KR" sz="12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100" dirty="0" err="1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SyncTechno</a:t>
                      </a:r>
                      <a:r>
                        <a:rPr lang="en-US" altLang="ko-KR" sz="1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 Inc.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Korean Register of shipping</a:t>
                      </a:r>
                      <a:endParaRPr lang="ko-KR" sz="1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ea"/>
                          <a:ea typeface="+mn-ea"/>
                        </a:rPr>
                        <a:t>Update of requirements in the clause 7.6</a:t>
                      </a:r>
                      <a:endParaRPr lang="ko-KR" sz="12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31459610"/>
                  </a:ext>
                </a:extLst>
              </a:tr>
              <a:tr h="3396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ea"/>
                          <a:ea typeface="+mn-ea"/>
                        </a:rPr>
                        <a:t>S1-181501</a:t>
                      </a:r>
                      <a:endParaRPr lang="ko-KR" sz="12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100" dirty="0" err="1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SyncTechno</a:t>
                      </a:r>
                      <a:r>
                        <a:rPr lang="en-US" altLang="ko-KR" sz="1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 Inc.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Korean Register of shipping</a:t>
                      </a:r>
                      <a:endParaRPr lang="ko-KR" sz="1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ea"/>
                          <a:ea typeface="+mn-ea"/>
                        </a:rPr>
                        <a:t>Network reselection in case of the transition from IOPS mode to on-network mode</a:t>
                      </a:r>
                      <a:endParaRPr lang="ko-KR" sz="12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9149072"/>
                  </a:ext>
                </a:extLst>
              </a:tr>
              <a:tr h="2686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+mn-ea"/>
                          <a:ea typeface="+mn-ea"/>
                        </a:rPr>
                        <a:t>S1-181593</a:t>
                      </a:r>
                      <a:endParaRPr lang="ko-KR" sz="12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100" dirty="0" err="1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SyncTechno</a:t>
                      </a:r>
                      <a:r>
                        <a:rPr lang="en-US" altLang="ko-KR" sz="1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 Inc.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Korean Register of shipping</a:t>
                      </a:r>
                      <a:endParaRPr lang="ko-KR" sz="1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ea"/>
                          <a:ea typeface="+mn-ea"/>
                        </a:rPr>
                        <a:t>Next positioning technologies</a:t>
                      </a:r>
                      <a:endParaRPr lang="ko-KR" sz="12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6666676"/>
                  </a:ext>
                </a:extLst>
              </a:tr>
              <a:tr h="2686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ea"/>
                          <a:ea typeface="+mn-ea"/>
                        </a:rPr>
                        <a:t>S1-181594</a:t>
                      </a:r>
                      <a:endParaRPr lang="ko-KR" sz="12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100" dirty="0" err="1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SyncTechno</a:t>
                      </a:r>
                      <a:r>
                        <a:rPr lang="en-US" altLang="ko-KR" sz="1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 Inc.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Korean Register of shipping</a:t>
                      </a:r>
                      <a:endParaRPr lang="ko-KR" sz="1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ea"/>
                          <a:ea typeface="+mn-ea"/>
                        </a:rPr>
                        <a:t>5G LAN-type services over 5G system in a vessel</a:t>
                      </a:r>
                      <a:endParaRPr lang="ko-KR" sz="12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40884719"/>
                  </a:ext>
                </a:extLst>
              </a:tr>
              <a:tr h="3396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ea"/>
                          <a:ea typeface="+mn-ea"/>
                        </a:rPr>
                        <a:t>S1-181595</a:t>
                      </a:r>
                      <a:endParaRPr lang="ko-KR" sz="12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100" dirty="0" err="1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SyncTechno</a:t>
                      </a:r>
                      <a:r>
                        <a:rPr lang="en-US" altLang="ko-KR" sz="1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 Inc.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Korean Register of shipping</a:t>
                      </a:r>
                      <a:endParaRPr lang="ko-KR" sz="1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ea"/>
                          <a:ea typeface="+mn-ea"/>
                        </a:rPr>
                        <a:t>Satellite access to support maritime communication services over 5G system</a:t>
                      </a:r>
                      <a:endParaRPr lang="ko-KR" sz="12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0799666"/>
                  </a:ext>
                </a:extLst>
              </a:tr>
              <a:tr h="2686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ea"/>
                          <a:ea typeface="+mn-ea"/>
                        </a:rPr>
                        <a:t>S1-181115</a:t>
                      </a:r>
                      <a:endParaRPr lang="ko-KR" sz="12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100" dirty="0" err="1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SyncTechno</a:t>
                      </a:r>
                      <a:r>
                        <a:rPr lang="en-US" altLang="ko-KR" sz="1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 Inc.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Korean Register of shipping</a:t>
                      </a:r>
                      <a:endParaRPr lang="ko-KR" sz="1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ea"/>
                          <a:ea typeface="+mn-ea"/>
                        </a:rPr>
                        <a:t>Interworking with VHF Data Exchange System</a:t>
                      </a:r>
                      <a:endParaRPr lang="ko-KR" sz="12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2496592"/>
                  </a:ext>
                </a:extLst>
              </a:tr>
              <a:tr h="2686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ea"/>
                          <a:ea typeface="+mn-ea"/>
                        </a:rPr>
                        <a:t>S1-181690</a:t>
                      </a:r>
                      <a:endParaRPr lang="ko-KR" sz="12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100" dirty="0" err="1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SyncTechno</a:t>
                      </a:r>
                      <a:r>
                        <a:rPr lang="en-US" altLang="ko-KR" sz="1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 Inc.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Korean Register of shipping</a:t>
                      </a:r>
                      <a:endParaRPr lang="ko-KR" sz="1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ea"/>
                          <a:ea typeface="+mn-ea"/>
                        </a:rPr>
                        <a:t>Consolidated potential requirements</a:t>
                      </a:r>
                      <a:endParaRPr lang="ko-KR" sz="12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3182712"/>
                  </a:ext>
                </a:extLst>
              </a:tr>
              <a:tr h="2686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+mn-ea"/>
                          <a:ea typeface="+mn-ea"/>
                        </a:rPr>
                        <a:t>S1-181597</a:t>
                      </a:r>
                      <a:endParaRPr lang="ko-KR" sz="12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100" dirty="0" err="1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SyncTechno</a:t>
                      </a:r>
                      <a:r>
                        <a:rPr lang="en-US" altLang="ko-KR" sz="1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 Inc.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Korean Register of shipping</a:t>
                      </a:r>
                      <a:endParaRPr lang="ko-KR" sz="1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ea"/>
                          <a:ea typeface="+mn-ea"/>
                        </a:rPr>
                        <a:t>Conclusion and Recommendations</a:t>
                      </a:r>
                      <a:endParaRPr lang="ko-KR" sz="12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1844718"/>
                  </a:ext>
                </a:extLst>
              </a:tr>
              <a:tr h="1977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2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S1-181045</a:t>
                      </a:r>
                      <a:endParaRPr lang="ko-KR" sz="12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Rapporteur(</a:t>
                      </a:r>
                      <a:r>
                        <a:rPr lang="en-US" altLang="ko-KR" sz="1100" dirty="0" err="1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SyncTechno</a:t>
                      </a:r>
                      <a:r>
                        <a:rPr lang="en-US" altLang="ko-KR" sz="1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 Inc.)</a:t>
                      </a: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ko-KR" sz="12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Cover sheet for TR 22.819 to TSG SA for information</a:t>
                      </a: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64250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092849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453</TotalTime>
  <Words>553</Words>
  <Application>Microsoft Office PowerPoint</Application>
  <PresentationFormat>화면 슬라이드 쇼(4:3)</PresentationFormat>
  <Paragraphs>122</Paragraphs>
  <Slides>8</Slides>
  <Notes>8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3" baseType="lpstr">
      <vt:lpstr>MS Mincho</vt:lpstr>
      <vt:lpstr>Arial</vt:lpstr>
      <vt:lpstr>Bookman Old Style</vt:lpstr>
      <vt:lpstr>Times New Roman</vt:lpstr>
      <vt:lpstr>Blank Presentation</vt:lpstr>
      <vt:lpstr>FS_MARCOM Status Update Study on Maritime Communication Services  over 3GPP system</vt:lpstr>
      <vt:lpstr>FS_MARCOM Status</vt:lpstr>
      <vt:lpstr>FS_MARCOM Progress</vt:lpstr>
      <vt:lpstr>FS_MARCOM Meeting Time</vt:lpstr>
      <vt:lpstr>FS_MARCOM Completion Date</vt:lpstr>
      <vt:lpstr>FS_MARCOM Planning/Progress</vt:lpstr>
      <vt:lpstr>FS_MARCOM Progress Estimate</vt:lpstr>
      <vt:lpstr>FS_MARCOM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Koo2</cp:lastModifiedBy>
  <cp:revision>398</cp:revision>
  <cp:lastPrinted>2000-01-14T10:02:55Z</cp:lastPrinted>
  <dcterms:created xsi:type="dcterms:W3CDTF">1999-11-22T09:19:47Z</dcterms:created>
  <dcterms:modified xsi:type="dcterms:W3CDTF">2018-05-11T09:30:54Z</dcterms:modified>
  <cp:category>Presentation</cp:category>
</cp:coreProperties>
</file>