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68" r:id="rId4"/>
    <p:sldId id="267" r:id="rId5"/>
    <p:sldId id="262" r:id="rId6"/>
    <p:sldId id="261" r:id="rId7"/>
    <p:sldId id="260" r:id="rId8"/>
    <p:sldId id="258" r:id="rId9"/>
    <p:sldId id="265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3" d="100"/>
          <a:sy n="83" d="100"/>
        </p:scale>
        <p:origin x="1411" y="6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3720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8251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file:///C:\Users\norpahj\Documents\Local%203GPP%20copy\SA1%20Dubrovnik%202018\docs\S1-181574.zip" TargetMode="External"/><Relationship Id="rId13" Type="http://schemas.openxmlformats.org/officeDocument/2006/relationships/hyperlink" Target="file:///C:\Users\norpahj\Documents\Local%203GPP%20copy\SA1%20Dubrovnik%202018\docs\S1-181579.zip" TargetMode="External"/><Relationship Id="rId18" Type="http://schemas.openxmlformats.org/officeDocument/2006/relationships/hyperlink" Target="file:///C:\Users\norpahj\Documents\Local%203GPP%20copy\SA1%20Dubrovnik%202018\docs\S1-181712.zip" TargetMode="External"/><Relationship Id="rId3" Type="http://schemas.openxmlformats.org/officeDocument/2006/relationships/hyperlink" Target="file:///C:\Users\norpahj\Documents\Local%203GPP%20copy\SA1%20Dubrovnik%202018\Docs\S1-181157.zip" TargetMode="External"/><Relationship Id="rId7" Type="http://schemas.openxmlformats.org/officeDocument/2006/relationships/hyperlink" Target="file:///C:\Users\norpahj\Documents\Local%203GPP%20copy\SA1%20Dubrovnik%202018\Docs\S1-181429.zip" TargetMode="External"/><Relationship Id="rId12" Type="http://schemas.openxmlformats.org/officeDocument/2006/relationships/hyperlink" Target="file:///C:\Users\norpahj\Documents\Local%203GPP%20copy\SA1%20Dubrovnik%202018\docs\S1-181578.zip" TargetMode="External"/><Relationship Id="rId17" Type="http://schemas.openxmlformats.org/officeDocument/2006/relationships/hyperlink" Target="file:///C:\Users\norpahj\Documents\Local%203GPP%20copy\SA1%20Dubrovnik%202018\docs\S1-181711.zip" TargetMode="External"/><Relationship Id="rId2" Type="http://schemas.openxmlformats.org/officeDocument/2006/relationships/notesSlide" Target="../notesSlides/notesSlide3.xml"/><Relationship Id="rId16" Type="http://schemas.openxmlformats.org/officeDocument/2006/relationships/hyperlink" Target="file:///C:\Users\norpahj\Documents\Local%203GPP%20copy\SA1%20Dubrovnik%202018\docs\S1-181710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norpahj\Documents\Local%203GPP%20copy\SA1%20Dubrovnik%202018\Docs\S1-181428.zip" TargetMode="External"/><Relationship Id="rId11" Type="http://schemas.openxmlformats.org/officeDocument/2006/relationships/hyperlink" Target="file:///C:\Users\norpahj\Documents\Local%203GPP%20copy\SA1%20Dubrovnik%202018\docs\S1-181577.zip" TargetMode="External"/><Relationship Id="rId5" Type="http://schemas.openxmlformats.org/officeDocument/2006/relationships/hyperlink" Target="file:///C:\Users\norpahj\Documents\Local%203GPP%20copy\SA1%20Dubrovnik%202018\Docs\S1-181422.zip" TargetMode="External"/><Relationship Id="rId15" Type="http://schemas.openxmlformats.org/officeDocument/2006/relationships/hyperlink" Target="file:///C:\Users\norpahj\Documents\Local%203GPP%20copy\SA1%20Dubrovnik%202018\docs\S1-181709.zip" TargetMode="External"/><Relationship Id="rId10" Type="http://schemas.openxmlformats.org/officeDocument/2006/relationships/hyperlink" Target="file:///C:\Users\norpahj\Documents\Local%203GPP%20copy\SA1%20Dubrovnik%202018\docs\S1-181576.zip" TargetMode="External"/><Relationship Id="rId4" Type="http://schemas.openxmlformats.org/officeDocument/2006/relationships/hyperlink" Target="file:///C:\Users\norpahj\Documents\Local%203GPP%20copy\SA1%20Dubrovnik%202018\docs\S1-181323.zip" TargetMode="External"/><Relationship Id="rId9" Type="http://schemas.openxmlformats.org/officeDocument/2006/relationships/hyperlink" Target="file:///C:\Users\norpahj\Documents\Local%203GPP%20copy\SA1%20Dubrovnik%202018\docs\S1-181575.zip" TargetMode="External"/><Relationship Id="rId14" Type="http://schemas.openxmlformats.org/officeDocument/2006/relationships/hyperlink" Target="file:///C:\Users\norpahj\Documents\Local%203GPP%20copy\SA1%20Dubrovnik%202018\docs\S1-181586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FS_FRMCS2 Status Update</a:t>
            </a:r>
            <a:br>
              <a:rPr lang="en-US" dirty="0"/>
            </a:br>
            <a:r>
              <a:rPr lang="en-GB" sz="2800" dirty="0"/>
              <a:t>Study on Future Railway Mobile Communication System2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Jürgen Merkel</a:t>
            </a:r>
          </a:p>
          <a:p>
            <a:r>
              <a:rPr lang="en-US" dirty="0"/>
              <a:t>Nokia</a:t>
            </a:r>
          </a:p>
          <a:p>
            <a:r>
              <a:rPr lang="en-US" dirty="0"/>
              <a:t>FS</a:t>
            </a:r>
            <a:r>
              <a:rPr lang="en-US"/>
              <a:t>_FRMCS2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S1-181304</a:t>
            </a:r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 dirty="0"/>
              <a:t>Remember: present only slides 3, 6, 7</a:t>
            </a:r>
          </a:p>
        </p:txBody>
      </p:sp>
      <p:sp>
        <p:nvSpPr>
          <p:cNvPr id="9" name="Text Box 5">
            <a:extLst>
              <a:ext uri="{FF2B5EF4-FFF2-40B4-BE49-F238E27FC236}">
                <a16:creationId xmlns:a16="http://schemas.microsoft.com/office/drawing/2014/main" id="{56D33F64-028C-41BB-9219-915F89E8F7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#82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dirty="0"/>
              <a:t>Dubrovnik, Croatia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FS_FRMCS2</a:t>
            </a:r>
            <a:r>
              <a:rPr lang="en-GB" dirty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&lt;no&gt;</a:t>
            </a:r>
          </a:p>
          <a:p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FS_FRMCS2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New and updated use cases</a:t>
            </a:r>
          </a:p>
          <a:p>
            <a:pPr lvl="1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1226B6F7-829D-4E72-ADDD-9CD3C13560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7025" y="31416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CF5DE33-3CF6-452E-8B63-33B3F52FD9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2619727"/>
              </p:ext>
            </p:extLst>
          </p:nvPr>
        </p:nvGraphicFramePr>
        <p:xfrm>
          <a:off x="2601424" y="2129650"/>
          <a:ext cx="3808107" cy="42521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20621">
                  <a:extLst>
                    <a:ext uri="{9D8B030D-6E8A-4147-A177-3AD203B41FA5}">
                      <a16:colId xmlns:a16="http://schemas.microsoft.com/office/drawing/2014/main" val="2568344060"/>
                    </a:ext>
                  </a:extLst>
                </a:gridCol>
                <a:gridCol w="1207841">
                  <a:extLst>
                    <a:ext uri="{9D8B030D-6E8A-4147-A177-3AD203B41FA5}">
                      <a16:colId xmlns:a16="http://schemas.microsoft.com/office/drawing/2014/main" val="417858214"/>
                    </a:ext>
                  </a:extLst>
                </a:gridCol>
                <a:gridCol w="2079645">
                  <a:extLst>
                    <a:ext uri="{9D8B030D-6E8A-4147-A177-3AD203B41FA5}">
                      <a16:colId xmlns:a16="http://schemas.microsoft.com/office/drawing/2014/main" val="2422827336"/>
                    </a:ext>
                  </a:extLst>
                </a:gridCol>
              </a:tblGrid>
              <a:tr h="2351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u="sng">
                          <a:effectLst/>
                          <a:hlinkClick r:id="rId3"/>
                        </a:rPr>
                        <a:t>S1-181157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UIC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CR22.889v16.2.0: Chapter 12.9 – FRMCS Bearer Flexibility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extLst>
                  <a:ext uri="{0D108BD9-81ED-4DB2-BD59-A6C34878D82A}">
                    <a16:rowId xmlns:a16="http://schemas.microsoft.com/office/drawing/2014/main" val="860967379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u="sng">
                          <a:effectLst/>
                          <a:hlinkClick r:id="rId4"/>
                        </a:rPr>
                        <a:t>S1-181323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UIC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CR22.889v16.2.0: Use case data communication used for safety application key management exchange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extLst>
                  <a:ext uri="{0D108BD9-81ED-4DB2-BD59-A6C34878D82A}">
                    <a16:rowId xmlns:a16="http://schemas.microsoft.com/office/drawing/2014/main" val="3853425938"/>
                  </a:ext>
                </a:extLst>
              </a:tr>
              <a:tr h="2351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u="sng">
                          <a:effectLst/>
                          <a:hlinkClick r:id="rId5"/>
                        </a:rPr>
                        <a:t>S1-181422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Huawei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CR22.889v16.2.0: gap analysis for Monitoring and control of critical infrastucture in 6.13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extLst>
                  <a:ext uri="{0D108BD9-81ED-4DB2-BD59-A6C34878D82A}">
                    <a16:rowId xmlns:a16="http://schemas.microsoft.com/office/drawing/2014/main" val="2574645306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u="sng">
                          <a:effectLst/>
                          <a:hlinkClick r:id="rId6"/>
                        </a:rPr>
                        <a:t>S1-181428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Ericsson, Nokia, UIC, ETRI, Hansung University, Huawei, Kapsch Carriercom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CR22.889v16.2.0: Gap analysis of chapter 12.19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extLst>
                  <a:ext uri="{0D108BD9-81ED-4DB2-BD59-A6C34878D82A}">
                    <a16:rowId xmlns:a16="http://schemas.microsoft.com/office/drawing/2014/main" val="180483876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u="sng">
                          <a:effectLst/>
                          <a:hlinkClick r:id="rId7"/>
                        </a:rPr>
                        <a:t>S1-181429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</a:rPr>
                        <a:t>Ericsson, Nokia, UIC, ETRI, Hansung University, Huawei, Kapsch Carriercom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CR22.889v16.2.0: Gap analysis of chapter 6.7 Pushed Real Time Video streaming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extLst>
                  <a:ext uri="{0D108BD9-81ED-4DB2-BD59-A6C34878D82A}">
                    <a16:rowId xmlns:a16="http://schemas.microsoft.com/office/drawing/2014/main" val="2800017948"/>
                  </a:ext>
                </a:extLst>
              </a:tr>
              <a:tr h="2351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u="sng">
                          <a:effectLst/>
                          <a:hlinkClick r:id="rId8"/>
                        </a:rPr>
                        <a:t>S1-181574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UIC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CR22.889v16.2.0: GSM-R and FRMCS System interworking – communication priority exchange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extLst>
                  <a:ext uri="{0D108BD9-81ED-4DB2-BD59-A6C34878D82A}">
                    <a16:rowId xmlns:a16="http://schemas.microsoft.com/office/drawing/2014/main" val="701202090"/>
                  </a:ext>
                </a:extLst>
              </a:tr>
              <a:tr h="2351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u="sng">
                          <a:effectLst/>
                          <a:hlinkClick r:id="rId9"/>
                        </a:rPr>
                        <a:t>S1-181575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UIC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CR22.889v16.2.0: Chapter 12.10 - QoS in a railway environment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extLst>
                  <a:ext uri="{0D108BD9-81ED-4DB2-BD59-A6C34878D82A}">
                    <a16:rowId xmlns:a16="http://schemas.microsoft.com/office/drawing/2014/main" val="3391648614"/>
                  </a:ext>
                </a:extLst>
              </a:tr>
              <a:tr h="2351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u="sng">
                          <a:effectLst/>
                          <a:hlinkClick r:id="rId10"/>
                        </a:rPr>
                        <a:t>S1-181576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UIC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CR22.889v1x.0.0: Allocation and management of FRMCS communication resources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extLst>
                  <a:ext uri="{0D108BD9-81ED-4DB2-BD59-A6C34878D82A}">
                    <a16:rowId xmlns:a16="http://schemas.microsoft.com/office/drawing/2014/main" val="418208561"/>
                  </a:ext>
                </a:extLst>
              </a:tr>
              <a:tr h="2351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u="sng">
                          <a:effectLst/>
                          <a:hlinkClick r:id="rId11"/>
                        </a:rPr>
                        <a:t>S1-181577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UIC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CR22.889v16.2.0: Train integrity data communication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extLst>
                  <a:ext uri="{0D108BD9-81ED-4DB2-BD59-A6C34878D82A}">
                    <a16:rowId xmlns:a16="http://schemas.microsoft.com/office/drawing/2014/main" val="2877161769"/>
                  </a:ext>
                </a:extLst>
              </a:tr>
              <a:tr h="2351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u="none" strike="noStrike">
                          <a:effectLst/>
                          <a:hlinkClick r:id="rId12"/>
                        </a:rPr>
                        <a:t>S1-181578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UIC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CR22.889v16.2.0: Public emergency warning information broadcast by the FRMCS System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extLst>
                  <a:ext uri="{0D108BD9-81ED-4DB2-BD59-A6C34878D82A}">
                    <a16:rowId xmlns:a16="http://schemas.microsoft.com/office/drawing/2014/main" val="4202569523"/>
                  </a:ext>
                </a:extLst>
              </a:tr>
              <a:tr h="2351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u="sng">
                          <a:effectLst/>
                          <a:hlinkClick r:id="rId13"/>
                        </a:rPr>
                        <a:t>S1-181579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UIC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CR22.889v16.2.0: New use case: Saftey related – Critical advisory messaging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extLst>
                  <a:ext uri="{0D108BD9-81ED-4DB2-BD59-A6C34878D82A}">
                    <a16:rowId xmlns:a16="http://schemas.microsoft.com/office/drawing/2014/main" val="1560071652"/>
                  </a:ext>
                </a:extLst>
              </a:tr>
              <a:tr h="2351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u="sng">
                          <a:effectLst/>
                          <a:hlinkClick r:id="rId14"/>
                        </a:rPr>
                        <a:t>S1-181586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Huawei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CR22.889v16.2.0: gap analysis for real time data transmission in 6.14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extLst>
                  <a:ext uri="{0D108BD9-81ED-4DB2-BD59-A6C34878D82A}">
                    <a16:rowId xmlns:a16="http://schemas.microsoft.com/office/drawing/2014/main" val="1175328064"/>
                  </a:ext>
                </a:extLst>
              </a:tr>
              <a:tr h="2351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u="sng">
                          <a:effectLst/>
                          <a:hlinkClick r:id="rId15"/>
                        </a:rPr>
                        <a:t>S1-181709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ETRI, Hansung University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CR22.889v16.2.0: Gap analysis of chapter 9.11 FRMCS Naming Authority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extLst>
                  <a:ext uri="{0D108BD9-81ED-4DB2-BD59-A6C34878D82A}">
                    <a16:rowId xmlns:a16="http://schemas.microsoft.com/office/drawing/2014/main" val="2071842158"/>
                  </a:ext>
                </a:extLst>
              </a:tr>
              <a:tr h="2351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u="sng">
                          <a:effectLst/>
                          <a:hlinkClick r:id="rId16"/>
                        </a:rPr>
                        <a:t>S1-181710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ETRI, Hansung University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CR22.889v16.2.0: Gap analysis of chapter 9.12 Wayside-Centric Automatic Train Control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extLst>
                  <a:ext uri="{0D108BD9-81ED-4DB2-BD59-A6C34878D82A}">
                    <a16:rowId xmlns:a16="http://schemas.microsoft.com/office/drawing/2014/main" val="336896551"/>
                  </a:ext>
                </a:extLst>
              </a:tr>
              <a:tr h="2351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u="sng">
                          <a:effectLst/>
                          <a:hlinkClick r:id="rId17"/>
                        </a:rPr>
                        <a:t>S1-181711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ETRI, Hansung University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CR22.889v16.2.0: Gap analysis of chapter 9.13  Autonomous Train Control and Operation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extLst>
                  <a:ext uri="{0D108BD9-81ED-4DB2-BD59-A6C34878D82A}">
                    <a16:rowId xmlns:a16="http://schemas.microsoft.com/office/drawing/2014/main" val="3857478889"/>
                  </a:ext>
                </a:extLst>
              </a:tr>
              <a:tr h="2351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u="sng">
                          <a:effectLst/>
                          <a:hlinkClick r:id="rId18"/>
                        </a:rPr>
                        <a:t>S1-181712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ETRI, Hansung University</a:t>
                      </a:r>
                      <a:endParaRPr lang="de-DE" sz="7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</a:rPr>
                        <a:t>CR22.889v16.2.0: Gap analysis of chapter 12.6  Autonomous Train Control and Operation</a:t>
                      </a:r>
                      <a:endParaRPr lang="de-DE" sz="7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16" marR="51116" marT="0" marB="0"/>
                </a:tc>
                <a:extLst>
                  <a:ext uri="{0D108BD9-81ED-4DB2-BD59-A6C34878D82A}">
                    <a16:rowId xmlns:a16="http://schemas.microsoft.com/office/drawing/2014/main" val="12347314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763449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FS_FRMCS2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Work/Study Item Completion: 80%</a:t>
            </a:r>
          </a:p>
          <a:p>
            <a:pPr>
              <a:defRPr/>
            </a:pPr>
            <a:r>
              <a:rPr lang="en-GB" dirty="0"/>
              <a:t>Draft TR 22.889 Completion: 85%</a:t>
            </a:r>
          </a:p>
          <a:p>
            <a:pPr marL="400050" lvl="2" indent="0">
              <a:buFontTx/>
              <a:buNone/>
              <a:defRPr/>
            </a:pP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N/A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4</a:t>
            </a:fld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61091435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FS_FRMCS2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</a:t>
            </a:r>
          </a:p>
          <a:p>
            <a:pPr marL="457200" lvl="1" indent="0">
              <a:buFontTx/>
              <a:buNone/>
              <a:defRPr/>
            </a:pPr>
            <a:endParaRPr lang="en-GB" dirty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5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FS_FRMCS2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/>
              <a:t>For information: N/A</a:t>
            </a:r>
          </a:p>
          <a:p>
            <a:pPr lvl="1">
              <a:defRPr/>
            </a:pPr>
            <a:r>
              <a:rPr lang="en-GB" sz="2000" dirty="0"/>
              <a:t>For approval: N/A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6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FS_FRMCS2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Topics to focus on at next SA1#83 meeting:</a:t>
            </a:r>
          </a:p>
          <a:p>
            <a:pPr lvl="1">
              <a:defRPr/>
            </a:pPr>
            <a:r>
              <a:rPr lang="en-GB" dirty="0"/>
              <a:t>Editorial corrections where understanding of use cases is affected</a:t>
            </a:r>
          </a:p>
          <a:p>
            <a:pPr lvl="1">
              <a:defRPr/>
            </a:pPr>
            <a:r>
              <a:rPr lang="en-GB" dirty="0"/>
              <a:t>Probably add and correct use cases</a:t>
            </a:r>
          </a:p>
          <a:p>
            <a:pPr lvl="2">
              <a:defRPr/>
            </a:pPr>
            <a:r>
              <a:rPr lang="en-GB" dirty="0"/>
              <a:t>Avoid overlap of new use cases with existing use cases</a:t>
            </a:r>
          </a:p>
          <a:p>
            <a:pPr lvl="2">
              <a:defRPr/>
            </a:pPr>
            <a:r>
              <a:rPr lang="en-GB" dirty="0"/>
              <a:t>Add only use cases that bring in new aspects – difficult to assess what will still come from ETSI TC RT</a:t>
            </a:r>
          </a:p>
          <a:p>
            <a:pPr marL="457200" lvl="1" indent="0">
              <a:buNone/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7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FS_FRMCS2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80%</a:t>
            </a:r>
          </a:p>
          <a:p>
            <a:pPr lvl="1">
              <a:defRPr/>
            </a:pPr>
            <a:r>
              <a:rPr lang="en-GB" dirty="0"/>
              <a:t>Next meeting: 85%</a:t>
            </a:r>
          </a:p>
          <a:p>
            <a:pPr lvl="2">
              <a:defRPr/>
            </a:pPr>
            <a:endParaRPr lang="en-GB" dirty="0"/>
          </a:p>
          <a:p>
            <a:pPr lvl="1">
              <a:defRPr/>
            </a:pPr>
            <a:r>
              <a:rPr lang="en-GB" dirty="0"/>
              <a:t>In two meetings: 90%</a:t>
            </a:r>
          </a:p>
          <a:p>
            <a:pPr lvl="1">
              <a:defRPr/>
            </a:pPr>
            <a:r>
              <a:rPr lang="en-GB" dirty="0">
                <a:highlight>
                  <a:srgbClr val="FFFF00"/>
                </a:highlight>
              </a:rPr>
              <a:t>Early warning: </a:t>
            </a:r>
            <a:r>
              <a:rPr lang="en-GB" dirty="0"/>
              <a:t>There might be the need to have extra meeting time for FRMCS2. In this case it is proposed to have an additional meeting (Ad-Hoc or .</a:t>
            </a:r>
            <a:r>
              <a:rPr lang="en-GB" dirty="0" err="1"/>
              <a:t>bis</a:t>
            </a:r>
            <a:r>
              <a:rPr lang="en-GB" dirty="0"/>
              <a:t>) between SA1#83 and SA1#84. </a:t>
            </a:r>
          </a:p>
          <a:p>
            <a:pPr lvl="1">
              <a:defRPr/>
            </a:pPr>
            <a:r>
              <a:rPr lang="en-GB" dirty="0"/>
              <a:t>The decision on that meeting would have to be taken at SA1#83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9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587</Words>
  <Application>Microsoft Office PowerPoint</Application>
  <PresentationFormat>On-screen Show (4:3)</PresentationFormat>
  <Paragraphs>112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MS Mincho</vt:lpstr>
      <vt:lpstr>Arial</vt:lpstr>
      <vt:lpstr>Bookman Old Style</vt:lpstr>
      <vt:lpstr>Calibri</vt:lpstr>
      <vt:lpstr>Times New Roman</vt:lpstr>
      <vt:lpstr>Blank Presentation</vt:lpstr>
      <vt:lpstr>FS_FRMCS2 Status Update Study on Future Railway Mobile Communication System2</vt:lpstr>
      <vt:lpstr>FS_FRMCS2 Status</vt:lpstr>
      <vt:lpstr>FS_FRMCS2 Progress</vt:lpstr>
      <vt:lpstr>FS_FRMCS2 Progress</vt:lpstr>
      <vt:lpstr>FS_FRMCS2 Meeting Time</vt:lpstr>
      <vt:lpstr>FS_FRMCS2 Completion Date</vt:lpstr>
      <vt:lpstr>FS_FRMCS2 Planning/Progress</vt:lpstr>
      <vt:lpstr>Work plan between meetings</vt:lpstr>
      <vt:lpstr>FS_FRMCS2 Progress Estimate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Juergen Merkel</cp:lastModifiedBy>
  <cp:revision>346</cp:revision>
  <cp:lastPrinted>2000-01-14T10:02:55Z</cp:lastPrinted>
  <dcterms:created xsi:type="dcterms:W3CDTF">1999-11-22T09:19:47Z</dcterms:created>
  <dcterms:modified xsi:type="dcterms:W3CDTF">2018-05-11T10:16:30Z</dcterms:modified>
  <cp:category>Presentation</cp:category>
</cp:coreProperties>
</file>