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68" r:id="rId3"/>
    <p:sldId id="269" r:id="rId4"/>
    <p:sldId id="270" r:id="rId5"/>
    <p:sldId id="271" r:id="rId6"/>
    <p:sldId id="262" r:id="rId7"/>
    <p:sldId id="263" r:id="rId8"/>
    <p:sldId id="267" r:id="rId9"/>
    <p:sldId id="257" r:id="rId10"/>
    <p:sldId id="259" r:id="rId11"/>
    <p:sldId id="264" r:id="rId12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Michael Bahr (Siemens)" initials="mb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8"/>
    <p:restoredTop sz="94679"/>
  </p:normalViewPr>
  <p:slideViewPr>
    <p:cSldViewPr>
      <p:cViewPr varScale="1">
        <p:scale>
          <a:sx n="64" d="100"/>
          <a:sy n="64" d="100"/>
        </p:scale>
        <p:origin x="-860" y="-7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95E428-C186-4D31-A4D6-EDE2474EAC1E}" type="datetimeFigureOut">
              <a:rPr lang="en-GB"/>
              <a:pPr>
                <a:defRPr/>
              </a:pPr>
              <a:t>27/04/2018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AB1BD8-7113-4FA7-8B83-CF6DF07CE237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AE8560-3C7B-4694-BCA3-D72DB6A472F3}" type="datetimeFigureOut">
              <a:rPr lang="en-GB"/>
              <a:pPr>
                <a:defRPr/>
              </a:pPr>
              <a:t>27/04/2018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AAD101-1BB0-4CD6-90CF-D7043AE66D5C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08D209-69A3-4418-A6EC-1543F0BA9C11}" type="datetimeFigureOut">
              <a:rPr lang="en-GB"/>
              <a:pPr>
                <a:defRPr/>
              </a:pPr>
              <a:t>27/04/2018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9FCF7D-4D16-4475-85F3-B2ED991812F8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439C7B-382A-4BCA-A8FB-2150ABDDA3AD}" type="datetimeFigureOut">
              <a:rPr lang="en-GB"/>
              <a:pPr>
                <a:defRPr/>
              </a:pPr>
              <a:t>27/04/2018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C14D3A-6658-4642-A73E-B4AB42626721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B9F145-FD65-415E-81FC-8AC4C46FD14E}" type="datetimeFigureOut">
              <a:rPr lang="en-GB"/>
              <a:pPr>
                <a:defRPr/>
              </a:pPr>
              <a:t>27/04/2018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89AE4F-F66C-43BF-BCCF-59B42E4D4FE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49F2A2-47E7-4397-8B08-E4BBBE6F8880}" type="datetimeFigureOut">
              <a:rPr lang="en-GB"/>
              <a:pPr>
                <a:defRPr/>
              </a:pPr>
              <a:t>27/04/2018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26F86C-203A-4542-96B2-8886299A0779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265013-84B1-4988-8E71-84FE9D554AAE}" type="datetimeFigureOut">
              <a:rPr lang="en-GB"/>
              <a:pPr>
                <a:defRPr/>
              </a:pPr>
              <a:t>27/04/2018</a:t>
            </a:fld>
            <a:endParaRPr lang="en-GB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FC9683-1F6F-4625-A025-EF7EEA7C4617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DECD6F-DBAB-4DEE-9774-6ACAD1F34142}" type="datetimeFigureOut">
              <a:rPr lang="en-GB"/>
              <a:pPr>
                <a:defRPr/>
              </a:pPr>
              <a:t>27/04/2018</a:t>
            </a:fld>
            <a:endParaRPr lang="en-GB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2143CE-78A5-4F99-8C03-AB5ACAF941B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844A6E-B523-4320-B247-43194D748D7D}" type="datetimeFigureOut">
              <a:rPr lang="en-GB"/>
              <a:pPr>
                <a:defRPr/>
              </a:pPr>
              <a:t>27/04/2018</a:t>
            </a:fld>
            <a:endParaRPr lang="en-GB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7B1888-0E74-4FD0-9D6C-A92CFFB7AC34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39D079-0733-4083-9EFA-66794A15C9B4}" type="datetimeFigureOut">
              <a:rPr lang="en-GB"/>
              <a:pPr>
                <a:defRPr/>
              </a:pPr>
              <a:t>27/04/2018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4AC614-8194-4668-915E-CC11C6F1F5E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418B5A-036D-422D-B853-A97CB4398DC2}" type="datetimeFigureOut">
              <a:rPr lang="en-GB"/>
              <a:pPr>
                <a:defRPr/>
              </a:pPr>
              <a:t>27/04/2018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ADDD59-59DC-4004-A562-D55CD23796E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GB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B4C6FDB-0F8C-4C73-A71E-7DAF0AD55653}" type="datetimeFigureOut">
              <a:rPr lang="en-GB"/>
              <a:pPr>
                <a:defRPr/>
              </a:pPr>
              <a:t>27/04/2018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532B0C2-ED36-4965-BC9C-AA0FC70DB4C3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200" b="1" dirty="0" smtClean="0"/>
              <a:t>3GPP TSG-SA WG1 Meeting #</a:t>
            </a:r>
            <a:r>
              <a:rPr lang="en-GB" sz="3200" b="1" dirty="0" smtClean="0"/>
              <a:t>82</a:t>
            </a:r>
            <a:r>
              <a:rPr lang="en-GB" sz="3200" b="1" dirty="0" smtClean="0"/>
              <a:t>	</a:t>
            </a:r>
            <a:r>
              <a:rPr lang="en-GB" sz="3200" b="1" smtClean="0"/>
              <a:t>/ </a:t>
            </a:r>
            <a:r>
              <a:rPr lang="en-GB" sz="3200" b="1" smtClean="0"/>
              <a:t>S</a:t>
            </a:r>
            <a:r>
              <a:rPr lang="en-GB" sz="3200" b="1" smtClean="0"/>
              <a:t>1-181223 </a:t>
            </a:r>
            <a:r>
              <a:rPr lang="en-GB" sz="3200" dirty="0" smtClean="0"/>
              <a:t/>
            </a:r>
            <a:br>
              <a:rPr lang="en-GB" sz="3200" dirty="0" smtClean="0"/>
            </a:br>
            <a:r>
              <a:rPr lang="en-GB" sz="3200" b="1" dirty="0" smtClean="0"/>
              <a:t>Dubrovnik, Croatia,</a:t>
            </a:r>
            <a:r>
              <a:rPr lang="en-GB" sz="3200" b="1" dirty="0" smtClean="0"/>
              <a:t> 7</a:t>
            </a:r>
            <a:r>
              <a:rPr lang="en-GB" sz="3200" b="1" baseline="30000" dirty="0" smtClean="0"/>
              <a:t>th</a:t>
            </a:r>
            <a:r>
              <a:rPr lang="en-GB" sz="3200" b="1" dirty="0" smtClean="0"/>
              <a:t> – 11</a:t>
            </a:r>
            <a:r>
              <a:rPr lang="en-GB" sz="3200" b="1" baseline="30000" dirty="0" smtClean="0"/>
              <a:t>th</a:t>
            </a:r>
            <a:r>
              <a:rPr lang="en-GB" sz="3200" b="1" dirty="0" smtClean="0"/>
              <a:t> May </a:t>
            </a:r>
            <a:r>
              <a:rPr lang="en-GB" sz="3200" b="1" dirty="0" smtClean="0"/>
              <a:t>2018</a:t>
            </a:r>
            <a:endParaRPr lang="en-GB" sz="3200" dirty="0" smtClean="0"/>
          </a:p>
        </p:txBody>
      </p:sp>
      <p:sp>
        <p:nvSpPr>
          <p:cNvPr id="205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charset="0"/>
              <a:buNone/>
            </a:pPr>
            <a:r>
              <a:rPr lang="en-GB" sz="2400" dirty="0" smtClean="0"/>
              <a:t>Title:	Making the Case </a:t>
            </a:r>
            <a:r>
              <a:rPr lang="en-GB" sz="2400" dirty="0" smtClean="0"/>
              <a:t>(again) for </a:t>
            </a:r>
            <a:r>
              <a:rPr lang="en-GB" sz="2400" dirty="0" smtClean="0"/>
              <a:t>a Work Item on service requirements for enabling cyber-physical control applications</a:t>
            </a:r>
          </a:p>
          <a:p>
            <a:pPr>
              <a:buFont typeface="Arial" charset="0"/>
              <a:buNone/>
            </a:pPr>
            <a:r>
              <a:rPr lang="en-GB" sz="2400" dirty="0" smtClean="0"/>
              <a:t>Agenda Item:	4</a:t>
            </a:r>
          </a:p>
          <a:p>
            <a:pPr>
              <a:buFont typeface="Arial" charset="0"/>
              <a:buNone/>
            </a:pPr>
            <a:r>
              <a:rPr lang="en-GB" sz="2400" dirty="0" smtClean="0"/>
              <a:t>Source:	Siemens </a:t>
            </a:r>
            <a:r>
              <a:rPr lang="en-GB" sz="2400" dirty="0" smtClean="0"/>
              <a:t>AG</a:t>
            </a:r>
            <a:endParaRPr lang="en-GB" sz="2400" dirty="0" smtClean="0"/>
          </a:p>
          <a:p>
            <a:pPr>
              <a:buFont typeface="Arial" charset="0"/>
              <a:buNone/>
            </a:pPr>
            <a:r>
              <a:rPr lang="en-GB" sz="2400" dirty="0" smtClean="0"/>
              <a:t>Contact:	Joachim W. Walewski (joachim.walewski@siemens.com) </a:t>
            </a:r>
          </a:p>
          <a:p>
            <a:pPr>
              <a:buFont typeface="Arial" charset="0"/>
              <a:buNone/>
            </a:pPr>
            <a:r>
              <a:rPr lang="en-GB" sz="2400" dirty="0" smtClean="0"/>
              <a:t> </a:t>
            </a:r>
          </a:p>
          <a:p>
            <a:pPr>
              <a:buFont typeface="Arial" charset="0"/>
              <a:buNone/>
            </a:pPr>
            <a:r>
              <a:rPr lang="en-GB" sz="2400" i="1" dirty="0" smtClean="0"/>
              <a:t>Abstract: </a:t>
            </a:r>
            <a:r>
              <a:rPr lang="en-GB" sz="2400" i="1" dirty="0" smtClean="0"/>
              <a:t>This </a:t>
            </a:r>
            <a:r>
              <a:rPr lang="en-GB" sz="2400" i="1" dirty="0" smtClean="0"/>
              <a:t>contribution </a:t>
            </a:r>
            <a:r>
              <a:rPr lang="en-GB" sz="2400" i="1" dirty="0" smtClean="0"/>
              <a:t>makes </a:t>
            </a:r>
            <a:r>
              <a:rPr lang="en-GB" sz="2400" i="1" dirty="0" smtClean="0"/>
              <a:t>the case for </a:t>
            </a:r>
            <a:r>
              <a:rPr lang="en-GB" sz="2400" i="1" dirty="0" smtClean="0"/>
              <a:t>a </a:t>
            </a:r>
            <a:r>
              <a:rPr lang="en-GB" sz="2400" i="1" dirty="0" smtClean="0"/>
              <a:t>work item addressing the enablement of cyber-physical control applications in vertical domains. This contribution </a:t>
            </a:r>
            <a:r>
              <a:rPr lang="en-GB" sz="2400" i="1" dirty="0" smtClean="0"/>
              <a:t>is tied to the </a:t>
            </a:r>
            <a:r>
              <a:rPr lang="en-GB" sz="2400" i="1" dirty="0" smtClean="0"/>
              <a:t>WID proposal </a:t>
            </a:r>
            <a:r>
              <a:rPr lang="en-GB" sz="2400" i="1" dirty="0" err="1" smtClean="0"/>
              <a:t>cyberCAV</a:t>
            </a:r>
            <a:r>
              <a:rPr lang="en-GB" sz="2400" i="1" dirty="0" smtClean="0"/>
              <a:t> (S1-181190).</a:t>
            </a:r>
            <a:endParaRPr lang="en-GB" sz="2400" dirty="0" smtClean="0"/>
          </a:p>
          <a:p>
            <a:pPr>
              <a:buFont typeface="Arial" charset="0"/>
              <a:buNone/>
            </a:pPr>
            <a:endParaRPr lang="en-GB" sz="2000" dirty="0" smtClean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Justification for a new work item</a:t>
            </a: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GB" sz="2400" dirty="0" smtClean="0"/>
              <a:t>Both FS_CAV and FS_5GLAN produced significant, rich TRs</a:t>
            </a:r>
          </a:p>
          <a:p>
            <a:r>
              <a:rPr lang="en-GB" sz="2400" dirty="0" smtClean="0"/>
              <a:t>New verticals (rail-bound mass transit, power generation …)</a:t>
            </a:r>
          </a:p>
          <a:p>
            <a:r>
              <a:rPr lang="en-GB" sz="2400" dirty="0" smtClean="0"/>
              <a:t>New service parameters (update time; communication service reliability …) and better understanding of already introduced parameters (jitter/timeliness; communication service availability, survival time …)</a:t>
            </a:r>
          </a:p>
          <a:p>
            <a:r>
              <a:rPr lang="en-GB" sz="2400" dirty="0" smtClean="0"/>
              <a:t>New aspects of 5G systems identified</a:t>
            </a:r>
          </a:p>
          <a:p>
            <a:pPr lvl="1"/>
            <a:r>
              <a:rPr lang="en-GB" sz="2000" dirty="0" smtClean="0"/>
              <a:t>Dependability assurance </a:t>
            </a:r>
          </a:p>
          <a:p>
            <a:pPr lvl="2"/>
            <a:r>
              <a:rPr lang="en-GB" sz="1600" dirty="0" smtClean="0"/>
              <a:t>User-oriented service monitoring including QoS and security</a:t>
            </a:r>
          </a:p>
          <a:p>
            <a:pPr lvl="1"/>
            <a:r>
              <a:rPr lang="en-GB" sz="2000" dirty="0" smtClean="0"/>
              <a:t>Support of IEEE 802.1 functionalities for real-time Ethernet</a:t>
            </a:r>
          </a:p>
          <a:p>
            <a:pPr lvl="1"/>
            <a:endParaRPr lang="en-GB" sz="1800" dirty="0" smtClean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Why is FS_5GLAN included?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5440362"/>
          </a:xfrm>
        </p:spPr>
        <p:txBody>
          <a:bodyPr/>
          <a:lstStyle/>
          <a:p>
            <a:r>
              <a:rPr lang="en-GB" sz="2800" dirty="0"/>
              <a:t>FS_5GLAN has 26 use cases across residential, enterprise, and industrial </a:t>
            </a:r>
            <a:r>
              <a:rPr lang="en-GB" sz="2800" dirty="0" smtClean="0"/>
              <a:t>LANs</a:t>
            </a:r>
            <a:endParaRPr lang="en-GB" sz="2800" dirty="0"/>
          </a:p>
          <a:p>
            <a:pPr lvl="1"/>
            <a:r>
              <a:rPr lang="en-GB" sz="2400" dirty="0"/>
              <a:t>Hard real time KPIs </a:t>
            </a:r>
            <a:r>
              <a:rPr lang="en-GB" sz="2400" dirty="0" smtClean="0"/>
              <a:t>from industrial </a:t>
            </a:r>
            <a:r>
              <a:rPr lang="en-GB" sz="2400" dirty="0"/>
              <a:t>applications</a:t>
            </a:r>
          </a:p>
          <a:p>
            <a:r>
              <a:rPr lang="en-GB" sz="2800" dirty="0" smtClean="0"/>
              <a:t>5G must consider integration of 5G technology with existing eco systems in industries, critical infrastructure, etc.</a:t>
            </a:r>
          </a:p>
          <a:p>
            <a:pPr lvl="1"/>
            <a:r>
              <a:rPr lang="en-GB" sz="2400" dirty="0" smtClean="0"/>
              <a:t>Current systems use industrial field buses</a:t>
            </a:r>
          </a:p>
          <a:p>
            <a:pPr lvl="2"/>
            <a:r>
              <a:rPr lang="en-GB" sz="2000" dirty="0" smtClean="0"/>
              <a:t>“Modern” variant: Ethernet-based field buses (</a:t>
            </a:r>
            <a:r>
              <a:rPr lang="en-GB" sz="2000" dirty="0" err="1" smtClean="0"/>
              <a:t>EtherCAT</a:t>
            </a:r>
            <a:r>
              <a:rPr lang="en-GB" sz="2000" dirty="0" smtClean="0"/>
              <a:t>, PROFINET, </a:t>
            </a:r>
            <a:r>
              <a:rPr lang="en-GB" sz="2000" dirty="0" err="1" smtClean="0"/>
              <a:t>Sercos</a:t>
            </a:r>
            <a:r>
              <a:rPr lang="en-GB" sz="2000" dirty="0" smtClean="0"/>
              <a:t> …)</a:t>
            </a:r>
          </a:p>
          <a:p>
            <a:pPr lvl="2"/>
            <a:r>
              <a:rPr lang="en-GB" sz="2000" dirty="0" smtClean="0"/>
              <a:t>5G has to work with existing (Ethernet-based) field buses</a:t>
            </a:r>
          </a:p>
          <a:p>
            <a:r>
              <a:rPr lang="en-GB" sz="2800" dirty="0" smtClean="0"/>
              <a:t>Thus: real-time-Ethernet aspects addressed in FS_5GLAN should be included in </a:t>
            </a:r>
            <a:r>
              <a:rPr lang="en-GB" sz="2800" dirty="0" err="1" smtClean="0"/>
              <a:t>cyberCAV</a:t>
            </a:r>
            <a:r>
              <a:rPr lang="en-GB" sz="2800" dirty="0" smtClean="0"/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First off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S1-181190 is a revision of S1-180178 (SA1#81)</a:t>
            </a:r>
          </a:p>
          <a:p>
            <a:r>
              <a:rPr lang="en-GB" dirty="0" smtClean="0"/>
              <a:t>Major reasons for why the WID was not approved at SA1#81 (my take):</a:t>
            </a:r>
          </a:p>
          <a:p>
            <a:pPr lvl="1"/>
            <a:r>
              <a:rPr lang="en-GB" dirty="0" smtClean="0"/>
              <a:t>TR 22.804 not mature enough (merged potential service requirements; what requirements are really new?)</a:t>
            </a:r>
          </a:p>
          <a:p>
            <a:pPr lvl="1"/>
            <a:r>
              <a:rPr lang="en-GB" dirty="0" smtClean="0"/>
              <a:t>Exclusive and private networks need to be discussed in more detail and SA1-agreement needs to be reached</a:t>
            </a:r>
            <a:endParaRPr lang="en-GB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Maturity of TR 22.804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Activities since SA#81:</a:t>
            </a:r>
          </a:p>
          <a:p>
            <a:pPr lvl="1"/>
            <a:r>
              <a:rPr lang="en-GB" dirty="0" smtClean="0"/>
              <a:t>Comprehensive analysis of potential requirements in TR 22.804, V1.1.0</a:t>
            </a:r>
          </a:p>
          <a:p>
            <a:pPr lvl="1"/>
            <a:r>
              <a:rPr lang="en-GB" dirty="0" smtClean="0"/>
              <a:t>Identification of potential requirements already covered by existing TSs</a:t>
            </a:r>
          </a:p>
          <a:p>
            <a:pPr lvl="1"/>
            <a:r>
              <a:rPr lang="en-GB" dirty="0" smtClean="0"/>
              <a:t>Merging of new potential requirements</a:t>
            </a:r>
          </a:p>
          <a:p>
            <a:pPr lvl="1"/>
            <a:r>
              <a:rPr lang="en-GB" dirty="0" smtClean="0"/>
              <a:t>14 contributions on this topic submitted to this meeting</a:t>
            </a:r>
            <a:endParaRPr lang="en-GB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Exclusive and private networks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Activities since SA1#81</a:t>
            </a:r>
          </a:p>
          <a:p>
            <a:pPr lvl="1"/>
            <a:r>
              <a:rPr lang="en-GB" dirty="0" smtClean="0"/>
              <a:t>Co-operation between FS_5GLAN, FS_BMNS and FS_CAV rapporteurs</a:t>
            </a:r>
          </a:p>
          <a:p>
            <a:pPr lvl="2"/>
            <a:r>
              <a:rPr lang="en-GB" dirty="0" smtClean="0"/>
              <a:t>Strategy for how to update exclusive and private network definitions in pertinent TRs</a:t>
            </a:r>
          </a:p>
          <a:p>
            <a:pPr lvl="1"/>
            <a:r>
              <a:rPr lang="en-GB" dirty="0" smtClean="0"/>
              <a:t>Early drafting of discussion paper</a:t>
            </a:r>
          </a:p>
          <a:p>
            <a:pPr lvl="1"/>
            <a:r>
              <a:rPr lang="en-GB" dirty="0" smtClean="0"/>
              <a:t>Shared &amp; discussed the paper with concerned providers</a:t>
            </a:r>
          </a:p>
          <a:p>
            <a:pPr lvl="1"/>
            <a:r>
              <a:rPr lang="en-GB" dirty="0" smtClean="0"/>
              <a:t>Circulation via SA1 exploder and discussion</a:t>
            </a:r>
          </a:p>
          <a:p>
            <a:pPr lvl="1"/>
            <a:r>
              <a:rPr lang="en-GB" dirty="0" smtClean="0"/>
              <a:t>Submission of discussion paper and alignment contributions</a:t>
            </a:r>
            <a:endParaRPr lang="en-GB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Also …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KPN submitted their own contributions concerning the </a:t>
            </a:r>
            <a:r>
              <a:rPr lang="en-GB" dirty="0" smtClean="0"/>
              <a:t>exclusive/private topic (S1-181059, S1-181058, S1-181057, </a:t>
            </a:r>
            <a:r>
              <a:rPr lang="en-GB" dirty="0" smtClean="0"/>
              <a:t>S1-181056)</a:t>
            </a:r>
            <a:endParaRPr lang="en-GB" dirty="0" smtClean="0"/>
          </a:p>
          <a:p>
            <a:r>
              <a:rPr lang="en-GB" dirty="0" smtClean="0"/>
              <a:t>5GLAN aspects not covered in the </a:t>
            </a:r>
            <a:r>
              <a:rPr lang="en-GB" dirty="0" err="1" smtClean="0"/>
              <a:t>cyberCAV</a:t>
            </a:r>
            <a:r>
              <a:rPr lang="en-GB" dirty="0" smtClean="0"/>
              <a:t> WID will be addressed in another WID (</a:t>
            </a:r>
            <a:r>
              <a:rPr lang="en-GB" dirty="0" smtClean="0"/>
              <a:t>hat tip to KPN; </a:t>
            </a:r>
            <a:r>
              <a:rPr lang="en-GB" dirty="0" smtClean="0"/>
              <a:t>S1-181060)</a:t>
            </a:r>
            <a:endParaRPr lang="en-GB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Appendix</a:t>
            </a:r>
            <a:endParaRPr lang="en-GB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TS 22.261, Table 7.2.2-1</a:t>
            </a:r>
            <a:endParaRPr lang="en-GB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4500" y="1485900"/>
            <a:ext cx="8255000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 dirty="0" smtClean="0"/>
              <a:t>First off: what we talk about when we talk about cyber-physical control applications</a:t>
            </a:r>
            <a:endParaRPr lang="en-GB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GB" dirty="0" smtClean="0"/>
              <a:t>Cyber-physical systems: systems that include engineered, interacting networks of physical and computational components.</a:t>
            </a:r>
          </a:p>
          <a:p>
            <a:r>
              <a:rPr lang="en-GB" dirty="0" smtClean="0"/>
              <a:t>Control applications: applications that control physical processes.</a:t>
            </a:r>
            <a:endParaRPr lang="en-GB" dirty="0"/>
          </a:p>
        </p:txBody>
      </p:sp>
      <p:pic>
        <p:nvPicPr>
          <p:cNvPr id="1026" name="Picture 2" descr="https://iitk.ac.in/ee/ControlOfCyberPhysicalSystems/pics/Cyber-Physical-Systems_CPS.pn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8200" y="2180431"/>
            <a:ext cx="4038600" cy="33655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6686276" y="5877272"/>
            <a:ext cx="245772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/>
              <a:t>© Indian Institute of Technology Kanpur </a:t>
            </a:r>
            <a:endParaRPr lang="en-GB" sz="10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smtClean="0"/>
              <a:t>Background</a:t>
            </a:r>
            <a:endParaRPr lang="en-GB" smtClean="0"/>
          </a:p>
        </p:txBody>
      </p:sp>
      <p:sp>
        <p:nvSpPr>
          <p:cNvPr id="307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GB" sz="2400" dirty="0" smtClean="0"/>
              <a:t>First cyber-physical control use cases addressed in TS 22.261: list of performance requirements</a:t>
            </a:r>
            <a:endParaRPr lang="en-GB" sz="2000" dirty="0" smtClean="0"/>
          </a:p>
          <a:p>
            <a:pPr lvl="1" eaLnBrk="1" hangingPunct="1"/>
            <a:r>
              <a:rPr lang="en-GB" sz="2000" dirty="0" smtClean="0">
                <a:sym typeface="Wingdings" pitchFamily="2" charset="2"/>
              </a:rPr>
              <a:t>Several interesting use cases not included (see S1-170364, section 7.3)</a:t>
            </a:r>
          </a:p>
          <a:p>
            <a:pPr lvl="1" eaLnBrk="1" hangingPunct="1"/>
            <a:r>
              <a:rPr lang="en-GB" sz="2000" dirty="0" smtClean="0">
                <a:sym typeface="Wingdings" pitchFamily="2" charset="2"/>
              </a:rPr>
              <a:t>Many general automation requirements not included (see S1-170364, section 7.5)</a:t>
            </a:r>
          </a:p>
          <a:p>
            <a:pPr lvl="1" eaLnBrk="1" hangingPunct="1"/>
            <a:r>
              <a:rPr lang="en-GB" sz="2000" dirty="0" smtClean="0">
                <a:sym typeface="Wingdings" pitchFamily="2" charset="2"/>
              </a:rPr>
              <a:t>Only a small set of verticals addressed</a:t>
            </a:r>
          </a:p>
          <a:p>
            <a:pPr lvl="1" eaLnBrk="1" hangingPunct="1"/>
            <a:r>
              <a:rPr lang="en-GB" sz="2000" dirty="0" smtClean="0">
                <a:sym typeface="Wingdings" pitchFamily="2" charset="2"/>
              </a:rPr>
              <a:t>Automation-related security requirements not included (see S1-170365)</a:t>
            </a:r>
          </a:p>
          <a:p>
            <a:pPr eaLnBrk="1" hangingPunct="1"/>
            <a:r>
              <a:rPr lang="en-GB" sz="2400" dirty="0" smtClean="0">
                <a:sym typeface="Wingdings" pitchFamily="2" charset="2"/>
              </a:rPr>
              <a:t>Two studies started in response to the identified “delta”:</a:t>
            </a:r>
          </a:p>
          <a:p>
            <a:pPr lvl="1" eaLnBrk="1" hangingPunct="1"/>
            <a:r>
              <a:rPr lang="en-GB" sz="2000" dirty="0" smtClean="0">
                <a:sym typeface="Wingdings" pitchFamily="2" charset="2"/>
              </a:rPr>
              <a:t>FS_CAV	  TR 22.804</a:t>
            </a:r>
          </a:p>
          <a:p>
            <a:pPr lvl="1" eaLnBrk="1" hangingPunct="1"/>
            <a:r>
              <a:rPr lang="en-GB" sz="2000" dirty="0" smtClean="0">
                <a:sym typeface="Wingdings" pitchFamily="2" charset="2"/>
              </a:rPr>
              <a:t>FS_5GLAN  TR 22.821</a:t>
            </a:r>
          </a:p>
          <a:p>
            <a:pPr eaLnBrk="1" hangingPunct="1"/>
            <a:r>
              <a:rPr lang="en-GB" sz="2400" dirty="0" smtClean="0">
                <a:sym typeface="Wingdings" pitchFamily="2" charset="2"/>
              </a:rPr>
              <a:t>Both studies to be finalised during 3GPPSA1#81</a:t>
            </a:r>
            <a:endParaRPr lang="en-GB" sz="2400" dirty="0" smtClean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490</Words>
  <Application>Microsoft Office PowerPoint</Application>
  <PresentationFormat>On-screen Show (4:3)</PresentationFormat>
  <Paragraphs>61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Office Theme</vt:lpstr>
      <vt:lpstr>3GPP TSG-SA WG1 Meeting #82 / S1-181223  Dubrovnik, Croatia, 7th – 11th May 2018</vt:lpstr>
      <vt:lpstr>First off</vt:lpstr>
      <vt:lpstr>Maturity of TR 22.804</vt:lpstr>
      <vt:lpstr>Exclusive and private networks</vt:lpstr>
      <vt:lpstr>Also …</vt:lpstr>
      <vt:lpstr>Appendix</vt:lpstr>
      <vt:lpstr>TS 22.261, Table 7.2.2-1</vt:lpstr>
      <vt:lpstr>First off: what we talk about when we talk about cyber-physical control applications</vt:lpstr>
      <vt:lpstr>Background</vt:lpstr>
      <vt:lpstr>Justification for a new work item</vt:lpstr>
      <vt:lpstr>Why is FS_5GLAN included?</vt:lpstr>
    </vt:vector>
  </TitlesOfParts>
  <Company>Siemens AG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S1-17xxx – Making the Case for a Study on Automation in Verticals</dc:title>
  <dc:creator>Joachim W. Walewski</dc:creator>
  <cp:keywords>C_Unrestricted</cp:keywords>
  <cp:lastModifiedBy>Joachim W. Walewski</cp:lastModifiedBy>
  <cp:revision>147</cp:revision>
  <dcterms:created xsi:type="dcterms:W3CDTF">2017-02-06T10:41:14Z</dcterms:created>
  <dcterms:modified xsi:type="dcterms:W3CDTF">2018-04-27T16:33:40Z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-688484744</vt:i4>
  </property>
  <property fmtid="{D5CDD505-2E9C-101B-9397-08002B2CF9AE}" pid="3" name="_NewReviewCycle">
    <vt:lpwstr/>
  </property>
  <property fmtid="{D5CDD505-2E9C-101B-9397-08002B2CF9AE}" pid="4" name="_EmailSubject">
    <vt:lpwstr>[3GPP] SA1 WID on URLLC</vt:lpwstr>
  </property>
  <property fmtid="{D5CDD505-2E9C-101B-9397-08002B2CF9AE}" pid="5" name="_AuthorEmail">
    <vt:lpwstr>bahr@siemens.com</vt:lpwstr>
  </property>
  <property fmtid="{D5CDD505-2E9C-101B-9397-08002B2CF9AE}" pid="6" name="_AuthorEmailDisplayName">
    <vt:lpwstr>Bahr, Michael (CT RDA IOT WLN-DE)</vt:lpwstr>
  </property>
  <property fmtid="{D5CDD505-2E9C-101B-9397-08002B2CF9AE}" pid="7" name="_PreviousAdHocReviewCycleID">
    <vt:i4>2093442156</vt:i4>
  </property>
  <property fmtid="{D5CDD505-2E9C-101B-9397-08002B2CF9AE}" pid="8" name="Document Confidentiality">
    <vt:lpwstr>Unrestricted</vt:lpwstr>
  </property>
</Properties>
</file>