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6" autoAdjust="0"/>
    <p:restoredTop sz="94660"/>
  </p:normalViewPr>
  <p:slideViewPr>
    <p:cSldViewPr snapToGrid="0">
      <p:cViewPr varScale="1">
        <p:scale>
          <a:sx n="113" d="100"/>
          <a:sy n="113" d="100"/>
        </p:scale>
        <p:origin x="388" y="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26BCD-9B89-47EC-BFB5-919B7FE9BD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55F34D5-ECBF-4506-890F-0B48BE078C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981A25E-4316-4B91-B819-5CB75A3CA374}"/>
              </a:ext>
            </a:extLst>
          </p:cNvPr>
          <p:cNvSpPr>
            <a:spLocks noGrp="1"/>
          </p:cNvSpPr>
          <p:nvPr>
            <p:ph type="dt" sz="half" idx="10"/>
          </p:nvPr>
        </p:nvSpPr>
        <p:spPr/>
        <p:txBody>
          <a:bodyPr/>
          <a:lstStyle/>
          <a:p>
            <a:fld id="{CA812174-AC1C-4FAD-8B88-65A2BA65D9F5}" type="datetimeFigureOut">
              <a:rPr lang="en-GB" smtClean="0"/>
              <a:t>26/04/2018</a:t>
            </a:fld>
            <a:endParaRPr lang="en-GB"/>
          </a:p>
        </p:txBody>
      </p:sp>
      <p:sp>
        <p:nvSpPr>
          <p:cNvPr id="5" name="Footer Placeholder 4">
            <a:extLst>
              <a:ext uri="{FF2B5EF4-FFF2-40B4-BE49-F238E27FC236}">
                <a16:creationId xmlns:a16="http://schemas.microsoft.com/office/drawing/2014/main" id="{513AD641-CDD2-4107-A44C-E6C9DEF9E18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920AD0C-169A-4768-8E92-3B33A0305C0E}"/>
              </a:ext>
            </a:extLst>
          </p:cNvPr>
          <p:cNvSpPr>
            <a:spLocks noGrp="1"/>
          </p:cNvSpPr>
          <p:nvPr>
            <p:ph type="sldNum" sz="quarter" idx="12"/>
          </p:nvPr>
        </p:nvSpPr>
        <p:spPr/>
        <p:txBody>
          <a:bodyPr/>
          <a:lstStyle/>
          <a:p>
            <a:fld id="{67421619-0B79-4153-8734-2C688DC2B3AD}" type="slidenum">
              <a:rPr lang="en-GB" smtClean="0"/>
              <a:t>‹#›</a:t>
            </a:fld>
            <a:endParaRPr lang="en-GB"/>
          </a:p>
        </p:txBody>
      </p:sp>
    </p:spTree>
    <p:extLst>
      <p:ext uri="{BB962C8B-B14F-4D97-AF65-F5344CB8AC3E}">
        <p14:creationId xmlns:p14="http://schemas.microsoft.com/office/powerpoint/2010/main" val="3918202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C1348-3B12-49D6-95EF-B19038B42E8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E9CDD9F-BBF9-4369-9945-CB845B5468D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C169000-4CF8-46CC-8F66-5B36FAE4EC61}"/>
              </a:ext>
            </a:extLst>
          </p:cNvPr>
          <p:cNvSpPr>
            <a:spLocks noGrp="1"/>
          </p:cNvSpPr>
          <p:nvPr>
            <p:ph type="dt" sz="half" idx="10"/>
          </p:nvPr>
        </p:nvSpPr>
        <p:spPr/>
        <p:txBody>
          <a:bodyPr/>
          <a:lstStyle/>
          <a:p>
            <a:fld id="{CA812174-AC1C-4FAD-8B88-65A2BA65D9F5}" type="datetimeFigureOut">
              <a:rPr lang="en-GB" smtClean="0"/>
              <a:t>26/04/2018</a:t>
            </a:fld>
            <a:endParaRPr lang="en-GB"/>
          </a:p>
        </p:txBody>
      </p:sp>
      <p:sp>
        <p:nvSpPr>
          <p:cNvPr id="5" name="Footer Placeholder 4">
            <a:extLst>
              <a:ext uri="{FF2B5EF4-FFF2-40B4-BE49-F238E27FC236}">
                <a16:creationId xmlns:a16="http://schemas.microsoft.com/office/drawing/2014/main" id="{2AD96541-A259-4931-8816-B932E43B623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D5BE6F-0439-463C-B21A-F6FADE98E41E}"/>
              </a:ext>
            </a:extLst>
          </p:cNvPr>
          <p:cNvSpPr>
            <a:spLocks noGrp="1"/>
          </p:cNvSpPr>
          <p:nvPr>
            <p:ph type="sldNum" sz="quarter" idx="12"/>
          </p:nvPr>
        </p:nvSpPr>
        <p:spPr/>
        <p:txBody>
          <a:bodyPr/>
          <a:lstStyle/>
          <a:p>
            <a:fld id="{67421619-0B79-4153-8734-2C688DC2B3AD}" type="slidenum">
              <a:rPr lang="en-GB" smtClean="0"/>
              <a:t>‹#›</a:t>
            </a:fld>
            <a:endParaRPr lang="en-GB"/>
          </a:p>
        </p:txBody>
      </p:sp>
    </p:spTree>
    <p:extLst>
      <p:ext uri="{BB962C8B-B14F-4D97-AF65-F5344CB8AC3E}">
        <p14:creationId xmlns:p14="http://schemas.microsoft.com/office/powerpoint/2010/main" val="17694543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21614B9-334A-4275-9930-0132A37C902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D1C4418-DBD0-40D7-B689-3E7BE6667F2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A98A0A2-8F16-418B-A221-9063647E3744}"/>
              </a:ext>
            </a:extLst>
          </p:cNvPr>
          <p:cNvSpPr>
            <a:spLocks noGrp="1"/>
          </p:cNvSpPr>
          <p:nvPr>
            <p:ph type="dt" sz="half" idx="10"/>
          </p:nvPr>
        </p:nvSpPr>
        <p:spPr/>
        <p:txBody>
          <a:bodyPr/>
          <a:lstStyle/>
          <a:p>
            <a:fld id="{CA812174-AC1C-4FAD-8B88-65A2BA65D9F5}" type="datetimeFigureOut">
              <a:rPr lang="en-GB" smtClean="0"/>
              <a:t>26/04/2018</a:t>
            </a:fld>
            <a:endParaRPr lang="en-GB"/>
          </a:p>
        </p:txBody>
      </p:sp>
      <p:sp>
        <p:nvSpPr>
          <p:cNvPr id="5" name="Footer Placeholder 4">
            <a:extLst>
              <a:ext uri="{FF2B5EF4-FFF2-40B4-BE49-F238E27FC236}">
                <a16:creationId xmlns:a16="http://schemas.microsoft.com/office/drawing/2014/main" id="{6B6C2995-5652-429E-93CB-352D804DE0F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C4C5063-A0E0-494E-BE2B-A95011ECE421}"/>
              </a:ext>
            </a:extLst>
          </p:cNvPr>
          <p:cNvSpPr>
            <a:spLocks noGrp="1"/>
          </p:cNvSpPr>
          <p:nvPr>
            <p:ph type="sldNum" sz="quarter" idx="12"/>
          </p:nvPr>
        </p:nvSpPr>
        <p:spPr/>
        <p:txBody>
          <a:bodyPr/>
          <a:lstStyle/>
          <a:p>
            <a:fld id="{67421619-0B79-4153-8734-2C688DC2B3AD}" type="slidenum">
              <a:rPr lang="en-GB" smtClean="0"/>
              <a:t>‹#›</a:t>
            </a:fld>
            <a:endParaRPr lang="en-GB"/>
          </a:p>
        </p:txBody>
      </p:sp>
    </p:spTree>
    <p:extLst>
      <p:ext uri="{BB962C8B-B14F-4D97-AF65-F5344CB8AC3E}">
        <p14:creationId xmlns:p14="http://schemas.microsoft.com/office/powerpoint/2010/main" val="378637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A70B0-C751-44C8-AFDE-E2403AE5B4C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A4C4AA1-7B0F-4567-AE08-D734C27AF6A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83D0602-DB68-4193-BA8E-BC30B6C8DB5F}"/>
              </a:ext>
            </a:extLst>
          </p:cNvPr>
          <p:cNvSpPr>
            <a:spLocks noGrp="1"/>
          </p:cNvSpPr>
          <p:nvPr>
            <p:ph type="dt" sz="half" idx="10"/>
          </p:nvPr>
        </p:nvSpPr>
        <p:spPr/>
        <p:txBody>
          <a:bodyPr/>
          <a:lstStyle/>
          <a:p>
            <a:fld id="{CA812174-AC1C-4FAD-8B88-65A2BA65D9F5}" type="datetimeFigureOut">
              <a:rPr lang="en-GB" smtClean="0"/>
              <a:t>26/04/2018</a:t>
            </a:fld>
            <a:endParaRPr lang="en-GB"/>
          </a:p>
        </p:txBody>
      </p:sp>
      <p:sp>
        <p:nvSpPr>
          <p:cNvPr id="5" name="Footer Placeholder 4">
            <a:extLst>
              <a:ext uri="{FF2B5EF4-FFF2-40B4-BE49-F238E27FC236}">
                <a16:creationId xmlns:a16="http://schemas.microsoft.com/office/drawing/2014/main" id="{EB84EC2A-1EFB-4628-B33C-AC129D5841D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6D7A7A7-5882-4DEE-A695-239929AF35FD}"/>
              </a:ext>
            </a:extLst>
          </p:cNvPr>
          <p:cNvSpPr>
            <a:spLocks noGrp="1"/>
          </p:cNvSpPr>
          <p:nvPr>
            <p:ph type="sldNum" sz="quarter" idx="12"/>
          </p:nvPr>
        </p:nvSpPr>
        <p:spPr/>
        <p:txBody>
          <a:bodyPr/>
          <a:lstStyle/>
          <a:p>
            <a:fld id="{67421619-0B79-4153-8734-2C688DC2B3AD}" type="slidenum">
              <a:rPr lang="en-GB" smtClean="0"/>
              <a:t>‹#›</a:t>
            </a:fld>
            <a:endParaRPr lang="en-GB"/>
          </a:p>
        </p:txBody>
      </p:sp>
    </p:spTree>
    <p:extLst>
      <p:ext uri="{BB962C8B-B14F-4D97-AF65-F5344CB8AC3E}">
        <p14:creationId xmlns:p14="http://schemas.microsoft.com/office/powerpoint/2010/main" val="2033965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37D77-A685-4320-BD19-D3718F5D367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7E190EE-9079-4D65-815A-DFB25B6086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B6D4165-3CE4-402B-B5D3-D39F91CF7E4B}"/>
              </a:ext>
            </a:extLst>
          </p:cNvPr>
          <p:cNvSpPr>
            <a:spLocks noGrp="1"/>
          </p:cNvSpPr>
          <p:nvPr>
            <p:ph type="dt" sz="half" idx="10"/>
          </p:nvPr>
        </p:nvSpPr>
        <p:spPr/>
        <p:txBody>
          <a:bodyPr/>
          <a:lstStyle/>
          <a:p>
            <a:fld id="{CA812174-AC1C-4FAD-8B88-65A2BA65D9F5}" type="datetimeFigureOut">
              <a:rPr lang="en-GB" smtClean="0"/>
              <a:t>26/04/2018</a:t>
            </a:fld>
            <a:endParaRPr lang="en-GB"/>
          </a:p>
        </p:txBody>
      </p:sp>
      <p:sp>
        <p:nvSpPr>
          <p:cNvPr id="5" name="Footer Placeholder 4">
            <a:extLst>
              <a:ext uri="{FF2B5EF4-FFF2-40B4-BE49-F238E27FC236}">
                <a16:creationId xmlns:a16="http://schemas.microsoft.com/office/drawing/2014/main" id="{EF674205-774F-4CA7-9FAD-857742211B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493E077-FD35-4F3D-95B7-A8A06724E358}"/>
              </a:ext>
            </a:extLst>
          </p:cNvPr>
          <p:cNvSpPr>
            <a:spLocks noGrp="1"/>
          </p:cNvSpPr>
          <p:nvPr>
            <p:ph type="sldNum" sz="quarter" idx="12"/>
          </p:nvPr>
        </p:nvSpPr>
        <p:spPr/>
        <p:txBody>
          <a:bodyPr/>
          <a:lstStyle/>
          <a:p>
            <a:fld id="{67421619-0B79-4153-8734-2C688DC2B3AD}" type="slidenum">
              <a:rPr lang="en-GB" smtClean="0"/>
              <a:t>‹#›</a:t>
            </a:fld>
            <a:endParaRPr lang="en-GB"/>
          </a:p>
        </p:txBody>
      </p:sp>
    </p:spTree>
    <p:extLst>
      <p:ext uri="{BB962C8B-B14F-4D97-AF65-F5344CB8AC3E}">
        <p14:creationId xmlns:p14="http://schemas.microsoft.com/office/powerpoint/2010/main" val="463172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B67A4-3E50-46BE-A9B2-E161D89D1A0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E34903B-E8B4-4F7A-8773-D6B13EDECD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106D825-C67D-4114-9BB2-F77DB8C7385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4DBEBB6-A543-4A88-8B5C-C02CA79855EC}"/>
              </a:ext>
            </a:extLst>
          </p:cNvPr>
          <p:cNvSpPr>
            <a:spLocks noGrp="1"/>
          </p:cNvSpPr>
          <p:nvPr>
            <p:ph type="dt" sz="half" idx="10"/>
          </p:nvPr>
        </p:nvSpPr>
        <p:spPr/>
        <p:txBody>
          <a:bodyPr/>
          <a:lstStyle/>
          <a:p>
            <a:fld id="{CA812174-AC1C-4FAD-8B88-65A2BA65D9F5}" type="datetimeFigureOut">
              <a:rPr lang="en-GB" smtClean="0"/>
              <a:t>26/04/2018</a:t>
            </a:fld>
            <a:endParaRPr lang="en-GB"/>
          </a:p>
        </p:txBody>
      </p:sp>
      <p:sp>
        <p:nvSpPr>
          <p:cNvPr id="6" name="Footer Placeholder 5">
            <a:extLst>
              <a:ext uri="{FF2B5EF4-FFF2-40B4-BE49-F238E27FC236}">
                <a16:creationId xmlns:a16="http://schemas.microsoft.com/office/drawing/2014/main" id="{F0DFFF8C-CC3A-455C-9C75-F338677307C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F23ED5E-A006-4E12-B3EB-3C11DB741B31}"/>
              </a:ext>
            </a:extLst>
          </p:cNvPr>
          <p:cNvSpPr>
            <a:spLocks noGrp="1"/>
          </p:cNvSpPr>
          <p:nvPr>
            <p:ph type="sldNum" sz="quarter" idx="12"/>
          </p:nvPr>
        </p:nvSpPr>
        <p:spPr/>
        <p:txBody>
          <a:bodyPr/>
          <a:lstStyle/>
          <a:p>
            <a:fld id="{67421619-0B79-4153-8734-2C688DC2B3AD}" type="slidenum">
              <a:rPr lang="en-GB" smtClean="0"/>
              <a:t>‹#›</a:t>
            </a:fld>
            <a:endParaRPr lang="en-GB"/>
          </a:p>
        </p:txBody>
      </p:sp>
    </p:spTree>
    <p:extLst>
      <p:ext uri="{BB962C8B-B14F-4D97-AF65-F5344CB8AC3E}">
        <p14:creationId xmlns:p14="http://schemas.microsoft.com/office/powerpoint/2010/main" val="2712780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ABC39-28A4-4628-B56B-73A33FE5A69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0BC3E20-A019-45EF-B797-142CDEB59B7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767C321-6498-4224-9D15-EC82ACEE157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BBA3CE1-C33E-468B-9AED-3CE0BDF0AFF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572DD44-4D58-4FF8-8185-E2799B40A549}"/>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D85082A-7264-44AA-B997-793A453644B9}"/>
              </a:ext>
            </a:extLst>
          </p:cNvPr>
          <p:cNvSpPr>
            <a:spLocks noGrp="1"/>
          </p:cNvSpPr>
          <p:nvPr>
            <p:ph type="dt" sz="half" idx="10"/>
          </p:nvPr>
        </p:nvSpPr>
        <p:spPr/>
        <p:txBody>
          <a:bodyPr/>
          <a:lstStyle/>
          <a:p>
            <a:fld id="{CA812174-AC1C-4FAD-8B88-65A2BA65D9F5}" type="datetimeFigureOut">
              <a:rPr lang="en-GB" smtClean="0"/>
              <a:t>26/04/2018</a:t>
            </a:fld>
            <a:endParaRPr lang="en-GB"/>
          </a:p>
        </p:txBody>
      </p:sp>
      <p:sp>
        <p:nvSpPr>
          <p:cNvPr id="8" name="Footer Placeholder 7">
            <a:extLst>
              <a:ext uri="{FF2B5EF4-FFF2-40B4-BE49-F238E27FC236}">
                <a16:creationId xmlns:a16="http://schemas.microsoft.com/office/drawing/2014/main" id="{9DA7FDF9-BA07-4B16-80FA-1C57875B893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16D3A0F-BC17-4A10-9CA1-6B73E59CD854}"/>
              </a:ext>
            </a:extLst>
          </p:cNvPr>
          <p:cNvSpPr>
            <a:spLocks noGrp="1"/>
          </p:cNvSpPr>
          <p:nvPr>
            <p:ph type="sldNum" sz="quarter" idx="12"/>
          </p:nvPr>
        </p:nvSpPr>
        <p:spPr/>
        <p:txBody>
          <a:bodyPr/>
          <a:lstStyle/>
          <a:p>
            <a:fld id="{67421619-0B79-4153-8734-2C688DC2B3AD}" type="slidenum">
              <a:rPr lang="en-GB" smtClean="0"/>
              <a:t>‹#›</a:t>
            </a:fld>
            <a:endParaRPr lang="en-GB"/>
          </a:p>
        </p:txBody>
      </p:sp>
    </p:spTree>
    <p:extLst>
      <p:ext uri="{BB962C8B-B14F-4D97-AF65-F5344CB8AC3E}">
        <p14:creationId xmlns:p14="http://schemas.microsoft.com/office/powerpoint/2010/main" val="1385998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660A9-DC83-4037-BD9A-5C1C118F817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7E9B494-795C-4B16-87C6-A56F30A0C5CE}"/>
              </a:ext>
            </a:extLst>
          </p:cNvPr>
          <p:cNvSpPr>
            <a:spLocks noGrp="1"/>
          </p:cNvSpPr>
          <p:nvPr>
            <p:ph type="dt" sz="half" idx="10"/>
          </p:nvPr>
        </p:nvSpPr>
        <p:spPr/>
        <p:txBody>
          <a:bodyPr/>
          <a:lstStyle/>
          <a:p>
            <a:fld id="{CA812174-AC1C-4FAD-8B88-65A2BA65D9F5}" type="datetimeFigureOut">
              <a:rPr lang="en-GB" smtClean="0"/>
              <a:t>26/04/2018</a:t>
            </a:fld>
            <a:endParaRPr lang="en-GB"/>
          </a:p>
        </p:txBody>
      </p:sp>
      <p:sp>
        <p:nvSpPr>
          <p:cNvPr id="4" name="Footer Placeholder 3">
            <a:extLst>
              <a:ext uri="{FF2B5EF4-FFF2-40B4-BE49-F238E27FC236}">
                <a16:creationId xmlns:a16="http://schemas.microsoft.com/office/drawing/2014/main" id="{BED8B20D-6B05-4C04-B0DC-7507E0109E6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5932E87-C099-4CCE-97DA-32CAF521D3CA}"/>
              </a:ext>
            </a:extLst>
          </p:cNvPr>
          <p:cNvSpPr>
            <a:spLocks noGrp="1"/>
          </p:cNvSpPr>
          <p:nvPr>
            <p:ph type="sldNum" sz="quarter" idx="12"/>
          </p:nvPr>
        </p:nvSpPr>
        <p:spPr/>
        <p:txBody>
          <a:bodyPr/>
          <a:lstStyle/>
          <a:p>
            <a:fld id="{67421619-0B79-4153-8734-2C688DC2B3AD}" type="slidenum">
              <a:rPr lang="en-GB" smtClean="0"/>
              <a:t>‹#›</a:t>
            </a:fld>
            <a:endParaRPr lang="en-GB"/>
          </a:p>
        </p:txBody>
      </p:sp>
    </p:spTree>
    <p:extLst>
      <p:ext uri="{BB962C8B-B14F-4D97-AF65-F5344CB8AC3E}">
        <p14:creationId xmlns:p14="http://schemas.microsoft.com/office/powerpoint/2010/main" val="14242028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94A318-7FCC-4DA7-8671-CD21E20DDB5A}"/>
              </a:ext>
            </a:extLst>
          </p:cNvPr>
          <p:cNvSpPr>
            <a:spLocks noGrp="1"/>
          </p:cNvSpPr>
          <p:nvPr>
            <p:ph type="dt" sz="half" idx="10"/>
          </p:nvPr>
        </p:nvSpPr>
        <p:spPr/>
        <p:txBody>
          <a:bodyPr/>
          <a:lstStyle/>
          <a:p>
            <a:fld id="{CA812174-AC1C-4FAD-8B88-65A2BA65D9F5}" type="datetimeFigureOut">
              <a:rPr lang="en-GB" smtClean="0"/>
              <a:t>26/04/2018</a:t>
            </a:fld>
            <a:endParaRPr lang="en-GB"/>
          </a:p>
        </p:txBody>
      </p:sp>
      <p:sp>
        <p:nvSpPr>
          <p:cNvPr id="3" name="Footer Placeholder 2">
            <a:extLst>
              <a:ext uri="{FF2B5EF4-FFF2-40B4-BE49-F238E27FC236}">
                <a16:creationId xmlns:a16="http://schemas.microsoft.com/office/drawing/2014/main" id="{2A52296C-60ED-4A28-977E-FD40279BEC1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49A0F05-00F4-49FF-8D14-832D5D664097}"/>
              </a:ext>
            </a:extLst>
          </p:cNvPr>
          <p:cNvSpPr>
            <a:spLocks noGrp="1"/>
          </p:cNvSpPr>
          <p:nvPr>
            <p:ph type="sldNum" sz="quarter" idx="12"/>
          </p:nvPr>
        </p:nvSpPr>
        <p:spPr/>
        <p:txBody>
          <a:bodyPr/>
          <a:lstStyle/>
          <a:p>
            <a:fld id="{67421619-0B79-4153-8734-2C688DC2B3AD}" type="slidenum">
              <a:rPr lang="en-GB" smtClean="0"/>
              <a:t>‹#›</a:t>
            </a:fld>
            <a:endParaRPr lang="en-GB"/>
          </a:p>
        </p:txBody>
      </p:sp>
    </p:spTree>
    <p:extLst>
      <p:ext uri="{BB962C8B-B14F-4D97-AF65-F5344CB8AC3E}">
        <p14:creationId xmlns:p14="http://schemas.microsoft.com/office/powerpoint/2010/main" val="775796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FB830-93FA-4B7F-B06B-11391A11896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34A322D-64C8-4F8F-B0DF-312667611C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D4D82EC-F5A9-4BE8-A221-CD63D15C09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AFF1B44-AE88-45DC-A4AC-1FDA1D8499B8}"/>
              </a:ext>
            </a:extLst>
          </p:cNvPr>
          <p:cNvSpPr>
            <a:spLocks noGrp="1"/>
          </p:cNvSpPr>
          <p:nvPr>
            <p:ph type="dt" sz="half" idx="10"/>
          </p:nvPr>
        </p:nvSpPr>
        <p:spPr/>
        <p:txBody>
          <a:bodyPr/>
          <a:lstStyle/>
          <a:p>
            <a:fld id="{CA812174-AC1C-4FAD-8B88-65A2BA65D9F5}" type="datetimeFigureOut">
              <a:rPr lang="en-GB" smtClean="0"/>
              <a:t>26/04/2018</a:t>
            </a:fld>
            <a:endParaRPr lang="en-GB"/>
          </a:p>
        </p:txBody>
      </p:sp>
      <p:sp>
        <p:nvSpPr>
          <p:cNvPr id="6" name="Footer Placeholder 5">
            <a:extLst>
              <a:ext uri="{FF2B5EF4-FFF2-40B4-BE49-F238E27FC236}">
                <a16:creationId xmlns:a16="http://schemas.microsoft.com/office/drawing/2014/main" id="{61FCAAF6-B255-4393-A72F-1014B9D438E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4A39E1D-F02C-4D26-A18B-D4D3F96DE1FF}"/>
              </a:ext>
            </a:extLst>
          </p:cNvPr>
          <p:cNvSpPr>
            <a:spLocks noGrp="1"/>
          </p:cNvSpPr>
          <p:nvPr>
            <p:ph type="sldNum" sz="quarter" idx="12"/>
          </p:nvPr>
        </p:nvSpPr>
        <p:spPr/>
        <p:txBody>
          <a:bodyPr/>
          <a:lstStyle/>
          <a:p>
            <a:fld id="{67421619-0B79-4153-8734-2C688DC2B3AD}" type="slidenum">
              <a:rPr lang="en-GB" smtClean="0"/>
              <a:t>‹#›</a:t>
            </a:fld>
            <a:endParaRPr lang="en-GB"/>
          </a:p>
        </p:txBody>
      </p:sp>
    </p:spTree>
    <p:extLst>
      <p:ext uri="{BB962C8B-B14F-4D97-AF65-F5344CB8AC3E}">
        <p14:creationId xmlns:p14="http://schemas.microsoft.com/office/powerpoint/2010/main" val="3518964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7D22D-1042-422D-9CBF-00944398EE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F616EE9-D702-4009-B778-33302C4D2A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B89B676-1AD8-4EB1-B904-671757C795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C5BBD44-3E29-4CCB-8BB8-C2E09C20AC0B}"/>
              </a:ext>
            </a:extLst>
          </p:cNvPr>
          <p:cNvSpPr>
            <a:spLocks noGrp="1"/>
          </p:cNvSpPr>
          <p:nvPr>
            <p:ph type="dt" sz="half" idx="10"/>
          </p:nvPr>
        </p:nvSpPr>
        <p:spPr/>
        <p:txBody>
          <a:bodyPr/>
          <a:lstStyle/>
          <a:p>
            <a:fld id="{CA812174-AC1C-4FAD-8B88-65A2BA65D9F5}" type="datetimeFigureOut">
              <a:rPr lang="en-GB" smtClean="0"/>
              <a:t>26/04/2018</a:t>
            </a:fld>
            <a:endParaRPr lang="en-GB"/>
          </a:p>
        </p:txBody>
      </p:sp>
      <p:sp>
        <p:nvSpPr>
          <p:cNvPr id="6" name="Footer Placeholder 5">
            <a:extLst>
              <a:ext uri="{FF2B5EF4-FFF2-40B4-BE49-F238E27FC236}">
                <a16:creationId xmlns:a16="http://schemas.microsoft.com/office/drawing/2014/main" id="{5E309E94-07E1-4131-B4BE-AFD69D6EEB0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745FE5A-4678-4CA4-BFD0-8B6139FCA42A}"/>
              </a:ext>
            </a:extLst>
          </p:cNvPr>
          <p:cNvSpPr>
            <a:spLocks noGrp="1"/>
          </p:cNvSpPr>
          <p:nvPr>
            <p:ph type="sldNum" sz="quarter" idx="12"/>
          </p:nvPr>
        </p:nvSpPr>
        <p:spPr/>
        <p:txBody>
          <a:bodyPr/>
          <a:lstStyle/>
          <a:p>
            <a:fld id="{67421619-0B79-4153-8734-2C688DC2B3AD}" type="slidenum">
              <a:rPr lang="en-GB" smtClean="0"/>
              <a:t>‹#›</a:t>
            </a:fld>
            <a:endParaRPr lang="en-GB"/>
          </a:p>
        </p:txBody>
      </p:sp>
    </p:spTree>
    <p:extLst>
      <p:ext uri="{BB962C8B-B14F-4D97-AF65-F5344CB8AC3E}">
        <p14:creationId xmlns:p14="http://schemas.microsoft.com/office/powerpoint/2010/main" val="42001103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E3D1DD-088E-4691-83D0-F554E81585D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AC972E5-15BD-4F9C-83D0-D8C19EA2F2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FF80F55-DFF9-49CC-921C-491F5D519EF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812174-AC1C-4FAD-8B88-65A2BA65D9F5}" type="datetimeFigureOut">
              <a:rPr lang="en-GB" smtClean="0"/>
              <a:t>26/04/2018</a:t>
            </a:fld>
            <a:endParaRPr lang="en-GB"/>
          </a:p>
        </p:txBody>
      </p:sp>
      <p:sp>
        <p:nvSpPr>
          <p:cNvPr id="5" name="Footer Placeholder 4">
            <a:extLst>
              <a:ext uri="{FF2B5EF4-FFF2-40B4-BE49-F238E27FC236}">
                <a16:creationId xmlns:a16="http://schemas.microsoft.com/office/drawing/2014/main" id="{45253FDB-8378-47B4-880E-7689294183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F761871-A2D5-4B0F-8D20-E4D4857238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421619-0B79-4153-8734-2C688DC2B3AD}" type="slidenum">
              <a:rPr lang="en-GB" smtClean="0"/>
              <a:t>‹#›</a:t>
            </a:fld>
            <a:endParaRPr lang="en-GB"/>
          </a:p>
        </p:txBody>
      </p:sp>
    </p:spTree>
    <p:extLst>
      <p:ext uri="{BB962C8B-B14F-4D97-AF65-F5344CB8AC3E}">
        <p14:creationId xmlns:p14="http://schemas.microsoft.com/office/powerpoint/2010/main" val="11976013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E4768-A810-4029-A154-40E0043C52E8}"/>
              </a:ext>
            </a:extLst>
          </p:cNvPr>
          <p:cNvSpPr>
            <a:spLocks noGrp="1"/>
          </p:cNvSpPr>
          <p:nvPr>
            <p:ph type="ctrTitle"/>
          </p:nvPr>
        </p:nvSpPr>
        <p:spPr>
          <a:xfrm>
            <a:off x="1524000" y="2019830"/>
            <a:ext cx="9144000" cy="2387600"/>
          </a:xfrm>
        </p:spPr>
        <p:txBody>
          <a:bodyPr>
            <a:normAutofit fontScale="90000"/>
          </a:bodyPr>
          <a:lstStyle/>
          <a:p>
            <a:r>
              <a:rPr lang="en-GB" dirty="0"/>
              <a:t>Discussion paper on Definitions for Public/Private and Exclusive Networks</a:t>
            </a:r>
          </a:p>
        </p:txBody>
      </p:sp>
    </p:spTree>
    <p:extLst>
      <p:ext uri="{BB962C8B-B14F-4D97-AF65-F5344CB8AC3E}">
        <p14:creationId xmlns:p14="http://schemas.microsoft.com/office/powerpoint/2010/main" val="7742907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CE2B1F-F96D-4407-AA0C-4C8BE3B35268}"/>
              </a:ext>
            </a:extLst>
          </p:cNvPr>
          <p:cNvSpPr>
            <a:spLocks noGrp="1"/>
          </p:cNvSpPr>
          <p:nvPr>
            <p:ph type="title"/>
          </p:nvPr>
        </p:nvSpPr>
        <p:spPr/>
        <p:txBody>
          <a:bodyPr/>
          <a:lstStyle/>
          <a:p>
            <a:r>
              <a:rPr lang="en-GB" dirty="0"/>
              <a:t>General Definition</a:t>
            </a:r>
          </a:p>
        </p:txBody>
      </p:sp>
      <p:sp>
        <p:nvSpPr>
          <p:cNvPr id="3" name="Content Placeholder 2">
            <a:extLst>
              <a:ext uri="{FF2B5EF4-FFF2-40B4-BE49-F238E27FC236}">
                <a16:creationId xmlns:a16="http://schemas.microsoft.com/office/drawing/2014/main" id="{6385535F-9A1F-40A3-877F-75C2630E08DB}"/>
              </a:ext>
            </a:extLst>
          </p:cNvPr>
          <p:cNvSpPr>
            <a:spLocks noGrp="1"/>
          </p:cNvSpPr>
          <p:nvPr>
            <p:ph idx="1"/>
          </p:nvPr>
        </p:nvSpPr>
        <p:spPr/>
        <p:txBody>
          <a:bodyPr/>
          <a:lstStyle/>
          <a:p>
            <a:r>
              <a:rPr lang="en-GB" dirty="0"/>
              <a:t>According to 21.905 “ </a:t>
            </a:r>
            <a:r>
              <a:rPr lang="en-GB" i="1" dirty="0"/>
              <a:t>Public Land Mobile Network</a:t>
            </a:r>
            <a:r>
              <a:rPr lang="en-GB" dirty="0"/>
              <a:t>” is defined as:</a:t>
            </a:r>
          </a:p>
          <a:p>
            <a:endParaRPr lang="en-GB" dirty="0"/>
          </a:p>
          <a:p>
            <a:endParaRPr lang="en-GB" dirty="0"/>
          </a:p>
          <a:p>
            <a:r>
              <a:rPr lang="en-GB" dirty="0"/>
              <a:t>The first step should include “ to the public” to the definition to make this definition understandable against any other private/exclusive network definitions.</a:t>
            </a:r>
          </a:p>
          <a:p>
            <a:r>
              <a:rPr lang="en-GB" dirty="0"/>
              <a:t>Our proposal:</a:t>
            </a:r>
          </a:p>
          <a:p>
            <a:pPr marL="0" indent="0">
              <a:buNone/>
            </a:pPr>
            <a:endParaRPr lang="en-GB" dirty="0"/>
          </a:p>
        </p:txBody>
      </p:sp>
      <p:sp>
        <p:nvSpPr>
          <p:cNvPr id="4" name="Rectangle 1">
            <a:extLst>
              <a:ext uri="{FF2B5EF4-FFF2-40B4-BE49-F238E27FC236}">
                <a16:creationId xmlns:a16="http://schemas.microsoft.com/office/drawing/2014/main" id="{79DE191B-3E1C-499B-91F9-E16F899CDA87}"/>
              </a:ext>
            </a:extLst>
          </p:cNvPr>
          <p:cNvSpPr>
            <a:spLocks noChangeArrowheads="1"/>
          </p:cNvSpPr>
          <p:nvPr/>
        </p:nvSpPr>
        <p:spPr bwMode="auto">
          <a:xfrm>
            <a:off x="1540933" y="5484704"/>
            <a:ext cx="9318978" cy="584775"/>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nl-NL" sz="16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Public land mobile network: </a:t>
            </a:r>
            <a:r>
              <a:rPr kumimoji="0" lang="en-GB" altLang="nl-NL"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A telecommunications network providing mobile cellular services</a:t>
            </a:r>
            <a:r>
              <a:rPr kumimoji="0" lang="en-GB" altLang="nl-NL" sz="1600" b="0" i="0" u="sng" strike="noStrike" cap="none" normalizeH="0" baseline="0" dirty="0">
                <a:ln>
                  <a:noFill/>
                </a:ln>
                <a:solidFill>
                  <a:srgbClr val="008080"/>
                </a:solidFill>
                <a:effectLst/>
                <a:latin typeface="Arial" panose="020B0604020202020204" pitchFamily="34" charset="0"/>
                <a:ea typeface="Times New Roman" panose="02020603050405020304" pitchFamily="18" charset="0"/>
              </a:rPr>
              <a:t> to the public</a:t>
            </a:r>
            <a:r>
              <a:rPr kumimoji="0" lang="en-GB" altLang="nl-NL"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a:t>
            </a:r>
            <a:endParaRPr kumimoji="0" lang="en-GB" altLang="nl-NL" sz="3600" b="0" i="0" u="none" strike="noStrike" cap="none" normalizeH="0" baseline="0" dirty="0">
              <a:ln>
                <a:noFill/>
              </a:ln>
              <a:solidFill>
                <a:schemeClr val="tx1"/>
              </a:solidFill>
              <a:effectLst/>
              <a:latin typeface="Arial" panose="020B0604020202020204" pitchFamily="34" charset="0"/>
            </a:endParaRPr>
          </a:p>
        </p:txBody>
      </p:sp>
      <p:sp>
        <p:nvSpPr>
          <p:cNvPr id="5" name="Rectangle 1">
            <a:extLst>
              <a:ext uri="{FF2B5EF4-FFF2-40B4-BE49-F238E27FC236}">
                <a16:creationId xmlns:a16="http://schemas.microsoft.com/office/drawing/2014/main" id="{100C96CA-4D67-40CA-9D87-325D263B2681}"/>
              </a:ext>
            </a:extLst>
          </p:cNvPr>
          <p:cNvSpPr>
            <a:spLocks noChangeArrowheads="1"/>
          </p:cNvSpPr>
          <p:nvPr/>
        </p:nvSpPr>
        <p:spPr bwMode="auto">
          <a:xfrm>
            <a:off x="1436511" y="2616258"/>
            <a:ext cx="9318978" cy="338554"/>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nl-NL" sz="16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Public land mobile network: </a:t>
            </a:r>
            <a:r>
              <a:rPr kumimoji="0" lang="en-GB" altLang="nl-NL"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A telecommunications network providing mobile cellular services.</a:t>
            </a:r>
            <a:endParaRPr kumimoji="0" lang="en-GB" altLang="nl-NL" sz="3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62432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900C7-984D-4EC7-A7A3-155A3A3A94D8}"/>
              </a:ext>
            </a:extLst>
          </p:cNvPr>
          <p:cNvSpPr>
            <a:spLocks noGrp="1"/>
          </p:cNvSpPr>
          <p:nvPr>
            <p:ph type="title"/>
          </p:nvPr>
        </p:nvSpPr>
        <p:spPr/>
        <p:txBody>
          <a:bodyPr/>
          <a:lstStyle/>
          <a:p>
            <a:r>
              <a:rPr lang="en-GB" dirty="0"/>
              <a:t>What happened with private networks in Rel15?</a:t>
            </a:r>
          </a:p>
        </p:txBody>
      </p:sp>
      <p:sp>
        <p:nvSpPr>
          <p:cNvPr id="3" name="Content Placeholder 2">
            <a:extLst>
              <a:ext uri="{FF2B5EF4-FFF2-40B4-BE49-F238E27FC236}">
                <a16:creationId xmlns:a16="http://schemas.microsoft.com/office/drawing/2014/main" id="{7D39F790-C575-4397-850B-44FC331024F8}"/>
              </a:ext>
            </a:extLst>
          </p:cNvPr>
          <p:cNvSpPr>
            <a:spLocks noGrp="1"/>
          </p:cNvSpPr>
          <p:nvPr>
            <p:ph idx="1"/>
          </p:nvPr>
        </p:nvSpPr>
        <p:spPr/>
        <p:txBody>
          <a:bodyPr/>
          <a:lstStyle/>
          <a:p>
            <a:r>
              <a:rPr lang="en-GB" dirty="0"/>
              <a:t>None of the requirements related to private networks in Rel15 were implemented by downstream groups.</a:t>
            </a:r>
          </a:p>
          <a:p>
            <a:r>
              <a:rPr lang="en-GB" dirty="0"/>
              <a:t>Therefore, we could delete them together with the definition in an “alignment” exercise.</a:t>
            </a:r>
          </a:p>
          <a:p>
            <a:r>
              <a:rPr lang="en-GB" dirty="0"/>
              <a:t>Proposal to delete:</a:t>
            </a:r>
          </a:p>
          <a:p>
            <a:pPr marL="457200" lvl="1" indent="0">
              <a:buNone/>
            </a:pPr>
            <a:endParaRPr lang="en-GB" sz="1600" b="1" dirty="0">
              <a:solidFill>
                <a:schemeClr val="dk1"/>
              </a:solidFill>
              <a:latin typeface="Arial" panose="020B0604020202020204" pitchFamily="34" charset="0"/>
            </a:endParaRPr>
          </a:p>
        </p:txBody>
      </p:sp>
      <p:sp>
        <p:nvSpPr>
          <p:cNvPr id="4" name="Rectangle 3">
            <a:extLst>
              <a:ext uri="{FF2B5EF4-FFF2-40B4-BE49-F238E27FC236}">
                <a16:creationId xmlns:a16="http://schemas.microsoft.com/office/drawing/2014/main" id="{7F39F9C7-FC9C-459D-BFED-D64BF642C005}"/>
              </a:ext>
            </a:extLst>
          </p:cNvPr>
          <p:cNvSpPr/>
          <p:nvPr/>
        </p:nvSpPr>
        <p:spPr>
          <a:xfrm>
            <a:off x="1456266" y="4257302"/>
            <a:ext cx="8794043" cy="338554"/>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GB" sz="1600" b="1" dirty="0">
                <a:latin typeface="Arial" panose="020B0604020202020204" pitchFamily="34" charset="0"/>
              </a:rPr>
              <a:t>private network: </a:t>
            </a:r>
            <a:r>
              <a:rPr lang="en-GB" sz="1600" dirty="0">
                <a:latin typeface="Arial" panose="020B0604020202020204" pitchFamily="34" charset="0"/>
              </a:rPr>
              <a:t>an isolated network deployment that does not interact with a public network</a:t>
            </a:r>
          </a:p>
        </p:txBody>
      </p:sp>
      <p:sp>
        <p:nvSpPr>
          <p:cNvPr id="5" name="Rectangle 4">
            <a:extLst>
              <a:ext uri="{FF2B5EF4-FFF2-40B4-BE49-F238E27FC236}">
                <a16:creationId xmlns:a16="http://schemas.microsoft.com/office/drawing/2014/main" id="{1EF6FED1-BAE2-4D18-B080-79F91740F328}"/>
              </a:ext>
            </a:extLst>
          </p:cNvPr>
          <p:cNvSpPr/>
          <p:nvPr/>
        </p:nvSpPr>
        <p:spPr>
          <a:xfrm>
            <a:off x="1456265" y="4730793"/>
            <a:ext cx="8794045" cy="830997"/>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GB" sz="1600" dirty="0">
                <a:solidFill>
                  <a:schemeClr val="dk1"/>
                </a:solidFill>
                <a:latin typeface="Arial" panose="020B0604020202020204" pitchFamily="34" charset="0"/>
              </a:rPr>
              <a:t>The 5G system shall support operator controlled alternative authentication methods (i.e., alternative to AKA) with different types of credentials for network access for IoT devices in isolated deployment scenarios (e.g., for industrial automation).</a:t>
            </a:r>
            <a:endParaRPr lang="nl-NL" sz="1600" dirty="0">
              <a:solidFill>
                <a:schemeClr val="dk1"/>
              </a:solidFill>
              <a:latin typeface="Arial" panose="020B0604020202020204" pitchFamily="34" charset="0"/>
            </a:endParaRPr>
          </a:p>
        </p:txBody>
      </p:sp>
      <p:sp>
        <p:nvSpPr>
          <p:cNvPr id="6" name="Rectangle 5">
            <a:extLst>
              <a:ext uri="{FF2B5EF4-FFF2-40B4-BE49-F238E27FC236}">
                <a16:creationId xmlns:a16="http://schemas.microsoft.com/office/drawing/2014/main" id="{921E81F9-6EA4-46AF-890B-1FB3D2476A23}"/>
              </a:ext>
            </a:extLst>
          </p:cNvPr>
          <p:cNvSpPr/>
          <p:nvPr/>
        </p:nvSpPr>
        <p:spPr>
          <a:xfrm>
            <a:off x="1456265" y="5657671"/>
            <a:ext cx="8794044" cy="92333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GB" sz="1600" dirty="0">
                <a:solidFill>
                  <a:schemeClr val="dk1"/>
                </a:solidFill>
                <a:latin typeface="Arial" panose="020B0604020202020204" pitchFamily="34" charset="0"/>
              </a:rPr>
              <a:t>For a private network using 5G technology, the 5G system shall support network access using identities, credentials, and authentication methods provided and managed by a 3rd party and supported by 3GPP.</a:t>
            </a:r>
            <a:endParaRPr lang="nl-NL" sz="1600" dirty="0">
              <a:solidFill>
                <a:schemeClr val="dk1"/>
              </a:solidFill>
              <a:latin typeface="Arial" panose="020B0604020202020204" pitchFamily="34" charset="0"/>
            </a:endParaRPr>
          </a:p>
        </p:txBody>
      </p:sp>
    </p:spTree>
    <p:extLst>
      <p:ext uri="{BB962C8B-B14F-4D97-AF65-F5344CB8AC3E}">
        <p14:creationId xmlns:p14="http://schemas.microsoft.com/office/powerpoint/2010/main" val="4170070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F4341-0B7E-49BD-8FDA-D8A65AB02A39}"/>
              </a:ext>
            </a:extLst>
          </p:cNvPr>
          <p:cNvSpPr>
            <a:spLocks noGrp="1"/>
          </p:cNvSpPr>
          <p:nvPr>
            <p:ph type="title"/>
          </p:nvPr>
        </p:nvSpPr>
        <p:spPr/>
        <p:txBody>
          <a:bodyPr/>
          <a:lstStyle/>
          <a:p>
            <a:r>
              <a:rPr lang="en-GB" dirty="0"/>
              <a:t>Our understanding of the different networks</a:t>
            </a:r>
          </a:p>
        </p:txBody>
      </p:sp>
      <p:sp>
        <p:nvSpPr>
          <p:cNvPr id="3" name="Content Placeholder 2">
            <a:extLst>
              <a:ext uri="{FF2B5EF4-FFF2-40B4-BE49-F238E27FC236}">
                <a16:creationId xmlns:a16="http://schemas.microsoft.com/office/drawing/2014/main" id="{4420EE6E-867C-469F-99E1-0C3A805EA289}"/>
              </a:ext>
            </a:extLst>
          </p:cNvPr>
          <p:cNvSpPr>
            <a:spLocks noGrp="1"/>
          </p:cNvSpPr>
          <p:nvPr>
            <p:ph idx="1"/>
          </p:nvPr>
        </p:nvSpPr>
        <p:spPr>
          <a:xfrm>
            <a:off x="1001889" y="4748802"/>
            <a:ext cx="10515600" cy="1475141"/>
          </a:xfrm>
        </p:spPr>
        <p:txBody>
          <a:bodyPr>
            <a:normAutofit fontScale="92500" lnSpcReduction="20000"/>
          </a:bodyPr>
          <a:lstStyle/>
          <a:p>
            <a:r>
              <a:rPr lang="en-GB" dirty="0"/>
              <a:t>We see benefits in making better and more understandable standards using the “common” definition for Private Network.</a:t>
            </a:r>
          </a:p>
          <a:p>
            <a:r>
              <a:rPr lang="en-GB" dirty="0"/>
              <a:t>Exclusive sounds more restrictive than Private. Exclusive networks will have no interaction with “Public Networks”.</a:t>
            </a:r>
          </a:p>
          <a:p>
            <a:endParaRPr lang="en-GB" dirty="0"/>
          </a:p>
        </p:txBody>
      </p:sp>
      <p:sp>
        <p:nvSpPr>
          <p:cNvPr id="4" name="Oval 3">
            <a:extLst>
              <a:ext uri="{FF2B5EF4-FFF2-40B4-BE49-F238E27FC236}">
                <a16:creationId xmlns:a16="http://schemas.microsoft.com/office/drawing/2014/main" id="{3BA8D071-5420-4AA4-B3C3-DA0BE59BDFB9}"/>
              </a:ext>
            </a:extLst>
          </p:cNvPr>
          <p:cNvSpPr/>
          <p:nvPr/>
        </p:nvSpPr>
        <p:spPr>
          <a:xfrm>
            <a:off x="1962101" y="1566512"/>
            <a:ext cx="4359058" cy="2718474"/>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GB" dirty="0"/>
              <a:t>Public Land Mobile Network</a:t>
            </a:r>
          </a:p>
        </p:txBody>
      </p:sp>
      <p:sp>
        <p:nvSpPr>
          <p:cNvPr id="6" name="Oval 5">
            <a:extLst>
              <a:ext uri="{FF2B5EF4-FFF2-40B4-BE49-F238E27FC236}">
                <a16:creationId xmlns:a16="http://schemas.microsoft.com/office/drawing/2014/main" id="{F6D87AB7-338D-4CA7-B1AE-CA9B4AC4968E}"/>
              </a:ext>
            </a:extLst>
          </p:cNvPr>
          <p:cNvSpPr/>
          <p:nvPr/>
        </p:nvSpPr>
        <p:spPr>
          <a:xfrm>
            <a:off x="6376947" y="1534615"/>
            <a:ext cx="3055810" cy="2803141"/>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GB" dirty="0"/>
              <a:t>Private Network</a:t>
            </a:r>
          </a:p>
        </p:txBody>
      </p:sp>
      <p:sp>
        <p:nvSpPr>
          <p:cNvPr id="8" name="Oval 7">
            <a:extLst>
              <a:ext uri="{FF2B5EF4-FFF2-40B4-BE49-F238E27FC236}">
                <a16:creationId xmlns:a16="http://schemas.microsoft.com/office/drawing/2014/main" id="{34E3E89C-1C40-4C8E-9D82-17851B1DC85F}"/>
              </a:ext>
            </a:extLst>
          </p:cNvPr>
          <p:cNvSpPr/>
          <p:nvPr/>
        </p:nvSpPr>
        <p:spPr>
          <a:xfrm>
            <a:off x="7089131" y="3731156"/>
            <a:ext cx="1683320" cy="428801"/>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GB" sz="1050" dirty="0"/>
              <a:t>Exclusive Network</a:t>
            </a:r>
          </a:p>
        </p:txBody>
      </p:sp>
    </p:spTree>
    <p:extLst>
      <p:ext uri="{BB962C8B-B14F-4D97-AF65-F5344CB8AC3E}">
        <p14:creationId xmlns:p14="http://schemas.microsoft.com/office/powerpoint/2010/main" val="1796369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BDAE9-AD2B-410C-BC3B-8D3A760D0475}"/>
              </a:ext>
            </a:extLst>
          </p:cNvPr>
          <p:cNvSpPr>
            <a:spLocks noGrp="1"/>
          </p:cNvSpPr>
          <p:nvPr>
            <p:ph type="title"/>
          </p:nvPr>
        </p:nvSpPr>
        <p:spPr/>
        <p:txBody>
          <a:bodyPr/>
          <a:lstStyle/>
          <a:p>
            <a:r>
              <a:rPr lang="en-GB" dirty="0"/>
              <a:t>Our proposal for Rel16	</a:t>
            </a:r>
          </a:p>
        </p:txBody>
      </p:sp>
      <p:sp>
        <p:nvSpPr>
          <p:cNvPr id="3" name="Content Placeholder 2">
            <a:extLst>
              <a:ext uri="{FF2B5EF4-FFF2-40B4-BE49-F238E27FC236}">
                <a16:creationId xmlns:a16="http://schemas.microsoft.com/office/drawing/2014/main" id="{BB613A62-D672-4448-AE7D-9FAA350CAD9F}"/>
              </a:ext>
            </a:extLst>
          </p:cNvPr>
          <p:cNvSpPr>
            <a:spLocks noGrp="1"/>
          </p:cNvSpPr>
          <p:nvPr>
            <p:ph idx="1"/>
          </p:nvPr>
        </p:nvSpPr>
        <p:spPr/>
        <p:txBody>
          <a:bodyPr/>
          <a:lstStyle/>
          <a:p>
            <a:r>
              <a:rPr lang="en-GB" dirty="0"/>
              <a:t>Two new definitions:</a:t>
            </a:r>
          </a:p>
          <a:p>
            <a:pPr marL="0" indent="0">
              <a:buNone/>
            </a:pPr>
            <a:r>
              <a:rPr lang="en-GB" dirty="0"/>
              <a:t>	</a:t>
            </a:r>
          </a:p>
        </p:txBody>
      </p:sp>
      <p:sp>
        <p:nvSpPr>
          <p:cNvPr id="4" name="Rectangle 1">
            <a:extLst>
              <a:ext uri="{FF2B5EF4-FFF2-40B4-BE49-F238E27FC236}">
                <a16:creationId xmlns:a16="http://schemas.microsoft.com/office/drawing/2014/main" id="{5649E97E-2C0F-4405-BAD8-AC89CE201B54}"/>
              </a:ext>
            </a:extLst>
          </p:cNvPr>
          <p:cNvSpPr>
            <a:spLocks noChangeArrowheads="1"/>
          </p:cNvSpPr>
          <p:nvPr/>
        </p:nvSpPr>
        <p:spPr bwMode="auto">
          <a:xfrm>
            <a:off x="891397" y="3769928"/>
            <a:ext cx="10036247" cy="338554"/>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GB" altLang="nl-NL" sz="1600" b="1" dirty="0">
                <a:solidFill>
                  <a:schemeClr val="dk1"/>
                </a:solidFill>
                <a:latin typeface="Arial" panose="020B0604020202020204" pitchFamily="34" charset="0"/>
              </a:rPr>
              <a:t>Exclusive Network: </a:t>
            </a:r>
            <a:r>
              <a:rPr lang="en-GB" altLang="nl-NL" sz="1600" dirty="0">
                <a:solidFill>
                  <a:schemeClr val="dk1"/>
                </a:solidFill>
                <a:latin typeface="Arial" panose="020B0604020202020204" pitchFamily="34" charset="0"/>
              </a:rPr>
              <a:t>an isolated Private Network that does not interact with a public network.</a:t>
            </a:r>
          </a:p>
        </p:txBody>
      </p:sp>
      <p:sp>
        <p:nvSpPr>
          <p:cNvPr id="5" name="Rectangle 2">
            <a:extLst>
              <a:ext uri="{FF2B5EF4-FFF2-40B4-BE49-F238E27FC236}">
                <a16:creationId xmlns:a16="http://schemas.microsoft.com/office/drawing/2014/main" id="{2E28B543-199E-4595-B272-2A72C8F3F431}"/>
              </a:ext>
            </a:extLst>
          </p:cNvPr>
          <p:cNvSpPr>
            <a:spLocks noChangeArrowheads="1"/>
          </p:cNvSpPr>
          <p:nvPr/>
        </p:nvSpPr>
        <p:spPr bwMode="auto">
          <a:xfrm>
            <a:off x="891396" y="2844996"/>
            <a:ext cx="10036247" cy="584775"/>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GB" altLang="nl-NL" sz="1600" b="1" dirty="0">
                <a:solidFill>
                  <a:schemeClr val="dk1"/>
                </a:solidFill>
                <a:latin typeface="Arial" panose="020B0604020202020204" pitchFamily="34" charset="0"/>
              </a:rPr>
              <a:t>Private Network: </a:t>
            </a:r>
            <a:r>
              <a:rPr lang="en-GB" altLang="nl-NL" sz="1600" dirty="0">
                <a:solidFill>
                  <a:schemeClr val="dk1"/>
                </a:solidFill>
                <a:latin typeface="Arial" panose="020B0604020202020204" pitchFamily="34" charset="0"/>
              </a:rPr>
              <a:t>a 3GPP network  deployment that does not provide public services but services to a private entity (e.g. company or organization).</a:t>
            </a:r>
            <a:r>
              <a:rPr lang="nl-NL" altLang="nl-NL" sz="1600" dirty="0">
                <a:solidFill>
                  <a:schemeClr val="dk1"/>
                </a:solidFill>
                <a:latin typeface="Arial" panose="020B0604020202020204" pitchFamily="34" charset="0"/>
              </a:rPr>
              <a:t> </a:t>
            </a:r>
          </a:p>
        </p:txBody>
      </p:sp>
    </p:spTree>
    <p:extLst>
      <p:ext uri="{BB962C8B-B14F-4D97-AF65-F5344CB8AC3E}">
        <p14:creationId xmlns:p14="http://schemas.microsoft.com/office/powerpoint/2010/main" val="34465600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TotalTime>
  <Words>327</Words>
  <Application>Microsoft Office PowerPoint</Application>
  <PresentationFormat>Widescreen</PresentationFormat>
  <Paragraphs>27</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Times New Roman</vt:lpstr>
      <vt:lpstr>Office Theme</vt:lpstr>
      <vt:lpstr>Discussion paper on Definitions for Public/Private and Exclusive Networks</vt:lpstr>
      <vt:lpstr>General Definition</vt:lpstr>
      <vt:lpstr>What happened with private networks in Rel15?</vt:lpstr>
      <vt:lpstr>Our understanding of the different networks</vt:lpstr>
      <vt:lpstr>Our proposal for Rel16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paper on Definitions for Public/Private and Exclusive Networks</dc:title>
  <dc:creator>Almodovar Chico, J.L. (José)</dc:creator>
  <cp:lastModifiedBy>Almodovar Chico, J.L. (José)</cp:lastModifiedBy>
  <cp:revision>5</cp:revision>
  <dcterms:created xsi:type="dcterms:W3CDTF">2018-04-26T09:18:01Z</dcterms:created>
  <dcterms:modified xsi:type="dcterms:W3CDTF">2018-04-26T12:20:02Z</dcterms:modified>
</cp:coreProperties>
</file>