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4" r:id="rId3"/>
    <p:sldId id="256" r:id="rId4"/>
    <p:sldId id="262" r:id="rId5"/>
    <p:sldId id="261" r:id="rId6"/>
    <p:sldId id="260" r:id="rId7"/>
    <p:sldId id="265" r:id="rId8"/>
    <p:sldId id="266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idier Delmas" initials="DD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CC"/>
    <a:srgbClr val="00FF00"/>
    <a:srgbClr val="003399"/>
    <a:srgbClr val="FF66CC"/>
    <a:srgbClr val="FF7C80"/>
    <a:srgbClr val="FF0000"/>
    <a:srgbClr val="FFFF00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4" d="100"/>
          <a:sy n="74" d="100"/>
        </p:scale>
        <p:origin x="-1230" y="-9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FS_5GSAT Status Update</a:t>
            </a:r>
            <a:br>
              <a:rPr lang="en-US" dirty="0" smtClean="0"/>
            </a:br>
            <a:r>
              <a:rPr lang="en-US" dirty="0">
                <a:solidFill>
                  <a:srgbClr val="FF0000"/>
                </a:solidFill>
              </a:rPr>
              <a:t>Study on using </a:t>
            </a: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Satellite </a:t>
            </a:r>
            <a:r>
              <a:rPr lang="en-US" dirty="0">
                <a:solidFill>
                  <a:srgbClr val="FF0000"/>
                </a:solidFill>
              </a:rPr>
              <a:t>Access in 5G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Cyril MICHEL</a:t>
            </a:r>
          </a:p>
          <a:p>
            <a:r>
              <a:rPr lang="en-US" dirty="0" smtClean="0"/>
              <a:t>Thales</a:t>
            </a:r>
          </a:p>
          <a:p>
            <a:r>
              <a:rPr lang="en-US" dirty="0" smtClean="0"/>
              <a:t>FS_5GSAT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>
                <a:solidFill>
                  <a:srgbClr val="003399"/>
                </a:solidFill>
                <a:latin typeface="+mn-lt"/>
              </a:rPr>
              <a:t>S1-180265</a:t>
            </a:r>
            <a:endParaRPr lang="en-GB" b="1" dirty="0">
              <a:solidFill>
                <a:srgbClr val="003399"/>
              </a:solidFill>
              <a:latin typeface="+mn-lt"/>
            </a:endParaRP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76488"/>
            <a:ext cx="4036362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smtClean="0">
                <a:solidFill>
                  <a:srgbClr val="003399"/>
                </a:solidFill>
                <a:latin typeface="+mn-lt"/>
              </a:rPr>
              <a:t>3GPP TSG-SA WG1 Meeting #81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US" sz="1200" b="1" smtClean="0">
                <a:solidFill>
                  <a:srgbClr val="003399"/>
                </a:solidFill>
                <a:latin typeface="+mn-lt"/>
              </a:rPr>
              <a:t>FUKUOKA, Japan, February 5th – February 9th -2018</a:t>
            </a:r>
            <a:endParaRPr lang="en-US" sz="1200" b="1">
              <a:solidFill>
                <a:srgbClr val="003399"/>
              </a:solidFill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FS_5GSAT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yes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SA#77</a:t>
            </a:r>
          </a:p>
          <a:p>
            <a:pPr marL="457200" lvl="1" indent="0"/>
            <a:r>
              <a:rPr lang="en-GB" dirty="0" smtClean="0"/>
              <a:t> 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SP-170702 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FS_5GSAT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23528" y="1268413"/>
            <a:ext cx="864096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Progress made at this meeting, approval of</a:t>
            </a:r>
          </a:p>
          <a:p>
            <a:pPr lvl="1">
              <a:defRPr/>
            </a:pPr>
            <a:r>
              <a:rPr lang="en-GB" sz="2000" dirty="0">
                <a:ea typeface="+mn-ea"/>
                <a:cs typeface="+mn-cs"/>
              </a:rPr>
              <a:t>Editorial cleaning and sections added (definitions, 5QIs, Considerations, Potential Requirements, Conclusion and Recommendations)</a:t>
            </a:r>
          </a:p>
          <a:p>
            <a:pPr lvl="1">
              <a:defRPr/>
            </a:pPr>
            <a:r>
              <a:rPr lang="en-GB" sz="2000" dirty="0">
                <a:ea typeface="+mn-ea"/>
                <a:cs typeface="+mn-cs"/>
              </a:rPr>
              <a:t>Use cases added</a:t>
            </a:r>
          </a:p>
          <a:p>
            <a:pPr lvl="2">
              <a:defRPr/>
            </a:pPr>
            <a:r>
              <a:rPr lang="en-GB" dirty="0">
                <a:ea typeface="+mn-ea"/>
                <a:cs typeface="+mn-cs"/>
              </a:rPr>
              <a:t>Global satellite overlay</a:t>
            </a:r>
          </a:p>
          <a:p>
            <a:pPr lvl="2">
              <a:defRPr/>
            </a:pPr>
            <a:r>
              <a:rPr lang="en-GB" dirty="0">
                <a:ea typeface="+mn-ea"/>
                <a:cs typeface="+mn-cs"/>
              </a:rPr>
              <a:t>Indirect connections through relay UE</a:t>
            </a:r>
          </a:p>
          <a:p>
            <a:pPr lvl="2">
              <a:defRPr/>
            </a:pPr>
            <a:r>
              <a:rPr lang="en-GB" dirty="0">
                <a:ea typeface="+mn-ea"/>
                <a:cs typeface="+mn-cs"/>
              </a:rPr>
              <a:t>5G Backhaul</a:t>
            </a:r>
          </a:p>
          <a:p>
            <a:pPr>
              <a:defRPr/>
            </a:pPr>
            <a:r>
              <a:rPr lang="en-GB" sz="2400" dirty="0" smtClean="0"/>
              <a:t>Work/Study </a:t>
            </a:r>
            <a:r>
              <a:rPr lang="en-GB" sz="2400" dirty="0" smtClean="0"/>
              <a:t>Item Completion: </a:t>
            </a:r>
            <a:r>
              <a:rPr lang="en-GB" sz="2000" dirty="0"/>
              <a:t>70%</a:t>
            </a:r>
          </a:p>
          <a:p>
            <a:pPr>
              <a:defRPr/>
            </a:pPr>
            <a:r>
              <a:rPr lang="en-GB" sz="2400" dirty="0" smtClean="0"/>
              <a:t>Draft TR 22.822 Completion: </a:t>
            </a:r>
            <a:r>
              <a:rPr lang="en-GB" sz="2000" dirty="0"/>
              <a:t>70%</a:t>
            </a:r>
          </a:p>
          <a:p>
            <a:pPr>
              <a:defRPr/>
            </a:pPr>
            <a:r>
              <a:rPr lang="en-GB" sz="2400" dirty="0" smtClean="0"/>
              <a:t>Controversial issues </a:t>
            </a:r>
            <a:r>
              <a:rPr lang="en-GB" sz="2400" dirty="0" smtClean="0">
                <a:sym typeface="Wingdings" pitchFamily="2" charset="2"/>
              </a:rPr>
              <a:t> </a:t>
            </a:r>
            <a:r>
              <a:rPr lang="en-GB" sz="2400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FS_5GSAT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/>
              <a:t>3</a:t>
            </a:r>
            <a:endParaRPr lang="en-GB" dirty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/>
              <a:t>3</a:t>
            </a:r>
            <a:endParaRPr lang="en-GB" dirty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</a:t>
            </a:r>
            <a:r>
              <a:rPr lang="en-GB" sz="2400" dirty="0"/>
              <a:t>#20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smtClean="0"/>
              <a:t>FS_5GSAT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</a:t>
            </a:r>
            <a:r>
              <a:rPr lang="en-GB" sz="2400" dirty="0" smtClean="0"/>
              <a:t>TR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SA#79 (03/2018)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SA#80 (06/2018)</a:t>
            </a:r>
          </a:p>
          <a:p>
            <a:pPr>
              <a:defRPr/>
            </a:pP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Have these dates been changed at this meeting? yes</a:t>
            </a:r>
          </a:p>
          <a:p>
            <a:pPr lvl="1">
              <a:defRPr/>
            </a:pPr>
            <a:r>
              <a:rPr lang="en-GB" sz="2000" dirty="0" smtClean="0"/>
              <a:t>If yes, previous target completion dates:</a:t>
            </a:r>
          </a:p>
          <a:p>
            <a:pPr lvl="2">
              <a:defRPr/>
            </a:pPr>
            <a:r>
              <a:rPr lang="en-GB" sz="1600" dirty="0" smtClean="0"/>
              <a:t>For information: 12/2017 SA#78 </a:t>
            </a:r>
          </a:p>
          <a:p>
            <a:pPr lvl="2">
              <a:defRPr/>
            </a:pPr>
            <a:r>
              <a:rPr lang="en-GB" sz="1600" dirty="0" smtClean="0"/>
              <a:t>For approval: 03/2018 SA#79 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FS_5GSAT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buSzPts val="2800"/>
              <a:buFont typeface="Arial"/>
              <a:buChar char="•"/>
            </a:pPr>
            <a:r>
              <a:rPr lang="en-US" dirty="0" smtClean="0"/>
              <a:t>Topics to focus on at next SA1 meeting:</a:t>
            </a:r>
          </a:p>
          <a:p>
            <a:pPr lvl="1">
              <a:buSzPts val="2400"/>
              <a:buFont typeface="Arial"/>
              <a:buChar char="–"/>
            </a:pPr>
            <a:r>
              <a:rPr lang="en-US" dirty="0" smtClean="0"/>
              <a:t>Review of summary of requirements and considerations</a:t>
            </a:r>
          </a:p>
          <a:p>
            <a:pPr lvl="1">
              <a:buSzPts val="2400"/>
              <a:buFont typeface="Arial"/>
              <a:buChar char="–"/>
            </a:pPr>
            <a:r>
              <a:rPr lang="en-US" dirty="0" smtClean="0"/>
              <a:t>Finalization of TR 22.822</a:t>
            </a:r>
          </a:p>
          <a:p>
            <a:pPr lvl="1">
              <a:buSzPts val="2400"/>
              <a:buFont typeface="Arial"/>
              <a:buChar char="–"/>
            </a:pPr>
            <a:r>
              <a:rPr lang="en-US" dirty="0" smtClean="0"/>
              <a:t>Report to SA plenary for decision</a:t>
            </a:r>
            <a:endParaRPr lang="en-US" altLang="ko-KR" dirty="0" smtClean="0"/>
          </a:p>
          <a:p>
            <a:pPr>
              <a:buSzPts val="2800"/>
              <a:buFont typeface="Arial"/>
              <a:buChar char="•"/>
            </a:pPr>
            <a:endParaRPr lang="en-US" dirty="0" smtClean="0"/>
          </a:p>
          <a:p>
            <a:pPr>
              <a:buSzPts val="2800"/>
              <a:buFont typeface="Arial"/>
              <a:buChar char="•"/>
            </a:pPr>
            <a:r>
              <a:rPr lang="en-US" dirty="0" smtClean="0"/>
              <a:t>Planning for subsequent meetings</a:t>
            </a:r>
            <a:endParaRPr lang="en-US" i="1" dirty="0" smtClean="0">
              <a:solidFill>
                <a:srgbClr val="7F7F7F"/>
              </a:solidFill>
              <a:latin typeface="Times New Roman"/>
            </a:endParaRPr>
          </a:p>
          <a:p>
            <a:pPr lvl="1">
              <a:buSzPts val="2400"/>
              <a:buFont typeface="Arial"/>
              <a:buChar char="–"/>
            </a:pPr>
            <a:r>
              <a:rPr lang="en-US" dirty="0" smtClean="0"/>
              <a:t>None</a:t>
            </a:r>
            <a:endParaRPr lang="en-US" altLang="ko-KR" dirty="0" smtClean="0"/>
          </a:p>
          <a:p>
            <a:pPr lvl="2">
              <a:buSzPts val="2000"/>
              <a:buFont typeface="Arial"/>
              <a:buChar char="•"/>
            </a:pPr>
            <a:endParaRPr lang="en-US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FS_5GSAT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</a:t>
            </a:r>
            <a:r>
              <a:rPr lang="en-GB" dirty="0"/>
              <a:t>70%</a:t>
            </a:r>
          </a:p>
          <a:p>
            <a:pPr lvl="1">
              <a:defRPr/>
            </a:pPr>
            <a:r>
              <a:rPr lang="en-GB" dirty="0" smtClean="0"/>
              <a:t>Next meeting </a:t>
            </a:r>
            <a:r>
              <a:rPr lang="en-GB" dirty="0"/>
              <a:t>(SA1 #82, 05/2018): 100%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FS_5GSAT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8</a:t>
            </a:fld>
            <a:endParaRPr lang="en-GB" sz="1600"/>
          </a:p>
        </p:txBody>
      </p:sp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9194673"/>
              </p:ext>
            </p:extLst>
          </p:nvPr>
        </p:nvGraphicFramePr>
        <p:xfrm>
          <a:off x="683568" y="1988840"/>
          <a:ext cx="7772399" cy="412550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1123983"/>
                <a:gridCol w="2982724"/>
                <a:gridCol w="3665692"/>
              </a:tblGrid>
              <a:tr h="3953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Arial"/>
                        </a:rPr>
                        <a:t>S1-180400</a:t>
                      </a:r>
                      <a:endParaRPr lang="fr-F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Arial"/>
                        </a:rPr>
                        <a:t>THALES, TNO, </a:t>
                      </a:r>
                      <a:r>
                        <a:rPr lang="en-US" sz="1100" dirty="0" err="1">
                          <a:effectLst/>
                          <a:latin typeface="Calibri"/>
                          <a:ea typeface="Calibri"/>
                          <a:cs typeface="Arial"/>
                        </a:rPr>
                        <a:t>Fraunhofer</a:t>
                      </a: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Arial"/>
                        </a:rPr>
                        <a:t> IIS, </a:t>
                      </a:r>
                      <a:r>
                        <a:rPr lang="en-US" sz="1100" dirty="0" err="1">
                          <a:effectLst/>
                          <a:latin typeface="Calibri"/>
                          <a:ea typeface="Calibri"/>
                          <a:cs typeface="Arial"/>
                        </a:rPr>
                        <a:t>Nomor</a:t>
                      </a: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Arial"/>
                        </a:rPr>
                        <a:t> Research </a:t>
                      </a:r>
                      <a:r>
                        <a:rPr lang="en-US" sz="1100" dirty="0" err="1">
                          <a:effectLst/>
                          <a:latin typeface="Calibri"/>
                          <a:ea typeface="Calibri"/>
                          <a:cs typeface="Arial"/>
                        </a:rPr>
                        <a:t>Gmbh</a:t>
                      </a: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Arial"/>
                        </a:rPr>
                        <a:t>, Hughes Network System Ltd, CNES CTTC</a:t>
                      </a:r>
                      <a:endParaRPr lang="fr-F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/>
                          <a:ea typeface="Times New Roman"/>
                          <a:cs typeface="Arial"/>
                        </a:rPr>
                        <a:t>'Editorial' corrections for TR22.822</a:t>
                      </a:r>
                      <a:endParaRPr lang="fr-F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53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/>
                          <a:ea typeface="Calibri"/>
                          <a:cs typeface="Arial"/>
                        </a:rPr>
                        <a:t>S1-180401</a:t>
                      </a:r>
                      <a:endParaRPr lang="fr-F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Arial"/>
                        </a:rPr>
                        <a:t>THALES, </a:t>
                      </a:r>
                      <a:r>
                        <a:rPr lang="en-US" sz="1100" dirty="0" err="1">
                          <a:effectLst/>
                          <a:latin typeface="Calibri"/>
                          <a:ea typeface="Calibri"/>
                          <a:cs typeface="Arial"/>
                        </a:rPr>
                        <a:t>Fraunhofer</a:t>
                      </a: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Arial"/>
                        </a:rPr>
                        <a:t> IIS, </a:t>
                      </a:r>
                      <a:r>
                        <a:rPr lang="en-US" sz="1100" dirty="0" err="1">
                          <a:effectLst/>
                          <a:latin typeface="Calibri"/>
                          <a:ea typeface="Calibri"/>
                          <a:cs typeface="Arial"/>
                        </a:rPr>
                        <a:t>Nomor</a:t>
                      </a: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Arial"/>
                        </a:rPr>
                        <a:t> Research </a:t>
                      </a:r>
                      <a:r>
                        <a:rPr lang="en-US" sz="1100" dirty="0" err="1">
                          <a:effectLst/>
                          <a:latin typeface="Calibri"/>
                          <a:ea typeface="Calibri"/>
                          <a:cs typeface="Arial"/>
                        </a:rPr>
                        <a:t>Gmbh</a:t>
                      </a: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Arial"/>
                        </a:rPr>
                        <a:t>, Hughes Network System Ltd, CNES, CTTC</a:t>
                      </a:r>
                      <a:endParaRPr lang="fr-F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Times New Roman"/>
                          <a:cs typeface="Arial"/>
                        </a:rPr>
                        <a:t>FS_5GSAT: Addition of sections to the Table of Content</a:t>
                      </a:r>
                      <a:endParaRPr lang="fr-F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947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S1-180556</a:t>
                      </a:r>
                      <a:endParaRPr lang="fr-F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THALES, TNO, Fraunhofer IIS, Nomor Research Gmbh, Hughes Network System Ltd, , CNES, CTTC</a:t>
                      </a:r>
                      <a:endParaRPr lang="fr-F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FS-5GSAT -  Global Satellite Overlay</a:t>
                      </a:r>
                      <a:endParaRPr lang="fr-F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947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S1-180566</a:t>
                      </a:r>
                      <a:endParaRPr lang="fr-F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THALES, TNO, KPN, </a:t>
                      </a:r>
                      <a:r>
                        <a:rPr lang="en-US" sz="1100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Fraunhoffer</a:t>
                      </a: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IIS, </a:t>
                      </a:r>
                      <a:r>
                        <a:rPr lang="en-US" sz="1100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Nomor</a:t>
                      </a: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Research </a:t>
                      </a:r>
                      <a:r>
                        <a:rPr lang="en-US" sz="1100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Gmbh</a:t>
                      </a: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, Hughes Network System Ltd, </a:t>
                      </a:r>
                      <a:r>
                        <a:rPr lang="en-US" sz="1100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FirstNet</a:t>
                      </a: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100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Suomen</a:t>
                      </a: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Virveverkko</a:t>
                      </a: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Oy</a:t>
                      </a: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, CNES, </a:t>
                      </a:r>
                      <a:r>
                        <a:rPr lang="en-U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CTTC, </a:t>
                      </a:r>
                      <a:r>
                        <a:rPr lang="en-US" sz="1100" dirty="0" err="1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Alibaba</a:t>
                      </a:r>
                      <a:endParaRPr lang="fr-F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FS_5GSAT – Use case: Indirect connection through a 5G satellite access</a:t>
                      </a:r>
                      <a:endParaRPr lang="fr-F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947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S1-180420</a:t>
                      </a:r>
                      <a:endParaRPr lang="fr-F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THALES, TNO, Fraunhofer IIS, Nomor Research Gmbh, Hughes Network System Ltd, FirstNet, CNES, CTTC</a:t>
                      </a:r>
                      <a:endParaRPr lang="fr-F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FS-5GSAT -  QCI for a 5G system with satellite access</a:t>
                      </a:r>
                      <a:endParaRPr lang="fr-F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53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S1-180582</a:t>
                      </a:r>
                      <a:endParaRPr lang="fr-F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latin typeface="Calibri"/>
                          <a:ea typeface="Times New Roman"/>
                          <a:cs typeface="Arial"/>
                        </a:rPr>
                        <a:t>SES S.A., Airbus DS SLC, VT iDirect Solutions Ltd, Avanti Communications Ltd</a:t>
                      </a:r>
                      <a:endParaRPr lang="fr-F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Times New Roman"/>
                          <a:cs typeface="Arial"/>
                        </a:rPr>
                        <a:t>FS_5GSAT Use Cases for 5G Backhaul</a:t>
                      </a:r>
                      <a:endParaRPr lang="fr-F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947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S1-180422</a:t>
                      </a:r>
                      <a:endParaRPr lang="fr-F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THALES, TNO, KPN, Fraunhofer IIS, Nomor Research Gmbh, Hughes Network System Ltd, CNES, CTTC</a:t>
                      </a:r>
                      <a:endParaRPr lang="fr-F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FS-5GSAT -  Proposed definitions in TR 22.822</a:t>
                      </a:r>
                      <a:endParaRPr lang="fr-F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53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S1-180542</a:t>
                      </a:r>
                      <a:endParaRPr lang="fr-F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THALES, Fraunhofer IIS, Nomor Research Gmbh Hughes Network System Ltd, CNES, CTTC</a:t>
                      </a:r>
                      <a:endParaRPr lang="fr-F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FS-5GSAT -  Proposed clarifications in TR 22.822</a:t>
                      </a:r>
                      <a:endParaRPr lang="fr-F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492</Words>
  <Application>Microsoft Office PowerPoint</Application>
  <PresentationFormat>Affichage à l'écran (4:3)</PresentationFormat>
  <Paragraphs>93</Paragraphs>
  <Slides>8</Slides>
  <Notes>8</Notes>
  <HiddenSlides>3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9" baseType="lpstr">
      <vt:lpstr>Blank Presentation</vt:lpstr>
      <vt:lpstr>FS_5GSAT Status Update Study on using  Satellite Access in 5G</vt:lpstr>
      <vt:lpstr>FS_5GSAT Status</vt:lpstr>
      <vt:lpstr>FS_5GSAT Progress</vt:lpstr>
      <vt:lpstr>FS_5GSAT Meeting Time</vt:lpstr>
      <vt:lpstr>FS_5GSAT Completion Date</vt:lpstr>
      <vt:lpstr>FS_5GSAT Planning/Progress</vt:lpstr>
      <vt:lpstr>FS_5GSAT Progress Estimate</vt:lpstr>
      <vt:lpstr>FS_5GSAT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Didier Delmas</cp:lastModifiedBy>
  <cp:revision>356</cp:revision>
  <cp:lastPrinted>2000-01-14T10:02:55Z</cp:lastPrinted>
  <dcterms:created xsi:type="dcterms:W3CDTF">1999-11-22T09:19:47Z</dcterms:created>
  <dcterms:modified xsi:type="dcterms:W3CDTF">2018-02-09T02:53:32Z</dcterms:modified>
  <cp:category>Presentation</cp:category>
</cp:coreProperties>
</file>