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5"/>
  </p:notesMasterIdLst>
  <p:handoutMasterIdLst>
    <p:handoutMasterId r:id="rId6"/>
  </p:handoutMasterIdLst>
  <p:sldIdLst>
    <p:sldId id="787" r:id="rId2"/>
    <p:sldId id="788" r:id="rId3"/>
    <p:sldId id="786" r:id="rId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141A"/>
    <a:srgbClr val="003B66"/>
    <a:srgbClr val="00ACBD"/>
    <a:srgbClr val="404040"/>
    <a:srgbClr val="008D95"/>
    <a:srgbClr val="005392"/>
    <a:srgbClr val="7F7F7F"/>
    <a:srgbClr val="8F297D"/>
    <a:srgbClr val="8F297C"/>
    <a:srgbClr val="FDF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44" autoAdjust="0"/>
    <p:restoredTop sz="95501" autoAdjust="0"/>
  </p:normalViewPr>
  <p:slideViewPr>
    <p:cSldViewPr snapToGrid="0" snapToObjects="1">
      <p:cViewPr varScale="1">
        <p:scale>
          <a:sx n="114" d="100"/>
          <a:sy n="114" d="100"/>
        </p:scale>
        <p:origin x="942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-2526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12/1/2017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9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segue slide</a:t>
            </a:r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big statement slide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“Click to edit quote slide”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here to edit master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 name </a:t>
            </a:r>
            <a:br>
              <a:rPr lang="en-US" dirty="0"/>
            </a:br>
            <a:r>
              <a:rPr lang="en-US" dirty="0"/>
              <a:t>and title</a:t>
            </a:r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9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8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6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344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  <p:sldLayoutId id="2147483756" r:id="rId9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1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D7C3-2697-4302-9036-C5E96EC5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SA1 #80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4A9CD1-43B4-4752-A049-68DC9BEBF74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What has happened this week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55576D1-5F0C-4BFD-B18B-B16665B0FF79}"/>
              </a:ext>
            </a:extLst>
          </p:cNvPr>
          <p:cNvSpPr txBox="1">
            <a:spLocks/>
          </p:cNvSpPr>
          <p:nvPr/>
        </p:nvSpPr>
        <p:spPr>
          <a:xfrm>
            <a:off x="283464" y="1959348"/>
            <a:ext cx="11430000" cy="4542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4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New Study Item proposal from Veolia</a:t>
            </a:r>
          </a:p>
          <a:p>
            <a:pPr lvl="1"/>
            <a:r>
              <a:rPr lang="en-GB" dirty="0"/>
              <a:t>Supported by Qualcomm, BT, Telstra, Interdigital</a:t>
            </a:r>
          </a:p>
          <a:p>
            <a:pPr lvl="1"/>
            <a:r>
              <a:rPr lang="en-GB" dirty="0"/>
              <a:t>Proposes to start a study on explicitly only NB-IoT and eMTC support over relay architecture</a:t>
            </a:r>
          </a:p>
          <a:p>
            <a:pPr lvl="1"/>
            <a:r>
              <a:rPr lang="en-GB" dirty="0"/>
              <a:t>Requests to study both remote and relay UE aspects</a:t>
            </a:r>
          </a:p>
          <a:p>
            <a:pPr lvl="1"/>
            <a:r>
              <a:rPr lang="en-GB" dirty="0"/>
              <a:t>Comments online</a:t>
            </a:r>
          </a:p>
          <a:p>
            <a:pPr lvl="2"/>
            <a:r>
              <a:rPr lang="en-GB" dirty="0"/>
              <a:t>to include multi-hop</a:t>
            </a:r>
          </a:p>
          <a:p>
            <a:pPr lvl="2"/>
            <a:r>
              <a:rPr lang="en-GB" dirty="0"/>
              <a:t>necessary to meet Rel-16 deadlines, allowing enough time in RAN and SA2</a:t>
            </a:r>
          </a:p>
          <a:p>
            <a:pPr lvl="2"/>
            <a:r>
              <a:rPr lang="en-GB" dirty="0"/>
              <a:t>general agreement to do these things</a:t>
            </a:r>
          </a:p>
          <a:p>
            <a:pPr lvl="2"/>
            <a:r>
              <a:rPr lang="en-GB" dirty="0"/>
              <a:t>concern that a study will not be sufficiently quick for Rel-16</a:t>
            </a:r>
          </a:p>
          <a:p>
            <a:pPr lvl="2"/>
            <a:endParaRPr lang="en-GB" dirty="0"/>
          </a:p>
          <a:p>
            <a:r>
              <a:rPr lang="en-GB" dirty="0"/>
              <a:t>Offline discussion to create a CR to expand and clarify requirements for small data services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88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D7C3-2697-4302-9036-C5E96EC5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Way Forward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4A9CD1-43B4-4752-A049-68DC9BEBF74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Package deal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55576D1-5F0C-4BFD-B18B-B16665B0FF79}"/>
              </a:ext>
            </a:extLst>
          </p:cNvPr>
          <p:cNvSpPr txBox="1">
            <a:spLocks/>
          </p:cNvSpPr>
          <p:nvPr/>
        </p:nvSpPr>
        <p:spPr>
          <a:xfrm>
            <a:off x="283464" y="1959348"/>
            <a:ext cx="11430000" cy="447500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4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Note the LPIR Study Item &amp; discussion document submitted to SA1#80</a:t>
            </a:r>
          </a:p>
          <a:p>
            <a:r>
              <a:rPr lang="en-GB" dirty="0"/>
              <a:t>Submit new Release 16 Work item and CR to SA1#81 (Fukuoka, Feb 2018)</a:t>
            </a:r>
          </a:p>
          <a:p>
            <a:pPr lvl="1"/>
            <a:r>
              <a:rPr lang="en-GB" dirty="0"/>
              <a:t>Behaviour of Relay UEs when Relay UE is an NB-IoT or eMTC device</a:t>
            </a:r>
          </a:p>
          <a:p>
            <a:pPr lvl="1"/>
            <a:r>
              <a:rPr lang="en-GB" dirty="0"/>
              <a:t>Ensuring that CIoT optimisations supported at the Remote UE are supported via indirect communication</a:t>
            </a:r>
          </a:p>
          <a:p>
            <a:pPr lvl="1"/>
            <a:r>
              <a:rPr lang="en-GB" dirty="0"/>
              <a:t>Ensuring that whether Relay UE is an NB-IoT or eMTC device is taken into account when selecting a Relay UE</a:t>
            </a:r>
          </a:p>
          <a:p>
            <a:pPr lvl="1"/>
            <a:r>
              <a:rPr lang="en-GB" dirty="0"/>
              <a:t>CR based on DRAFT CR attached in this file</a:t>
            </a:r>
          </a:p>
          <a:p>
            <a:r>
              <a:rPr lang="en-GB" dirty="0"/>
              <a:t>Submit new Study Item for Multihop relays to SA1#81 (Fukuoka, Feb 2018)</a:t>
            </a:r>
          </a:p>
          <a:p>
            <a:pPr lvl="1"/>
            <a:r>
              <a:rPr lang="en-GB" dirty="0"/>
              <a:t>Not restricted only to IoT, for general usage</a:t>
            </a:r>
          </a:p>
          <a:p>
            <a:pPr lvl="1"/>
            <a:r>
              <a:rPr lang="en-GB" dirty="0"/>
              <a:t>Expect use cases for deep coverage, power consumption reduction, gateways, etc</a:t>
            </a:r>
          </a:p>
          <a:p>
            <a:pPr lvl="1"/>
            <a:r>
              <a:rPr lang="en-GB" dirty="0"/>
              <a:t>Reasonable time plan – expect normative work in Rel-17</a:t>
            </a:r>
          </a:p>
          <a:p>
            <a:pPr lvl="1"/>
            <a:r>
              <a:rPr lang="en-GB" dirty="0"/>
              <a:t>Offer from KPN to rapporteur</a:t>
            </a:r>
          </a:p>
        </p:txBody>
      </p:sp>
    </p:spTree>
    <p:extLst>
      <p:ext uri="{BB962C8B-B14F-4D97-AF65-F5344CB8AC3E}">
        <p14:creationId xmlns:p14="http://schemas.microsoft.com/office/powerpoint/2010/main" val="749245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5066" y="736618"/>
            <a:ext cx="8574733" cy="507831"/>
          </a:xfrm>
        </p:spPr>
        <p:txBody>
          <a:bodyPr/>
          <a:lstStyle/>
          <a:p>
            <a:r>
              <a:rPr lang="en-US" dirty="0"/>
              <a:t>3GPP Standardization Timeline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524295"/>
              </p:ext>
            </p:extLst>
          </p:nvPr>
        </p:nvGraphicFramePr>
        <p:xfrm>
          <a:off x="1709145" y="1414073"/>
          <a:ext cx="9527955" cy="4886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0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6046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3902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68598" marR="6859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2017</a:t>
                      </a:r>
                      <a:endParaRPr lang="en-US" sz="1600" dirty="0"/>
                    </a:p>
                  </a:txBody>
                  <a:tcPr marL="68598" marR="68598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</a:t>
                      </a:r>
                    </a:p>
                  </a:txBody>
                  <a:tcPr marL="68598" marR="68598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2019</a:t>
                      </a:r>
                    </a:p>
                  </a:txBody>
                  <a:tcPr marL="68598" marR="68598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2020</a:t>
                      </a:r>
                    </a:p>
                  </a:txBody>
                  <a:tcPr marL="68598" marR="68598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0988">
                <a:tc>
                  <a:txBody>
                    <a:bodyPr/>
                    <a:lstStyle/>
                    <a:p>
                      <a:r>
                        <a:rPr lang="en-US" sz="1600" dirty="0"/>
                        <a:t>Stage 1</a:t>
                      </a:r>
                    </a:p>
                    <a:p>
                      <a:endParaRPr lang="en-US" sz="1600" dirty="0"/>
                    </a:p>
                    <a:p>
                      <a:r>
                        <a:rPr lang="en-US" sz="1600" dirty="0"/>
                        <a:t>Stage 2</a:t>
                      </a:r>
                    </a:p>
                    <a:p>
                      <a:endParaRPr lang="en-US" sz="1600" dirty="0"/>
                    </a:p>
                    <a:p>
                      <a:r>
                        <a:rPr lang="en-US" sz="1600" dirty="0"/>
                        <a:t>Stage 3</a:t>
                      </a:r>
                    </a:p>
                  </a:txBody>
                  <a:tcPr marL="68598" marR="68598"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141">
                <a:tc>
                  <a:txBody>
                    <a:bodyPr/>
                    <a:lstStyle/>
                    <a:p>
                      <a:r>
                        <a:rPr lang="en-US" sz="1600" dirty="0"/>
                        <a:t>SA</a:t>
                      </a:r>
                    </a:p>
                  </a:txBody>
                  <a:tcPr marL="68598" marR="68598"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527">
                <a:tc>
                  <a:txBody>
                    <a:bodyPr/>
                    <a:lstStyle/>
                    <a:p>
                      <a:r>
                        <a:rPr lang="en-US" sz="1600" dirty="0"/>
                        <a:t>SA1</a:t>
                      </a:r>
                    </a:p>
                  </a:txBody>
                  <a:tcPr marL="68598" marR="68598"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3123">
                <a:tc>
                  <a:txBody>
                    <a:bodyPr/>
                    <a:lstStyle/>
                    <a:p>
                      <a:r>
                        <a:rPr lang="en-US" sz="1600" dirty="0"/>
                        <a:t>SA2</a:t>
                      </a:r>
                    </a:p>
                  </a:txBody>
                  <a:tcPr marL="68598" marR="68598"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98" marR="6859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 bwMode="auto">
          <a:xfrm>
            <a:off x="2827090" y="2780521"/>
            <a:ext cx="2774681" cy="45317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/>
              <a:t>R15</a:t>
            </a:r>
          </a:p>
        </p:txBody>
      </p:sp>
      <p:sp>
        <p:nvSpPr>
          <p:cNvPr id="5" name="Rectangle 4"/>
          <p:cNvSpPr/>
          <p:nvPr/>
        </p:nvSpPr>
        <p:spPr>
          <a:xfrm>
            <a:off x="7498818" y="5033569"/>
            <a:ext cx="1204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0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951722" y="1754155"/>
            <a:ext cx="298580" cy="149358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/>
              <a:t>3GPP Stages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951722" y="3324611"/>
            <a:ext cx="298580" cy="3086817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45" name="Rounded Rectangle 44"/>
          <p:cNvSpPr/>
          <p:nvPr/>
        </p:nvSpPr>
        <p:spPr bwMode="auto">
          <a:xfrm>
            <a:off x="2444964" y="2297048"/>
            <a:ext cx="2067490" cy="45317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/>
              <a:t>R15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2444964" y="1786165"/>
            <a:ext cx="964384" cy="45317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/>
              <a:t>R15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6163629" y="1760435"/>
            <a:ext cx="27991" cy="4534594"/>
          </a:xfrm>
          <a:prstGeom prst="line">
            <a:avLst/>
          </a:prstGeom>
          <a:ln w="3810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 bwMode="auto">
          <a:xfrm>
            <a:off x="5621866" y="2780521"/>
            <a:ext cx="3371132" cy="4531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00"/>
                </a:solidFill>
              </a:rPr>
              <a:t>R16</a:t>
            </a:r>
          </a:p>
        </p:txBody>
      </p:sp>
      <p:sp>
        <p:nvSpPr>
          <p:cNvPr id="34" name="Rounded Rectangle 33"/>
          <p:cNvSpPr/>
          <p:nvPr/>
        </p:nvSpPr>
        <p:spPr bwMode="auto">
          <a:xfrm>
            <a:off x="3429443" y="1786165"/>
            <a:ext cx="3318228" cy="4531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00"/>
                </a:solidFill>
              </a:rPr>
              <a:t>R16</a:t>
            </a:r>
          </a:p>
        </p:txBody>
      </p:sp>
      <p:sp>
        <p:nvSpPr>
          <p:cNvPr id="35" name="Rounded Rectangle 34"/>
          <p:cNvSpPr/>
          <p:nvPr/>
        </p:nvSpPr>
        <p:spPr bwMode="auto">
          <a:xfrm>
            <a:off x="4560542" y="2279059"/>
            <a:ext cx="3318226" cy="4531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00"/>
                </a:solidFill>
              </a:rPr>
              <a:t>R16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9557934" y="1754155"/>
            <a:ext cx="27991" cy="45345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9571929" y="5258727"/>
            <a:ext cx="683264" cy="139994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rgbClr val="FF0000"/>
                </a:solidFill>
                <a:latin typeface="Calibre Semibold" pitchFamily="34" charset="0"/>
              </a:rPr>
              <a:t>Rel. 16 ASN.1 freeze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82660" y="5360189"/>
            <a:ext cx="683264" cy="14012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rgbClr val="FF0000">
                    <a:alpha val="49000"/>
                  </a:srgbClr>
                </a:solidFill>
                <a:latin typeface="Calibre Semibold" pitchFamily="34" charset="0"/>
              </a:rPr>
              <a:t>Rel. 15 ASN.1 freeze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78368063-B8A8-4CB3-85C4-8081A90FA3A0}"/>
              </a:ext>
            </a:extLst>
          </p:cNvPr>
          <p:cNvSpPr/>
          <p:nvPr/>
        </p:nvSpPr>
        <p:spPr bwMode="auto">
          <a:xfrm>
            <a:off x="4941116" y="332461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8DFBE0C-6CE0-4FD8-9A50-DF561303B7F6}"/>
              </a:ext>
            </a:extLst>
          </p:cNvPr>
          <p:cNvSpPr/>
          <p:nvPr/>
        </p:nvSpPr>
        <p:spPr bwMode="auto">
          <a:xfrm>
            <a:off x="5520289" y="332461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DB14FC-FCD8-4050-ACE5-AD2014BA2041}"/>
              </a:ext>
            </a:extLst>
          </p:cNvPr>
          <p:cNvSpPr txBox="1"/>
          <p:nvPr/>
        </p:nvSpPr>
        <p:spPr>
          <a:xfrm>
            <a:off x="4758127" y="352578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#79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9A9C2E-F675-484E-B032-4E623F5CBA3B}"/>
              </a:ext>
            </a:extLst>
          </p:cNvPr>
          <p:cNvSpPr txBox="1"/>
          <p:nvPr/>
        </p:nvSpPr>
        <p:spPr>
          <a:xfrm>
            <a:off x="5346593" y="352578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#80</a:t>
            </a: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AF9D3A9A-CD08-4305-9B45-15E38DCBD871}"/>
              </a:ext>
            </a:extLst>
          </p:cNvPr>
          <p:cNvSpPr/>
          <p:nvPr/>
        </p:nvSpPr>
        <p:spPr bwMode="auto">
          <a:xfrm>
            <a:off x="4128106" y="3969756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D616C61-D5F9-4C68-A1DF-7C83DE13E7DA}"/>
              </a:ext>
            </a:extLst>
          </p:cNvPr>
          <p:cNvSpPr txBox="1"/>
          <p:nvPr/>
        </p:nvSpPr>
        <p:spPr>
          <a:xfrm>
            <a:off x="3945117" y="4170929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#80</a:t>
            </a: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67BFDC05-A9C1-4D35-B83D-4D89DC7815F8}"/>
              </a:ext>
            </a:extLst>
          </p:cNvPr>
          <p:cNvSpPr/>
          <p:nvPr/>
        </p:nvSpPr>
        <p:spPr bwMode="auto">
          <a:xfrm>
            <a:off x="4752525" y="3969756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5F79C2-F56A-4BA3-824B-C641E12D3DAE}"/>
              </a:ext>
            </a:extLst>
          </p:cNvPr>
          <p:cNvSpPr txBox="1"/>
          <p:nvPr/>
        </p:nvSpPr>
        <p:spPr>
          <a:xfrm>
            <a:off x="4569536" y="4170929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#81</a:t>
            </a: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E4400A20-64A0-4F1C-B7DE-CAA35388BDB2}"/>
              </a:ext>
            </a:extLst>
          </p:cNvPr>
          <p:cNvSpPr/>
          <p:nvPr/>
        </p:nvSpPr>
        <p:spPr bwMode="auto">
          <a:xfrm>
            <a:off x="5324619" y="3967086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17848F7-326B-4428-BEA0-952E66ECE782}"/>
              </a:ext>
            </a:extLst>
          </p:cNvPr>
          <p:cNvSpPr txBox="1"/>
          <p:nvPr/>
        </p:nvSpPr>
        <p:spPr>
          <a:xfrm>
            <a:off x="5141630" y="4168259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#82</a:t>
            </a: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88081279-0922-4B16-AD76-B6C3B9933D23}"/>
              </a:ext>
            </a:extLst>
          </p:cNvPr>
          <p:cNvSpPr/>
          <p:nvPr/>
        </p:nvSpPr>
        <p:spPr bwMode="auto">
          <a:xfrm>
            <a:off x="5896713" y="3965432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79158-AD95-4959-93FD-2E0768F0482F}"/>
              </a:ext>
            </a:extLst>
          </p:cNvPr>
          <p:cNvSpPr txBox="1"/>
          <p:nvPr/>
        </p:nvSpPr>
        <p:spPr>
          <a:xfrm>
            <a:off x="5713724" y="4166605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#83</a:t>
            </a: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9A47D317-FCD2-44CE-BE96-D3D6109EA5F9}"/>
              </a:ext>
            </a:extLst>
          </p:cNvPr>
          <p:cNvSpPr/>
          <p:nvPr/>
        </p:nvSpPr>
        <p:spPr bwMode="auto">
          <a:xfrm>
            <a:off x="4128106" y="4602452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056B61C-AED3-4D75-851F-8851DB4141B1}"/>
              </a:ext>
            </a:extLst>
          </p:cNvPr>
          <p:cNvSpPr txBox="1"/>
          <p:nvPr/>
        </p:nvSpPr>
        <p:spPr>
          <a:xfrm>
            <a:off x="4055014" y="4841888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#124</a:t>
            </a: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940C0DB9-37D9-43CB-84A9-D2F2D7EBE06F}"/>
              </a:ext>
            </a:extLst>
          </p:cNvPr>
          <p:cNvSpPr/>
          <p:nvPr/>
        </p:nvSpPr>
        <p:spPr bwMode="auto">
          <a:xfrm>
            <a:off x="4573991" y="4602452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CFA5AE2-1012-4DBC-A01C-A49124384E40}"/>
              </a:ext>
            </a:extLst>
          </p:cNvPr>
          <p:cNvSpPr txBox="1"/>
          <p:nvPr/>
        </p:nvSpPr>
        <p:spPr>
          <a:xfrm>
            <a:off x="4528338" y="4810902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#125</a:t>
            </a: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E241BAE0-CD25-4321-B511-8356F4C39211}"/>
              </a:ext>
            </a:extLst>
          </p:cNvPr>
          <p:cNvSpPr/>
          <p:nvPr/>
        </p:nvSpPr>
        <p:spPr bwMode="auto">
          <a:xfrm>
            <a:off x="4951923" y="4605299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4CC9502-0AAB-4A56-A810-84805977AC11}"/>
              </a:ext>
            </a:extLst>
          </p:cNvPr>
          <p:cNvSpPr txBox="1"/>
          <p:nvPr/>
        </p:nvSpPr>
        <p:spPr>
          <a:xfrm>
            <a:off x="4906270" y="4813749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#126</a:t>
            </a:r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B516F5A9-202A-4C5F-8421-1BF8106D8054}"/>
              </a:ext>
            </a:extLst>
          </p:cNvPr>
          <p:cNvSpPr/>
          <p:nvPr/>
        </p:nvSpPr>
        <p:spPr bwMode="auto">
          <a:xfrm>
            <a:off x="5220778" y="4607969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DF4BAA2-095B-4AFD-AECF-86F07BC3BD31}"/>
              </a:ext>
            </a:extLst>
          </p:cNvPr>
          <p:cNvSpPr txBox="1"/>
          <p:nvPr/>
        </p:nvSpPr>
        <p:spPr>
          <a:xfrm>
            <a:off x="5175125" y="4816419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#127</a:t>
            </a:r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5463D654-0DA6-4BE6-B9EF-C364BE1BA719}"/>
              </a:ext>
            </a:extLst>
          </p:cNvPr>
          <p:cNvSpPr/>
          <p:nvPr/>
        </p:nvSpPr>
        <p:spPr bwMode="auto">
          <a:xfrm>
            <a:off x="5390905" y="4606634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D6931F7-F7CF-42A6-8028-C060A9703629}"/>
              </a:ext>
            </a:extLst>
          </p:cNvPr>
          <p:cNvSpPr txBox="1"/>
          <p:nvPr/>
        </p:nvSpPr>
        <p:spPr>
          <a:xfrm>
            <a:off x="5345252" y="4819723"/>
            <a:ext cx="378565" cy="7175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#127-bis</a:t>
            </a:r>
          </a:p>
        </p:txBody>
      </p:sp>
      <p:sp>
        <p:nvSpPr>
          <p:cNvPr id="58" name="Isosceles Triangle 57">
            <a:extLst>
              <a:ext uri="{FF2B5EF4-FFF2-40B4-BE49-F238E27FC236}">
                <a16:creationId xmlns:a16="http://schemas.microsoft.com/office/drawing/2014/main" id="{BD7E1280-C716-42DF-AFEA-0BB45DB2F95F}"/>
              </a:ext>
            </a:extLst>
          </p:cNvPr>
          <p:cNvSpPr/>
          <p:nvPr/>
        </p:nvSpPr>
        <p:spPr bwMode="auto">
          <a:xfrm>
            <a:off x="5700089" y="4615125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A9BF191-0B51-432D-BB3B-65C817C54B1F}"/>
              </a:ext>
            </a:extLst>
          </p:cNvPr>
          <p:cNvSpPr txBox="1"/>
          <p:nvPr/>
        </p:nvSpPr>
        <p:spPr>
          <a:xfrm>
            <a:off x="5637658" y="4831964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#128</a:t>
            </a:r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7AA90CC4-2469-4C47-AB79-D3ABA3139641}"/>
              </a:ext>
            </a:extLst>
          </p:cNvPr>
          <p:cNvSpPr/>
          <p:nvPr/>
        </p:nvSpPr>
        <p:spPr bwMode="auto">
          <a:xfrm>
            <a:off x="5927453" y="4612776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7250CD5-0713-40D8-90A4-A18F354FB3AE}"/>
              </a:ext>
            </a:extLst>
          </p:cNvPr>
          <p:cNvSpPr txBox="1"/>
          <p:nvPr/>
        </p:nvSpPr>
        <p:spPr>
          <a:xfrm>
            <a:off x="5865022" y="4825865"/>
            <a:ext cx="378565" cy="7175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#128-bis</a:t>
            </a:r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03FD3B14-00C2-4D1C-9C92-F2935625DEA1}"/>
              </a:ext>
            </a:extLst>
          </p:cNvPr>
          <p:cNvSpPr/>
          <p:nvPr/>
        </p:nvSpPr>
        <p:spPr bwMode="auto">
          <a:xfrm>
            <a:off x="6234048" y="4622278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04665A2-633A-4114-A67A-1F2D53C07DC4}"/>
              </a:ext>
            </a:extLst>
          </p:cNvPr>
          <p:cNvSpPr txBox="1"/>
          <p:nvPr/>
        </p:nvSpPr>
        <p:spPr>
          <a:xfrm>
            <a:off x="6160956" y="4861714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#129</a:t>
            </a:r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CB2B08CD-7078-4780-B06C-CA08AC9C5539}"/>
              </a:ext>
            </a:extLst>
          </p:cNvPr>
          <p:cNvSpPr/>
          <p:nvPr/>
        </p:nvSpPr>
        <p:spPr bwMode="auto">
          <a:xfrm>
            <a:off x="6537212" y="4629393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E59BF4F-529C-4029-A78A-0602B59F78BE}"/>
              </a:ext>
            </a:extLst>
          </p:cNvPr>
          <p:cNvSpPr txBox="1"/>
          <p:nvPr/>
        </p:nvSpPr>
        <p:spPr>
          <a:xfrm>
            <a:off x="6464120" y="4834773"/>
            <a:ext cx="378565" cy="7175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#129-bis</a:t>
            </a:r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639F43AD-23D2-4470-90CA-ABFFF28E47E6}"/>
              </a:ext>
            </a:extLst>
          </p:cNvPr>
          <p:cNvSpPr/>
          <p:nvPr/>
        </p:nvSpPr>
        <p:spPr bwMode="auto">
          <a:xfrm>
            <a:off x="6747623" y="4629393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CF9A649-8F3A-441C-A2C4-B9E298F54C9D}"/>
              </a:ext>
            </a:extLst>
          </p:cNvPr>
          <p:cNvSpPr txBox="1"/>
          <p:nvPr/>
        </p:nvSpPr>
        <p:spPr>
          <a:xfrm>
            <a:off x="6674531" y="4868829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#130</a:t>
            </a:r>
          </a:p>
        </p:txBody>
      </p:sp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8E98102A-1B60-4269-8092-5F348E234753}"/>
              </a:ext>
            </a:extLst>
          </p:cNvPr>
          <p:cNvSpPr/>
          <p:nvPr/>
        </p:nvSpPr>
        <p:spPr bwMode="auto">
          <a:xfrm>
            <a:off x="7090171" y="4629393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3E107A2-737D-405D-B0E3-57B7B0A61F92}"/>
              </a:ext>
            </a:extLst>
          </p:cNvPr>
          <p:cNvSpPr txBox="1"/>
          <p:nvPr/>
        </p:nvSpPr>
        <p:spPr>
          <a:xfrm>
            <a:off x="7017079" y="4877218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#131</a:t>
            </a:r>
          </a:p>
        </p:txBody>
      </p:sp>
      <p:sp>
        <p:nvSpPr>
          <p:cNvPr id="70" name="Isosceles Triangle 69">
            <a:extLst>
              <a:ext uri="{FF2B5EF4-FFF2-40B4-BE49-F238E27FC236}">
                <a16:creationId xmlns:a16="http://schemas.microsoft.com/office/drawing/2014/main" id="{B001752E-4BFD-4C77-A8E6-C597719CA8F8}"/>
              </a:ext>
            </a:extLst>
          </p:cNvPr>
          <p:cNvSpPr/>
          <p:nvPr/>
        </p:nvSpPr>
        <p:spPr bwMode="auto">
          <a:xfrm>
            <a:off x="7368211" y="4636508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722A868-B91F-44BE-8001-7DE82269852A}"/>
              </a:ext>
            </a:extLst>
          </p:cNvPr>
          <p:cNvSpPr txBox="1"/>
          <p:nvPr/>
        </p:nvSpPr>
        <p:spPr>
          <a:xfrm>
            <a:off x="7295119" y="4884333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#132</a:t>
            </a:r>
          </a:p>
        </p:txBody>
      </p:sp>
      <p:sp>
        <p:nvSpPr>
          <p:cNvPr id="72" name="Isosceles Triangle 71">
            <a:extLst>
              <a:ext uri="{FF2B5EF4-FFF2-40B4-BE49-F238E27FC236}">
                <a16:creationId xmlns:a16="http://schemas.microsoft.com/office/drawing/2014/main" id="{8152E28D-C2DB-4DD0-A037-171037109BC8}"/>
              </a:ext>
            </a:extLst>
          </p:cNvPr>
          <p:cNvSpPr/>
          <p:nvPr/>
        </p:nvSpPr>
        <p:spPr bwMode="auto">
          <a:xfrm>
            <a:off x="7610533" y="4636508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C114EC4-678F-4ABC-A6DC-FE4D5B1052EF}"/>
              </a:ext>
            </a:extLst>
          </p:cNvPr>
          <p:cNvSpPr txBox="1"/>
          <p:nvPr/>
        </p:nvSpPr>
        <p:spPr>
          <a:xfrm>
            <a:off x="7537441" y="4875944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#133</a:t>
            </a: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D5CE32B5-01C0-45C9-BF1A-6CC36DA9B2C6}"/>
              </a:ext>
            </a:extLst>
          </p:cNvPr>
          <p:cNvSpPr/>
          <p:nvPr/>
        </p:nvSpPr>
        <p:spPr bwMode="auto">
          <a:xfrm>
            <a:off x="7872379" y="4637174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A2227C1-071E-4798-B8C4-027CAF91F37D}"/>
              </a:ext>
            </a:extLst>
          </p:cNvPr>
          <p:cNvSpPr txBox="1"/>
          <p:nvPr/>
        </p:nvSpPr>
        <p:spPr>
          <a:xfrm>
            <a:off x="7799287" y="4876610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#134</a:t>
            </a:r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06292A1B-4372-4DB6-9DBF-5F7758B14F5A}"/>
              </a:ext>
            </a:extLst>
          </p:cNvPr>
          <p:cNvSpPr/>
          <p:nvPr/>
        </p:nvSpPr>
        <p:spPr bwMode="auto">
          <a:xfrm>
            <a:off x="8147929" y="4637174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9DFA8D1-7189-4193-BCC0-FAC6C7AF593E}"/>
              </a:ext>
            </a:extLst>
          </p:cNvPr>
          <p:cNvSpPr txBox="1"/>
          <p:nvPr/>
        </p:nvSpPr>
        <p:spPr>
          <a:xfrm>
            <a:off x="8074837" y="4876610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#135</a:t>
            </a:r>
          </a:p>
        </p:txBody>
      </p:sp>
      <p:sp>
        <p:nvSpPr>
          <p:cNvPr id="78" name="Isosceles Triangle 77">
            <a:extLst>
              <a:ext uri="{FF2B5EF4-FFF2-40B4-BE49-F238E27FC236}">
                <a16:creationId xmlns:a16="http://schemas.microsoft.com/office/drawing/2014/main" id="{A9309A46-01DB-4863-B39F-687B28EA884B}"/>
              </a:ext>
            </a:extLst>
          </p:cNvPr>
          <p:cNvSpPr/>
          <p:nvPr/>
        </p:nvSpPr>
        <p:spPr bwMode="auto">
          <a:xfrm>
            <a:off x="8492967" y="4637174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7FD641-4D25-453B-880B-37A9CAF7C5A8}"/>
              </a:ext>
            </a:extLst>
          </p:cNvPr>
          <p:cNvSpPr txBox="1"/>
          <p:nvPr/>
        </p:nvSpPr>
        <p:spPr>
          <a:xfrm>
            <a:off x="8419875" y="4876610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#136</a:t>
            </a:r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1CB4CE96-F45B-4C0E-839C-841DCBE20678}"/>
              </a:ext>
            </a:extLst>
          </p:cNvPr>
          <p:cNvSpPr/>
          <p:nvPr/>
        </p:nvSpPr>
        <p:spPr bwMode="auto">
          <a:xfrm>
            <a:off x="8727316" y="4629393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47F04C4-3294-4126-9B96-B360145C4DE7}"/>
              </a:ext>
            </a:extLst>
          </p:cNvPr>
          <p:cNvSpPr txBox="1"/>
          <p:nvPr/>
        </p:nvSpPr>
        <p:spPr>
          <a:xfrm>
            <a:off x="8654224" y="4877218"/>
            <a:ext cx="378565" cy="45621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#137</a:t>
            </a:r>
          </a:p>
        </p:txBody>
      </p:sp>
      <p:sp>
        <p:nvSpPr>
          <p:cNvPr id="82" name="Isosceles Triangle 81">
            <a:extLst>
              <a:ext uri="{FF2B5EF4-FFF2-40B4-BE49-F238E27FC236}">
                <a16:creationId xmlns:a16="http://schemas.microsoft.com/office/drawing/2014/main" id="{8E7300B1-E455-4A4A-8108-7D4A38754E93}"/>
              </a:ext>
            </a:extLst>
          </p:cNvPr>
          <p:cNvSpPr/>
          <p:nvPr/>
        </p:nvSpPr>
        <p:spPr bwMode="auto">
          <a:xfrm>
            <a:off x="6394453" y="3957579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0FF4BDA-62F8-41A9-87C3-8CEE7D024783}"/>
              </a:ext>
            </a:extLst>
          </p:cNvPr>
          <p:cNvSpPr txBox="1"/>
          <p:nvPr/>
        </p:nvSpPr>
        <p:spPr>
          <a:xfrm>
            <a:off x="6211464" y="4158752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#84</a:t>
            </a:r>
          </a:p>
        </p:txBody>
      </p:sp>
      <p:sp>
        <p:nvSpPr>
          <p:cNvPr id="84" name="Isosceles Triangle 83">
            <a:extLst>
              <a:ext uri="{FF2B5EF4-FFF2-40B4-BE49-F238E27FC236}">
                <a16:creationId xmlns:a16="http://schemas.microsoft.com/office/drawing/2014/main" id="{20AE6DDE-1314-4038-AB5C-85818A44932A}"/>
              </a:ext>
            </a:extLst>
          </p:cNvPr>
          <p:cNvSpPr/>
          <p:nvPr/>
        </p:nvSpPr>
        <p:spPr bwMode="auto">
          <a:xfrm>
            <a:off x="7018872" y="3957579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8CC2A9A-9EFC-4C5A-9671-FF2DFD0A8772}"/>
              </a:ext>
            </a:extLst>
          </p:cNvPr>
          <p:cNvSpPr txBox="1"/>
          <p:nvPr/>
        </p:nvSpPr>
        <p:spPr>
          <a:xfrm>
            <a:off x="6835883" y="4158752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#85</a:t>
            </a:r>
          </a:p>
        </p:txBody>
      </p:sp>
      <p:sp>
        <p:nvSpPr>
          <p:cNvPr id="86" name="Isosceles Triangle 85">
            <a:extLst>
              <a:ext uri="{FF2B5EF4-FFF2-40B4-BE49-F238E27FC236}">
                <a16:creationId xmlns:a16="http://schemas.microsoft.com/office/drawing/2014/main" id="{DC08F4B4-5132-48B6-AA06-E6F07C0A147F}"/>
              </a:ext>
            </a:extLst>
          </p:cNvPr>
          <p:cNvSpPr/>
          <p:nvPr/>
        </p:nvSpPr>
        <p:spPr bwMode="auto">
          <a:xfrm>
            <a:off x="7590966" y="3954909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E69D6CD-AC3B-46F1-B2F8-6075FE9CC2CF}"/>
              </a:ext>
            </a:extLst>
          </p:cNvPr>
          <p:cNvSpPr txBox="1"/>
          <p:nvPr/>
        </p:nvSpPr>
        <p:spPr>
          <a:xfrm>
            <a:off x="7407977" y="4156082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#86</a:t>
            </a:r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A01C5F07-DAC3-4F22-A82C-21DD775F5ED8}"/>
              </a:ext>
            </a:extLst>
          </p:cNvPr>
          <p:cNvSpPr/>
          <p:nvPr/>
        </p:nvSpPr>
        <p:spPr bwMode="auto">
          <a:xfrm>
            <a:off x="8163060" y="3953255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E80C8AC-C0D3-4B0F-BE83-AC392D480A66}"/>
              </a:ext>
            </a:extLst>
          </p:cNvPr>
          <p:cNvSpPr txBox="1"/>
          <p:nvPr/>
        </p:nvSpPr>
        <p:spPr>
          <a:xfrm>
            <a:off x="7980071" y="4154428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#87</a:t>
            </a:r>
          </a:p>
        </p:txBody>
      </p:sp>
      <p:sp>
        <p:nvSpPr>
          <p:cNvPr id="90" name="Isosceles Triangle 89">
            <a:extLst>
              <a:ext uri="{FF2B5EF4-FFF2-40B4-BE49-F238E27FC236}">
                <a16:creationId xmlns:a16="http://schemas.microsoft.com/office/drawing/2014/main" id="{007B48BC-78E7-4C70-89D3-4C60EF70B245}"/>
              </a:ext>
            </a:extLst>
          </p:cNvPr>
          <p:cNvSpPr/>
          <p:nvPr/>
        </p:nvSpPr>
        <p:spPr bwMode="auto">
          <a:xfrm>
            <a:off x="8657128" y="3943176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EB8F923-0E96-444A-947D-B0B46BF41132}"/>
              </a:ext>
            </a:extLst>
          </p:cNvPr>
          <p:cNvSpPr txBox="1"/>
          <p:nvPr/>
        </p:nvSpPr>
        <p:spPr>
          <a:xfrm>
            <a:off x="8474139" y="4144349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#88</a:t>
            </a:r>
          </a:p>
        </p:txBody>
      </p:sp>
      <p:sp>
        <p:nvSpPr>
          <p:cNvPr id="92" name="Isosceles Triangle 91">
            <a:extLst>
              <a:ext uri="{FF2B5EF4-FFF2-40B4-BE49-F238E27FC236}">
                <a16:creationId xmlns:a16="http://schemas.microsoft.com/office/drawing/2014/main" id="{571F7D7D-2EAF-4C77-A68C-F440D8012F93}"/>
              </a:ext>
            </a:extLst>
          </p:cNvPr>
          <p:cNvSpPr/>
          <p:nvPr/>
        </p:nvSpPr>
        <p:spPr bwMode="auto">
          <a:xfrm>
            <a:off x="6069081" y="3327390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1B3FD86-7A70-4A3E-B834-D89DADF2EDDB}"/>
              </a:ext>
            </a:extLst>
          </p:cNvPr>
          <p:cNvSpPr txBox="1"/>
          <p:nvPr/>
        </p:nvSpPr>
        <p:spPr>
          <a:xfrm>
            <a:off x="5886092" y="3528563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#81</a:t>
            </a:r>
          </a:p>
        </p:txBody>
      </p:sp>
      <p:sp>
        <p:nvSpPr>
          <p:cNvPr id="94" name="Isosceles Triangle 93">
            <a:extLst>
              <a:ext uri="{FF2B5EF4-FFF2-40B4-BE49-F238E27FC236}">
                <a16:creationId xmlns:a16="http://schemas.microsoft.com/office/drawing/2014/main" id="{6545EB64-19E6-4529-9E86-0881802966FE}"/>
              </a:ext>
            </a:extLst>
          </p:cNvPr>
          <p:cNvSpPr/>
          <p:nvPr/>
        </p:nvSpPr>
        <p:spPr bwMode="auto">
          <a:xfrm>
            <a:off x="6643919" y="332604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00A346A-454B-4AA4-B4D7-1D2F17B09CBB}"/>
              </a:ext>
            </a:extLst>
          </p:cNvPr>
          <p:cNvSpPr txBox="1"/>
          <p:nvPr/>
        </p:nvSpPr>
        <p:spPr>
          <a:xfrm>
            <a:off x="6460930" y="352721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#82</a:t>
            </a:r>
          </a:p>
        </p:txBody>
      </p:sp>
      <p:sp>
        <p:nvSpPr>
          <p:cNvPr id="96" name="Isosceles Triangle 95">
            <a:extLst>
              <a:ext uri="{FF2B5EF4-FFF2-40B4-BE49-F238E27FC236}">
                <a16:creationId xmlns:a16="http://schemas.microsoft.com/office/drawing/2014/main" id="{B82A610A-1F3F-4DE9-90B9-DA53A27950ED}"/>
              </a:ext>
            </a:extLst>
          </p:cNvPr>
          <p:cNvSpPr/>
          <p:nvPr/>
        </p:nvSpPr>
        <p:spPr bwMode="auto">
          <a:xfrm>
            <a:off x="7206246" y="332604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97" name="Isosceles Triangle 96">
            <a:extLst>
              <a:ext uri="{FF2B5EF4-FFF2-40B4-BE49-F238E27FC236}">
                <a16:creationId xmlns:a16="http://schemas.microsoft.com/office/drawing/2014/main" id="{40B679E3-4929-424F-A49E-8575B721310C}"/>
              </a:ext>
            </a:extLst>
          </p:cNvPr>
          <p:cNvSpPr/>
          <p:nvPr/>
        </p:nvSpPr>
        <p:spPr bwMode="auto">
          <a:xfrm>
            <a:off x="7785419" y="332604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08524D9-123C-4903-AB22-6CC06C250349}"/>
              </a:ext>
            </a:extLst>
          </p:cNvPr>
          <p:cNvSpPr txBox="1"/>
          <p:nvPr/>
        </p:nvSpPr>
        <p:spPr>
          <a:xfrm>
            <a:off x="7023257" y="352721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96FB639-0A09-4FD6-8B98-EE6B27A6BA9C}"/>
              </a:ext>
            </a:extLst>
          </p:cNvPr>
          <p:cNvSpPr txBox="1"/>
          <p:nvPr/>
        </p:nvSpPr>
        <p:spPr>
          <a:xfrm>
            <a:off x="7611723" y="352721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#84</a:t>
            </a:r>
          </a:p>
        </p:txBody>
      </p:sp>
      <p:sp>
        <p:nvSpPr>
          <p:cNvPr id="100" name="Isosceles Triangle 99">
            <a:extLst>
              <a:ext uri="{FF2B5EF4-FFF2-40B4-BE49-F238E27FC236}">
                <a16:creationId xmlns:a16="http://schemas.microsoft.com/office/drawing/2014/main" id="{BCC93C1A-4492-4BA9-94F0-3AB7F93B5312}"/>
              </a:ext>
            </a:extLst>
          </p:cNvPr>
          <p:cNvSpPr/>
          <p:nvPr/>
        </p:nvSpPr>
        <p:spPr bwMode="auto">
          <a:xfrm>
            <a:off x="8334211" y="3328820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F9105CB-5DFE-455A-8F33-F0987B279C6D}"/>
              </a:ext>
            </a:extLst>
          </p:cNvPr>
          <p:cNvSpPr txBox="1"/>
          <p:nvPr/>
        </p:nvSpPr>
        <p:spPr>
          <a:xfrm>
            <a:off x="8151222" y="3529993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#85</a:t>
            </a:r>
          </a:p>
        </p:txBody>
      </p:sp>
      <p:sp>
        <p:nvSpPr>
          <p:cNvPr id="102" name="Isosceles Triangle 101">
            <a:extLst>
              <a:ext uri="{FF2B5EF4-FFF2-40B4-BE49-F238E27FC236}">
                <a16:creationId xmlns:a16="http://schemas.microsoft.com/office/drawing/2014/main" id="{B6F05A69-76B9-4645-B163-04870F781C97}"/>
              </a:ext>
            </a:extLst>
          </p:cNvPr>
          <p:cNvSpPr/>
          <p:nvPr/>
        </p:nvSpPr>
        <p:spPr bwMode="auto">
          <a:xfrm>
            <a:off x="8909049" y="3327471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28AD2FA-6FE4-4D10-8FE3-3FB3C6902C62}"/>
              </a:ext>
            </a:extLst>
          </p:cNvPr>
          <p:cNvSpPr txBox="1"/>
          <p:nvPr/>
        </p:nvSpPr>
        <p:spPr>
          <a:xfrm>
            <a:off x="8726060" y="3528644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#86</a:t>
            </a:r>
          </a:p>
        </p:txBody>
      </p:sp>
      <p:sp>
        <p:nvSpPr>
          <p:cNvPr id="104" name="Isosceles Triangle 103">
            <a:extLst>
              <a:ext uri="{FF2B5EF4-FFF2-40B4-BE49-F238E27FC236}">
                <a16:creationId xmlns:a16="http://schemas.microsoft.com/office/drawing/2014/main" id="{FC57CE8B-4DCE-4CF3-A822-D17F9E3EE1B7}"/>
              </a:ext>
            </a:extLst>
          </p:cNvPr>
          <p:cNvSpPr/>
          <p:nvPr/>
        </p:nvSpPr>
        <p:spPr bwMode="auto">
          <a:xfrm>
            <a:off x="4396659" y="3340595"/>
            <a:ext cx="226502" cy="232321"/>
          </a:xfrm>
          <a:prstGeom prst="triangle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9F4745C-3528-490A-A5BB-83080AC17542}"/>
              </a:ext>
            </a:extLst>
          </p:cNvPr>
          <p:cNvSpPr txBox="1"/>
          <p:nvPr/>
        </p:nvSpPr>
        <p:spPr>
          <a:xfrm>
            <a:off x="4213670" y="3541768"/>
            <a:ext cx="5341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#78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5C87A967-70B2-437C-8DED-48C926EBD8D3}"/>
              </a:ext>
            </a:extLst>
          </p:cNvPr>
          <p:cNvSpPr/>
          <p:nvPr/>
        </p:nvSpPr>
        <p:spPr bwMode="auto">
          <a:xfrm rot="1095726">
            <a:off x="3989127" y="4469017"/>
            <a:ext cx="1041203" cy="1270067"/>
          </a:xfrm>
          <a:prstGeom prst="upArrow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SA1 WID, SID &amp; CR</a:t>
            </a:r>
          </a:p>
        </p:txBody>
      </p:sp>
      <p:sp>
        <p:nvSpPr>
          <p:cNvPr id="106" name="Arrow: Up 105">
            <a:extLst>
              <a:ext uri="{FF2B5EF4-FFF2-40B4-BE49-F238E27FC236}">
                <a16:creationId xmlns:a16="http://schemas.microsoft.com/office/drawing/2014/main" id="{213637C3-57FE-40F2-A0AF-11A003626D9E}"/>
              </a:ext>
            </a:extLst>
          </p:cNvPr>
          <p:cNvSpPr/>
          <p:nvPr/>
        </p:nvSpPr>
        <p:spPr bwMode="auto">
          <a:xfrm rot="20383287">
            <a:off x="5055696" y="5304770"/>
            <a:ext cx="1041203" cy="1270067"/>
          </a:xfrm>
          <a:prstGeom prst="upArrow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SA2 and RAN can start</a:t>
            </a:r>
          </a:p>
        </p:txBody>
      </p:sp>
      <p:sp>
        <p:nvSpPr>
          <p:cNvPr id="107" name="Arrow: Up 106">
            <a:extLst>
              <a:ext uri="{FF2B5EF4-FFF2-40B4-BE49-F238E27FC236}">
                <a16:creationId xmlns:a16="http://schemas.microsoft.com/office/drawing/2014/main" id="{2546596C-2576-4FF4-B137-DE4A977CC059}"/>
              </a:ext>
            </a:extLst>
          </p:cNvPr>
          <p:cNvSpPr/>
          <p:nvPr/>
        </p:nvSpPr>
        <p:spPr bwMode="auto">
          <a:xfrm rot="19836451">
            <a:off x="4576782" y="3505455"/>
            <a:ext cx="1477569" cy="816201"/>
          </a:xfrm>
          <a:prstGeom prst="upArrow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SA1 CR approved</a:t>
            </a:r>
          </a:p>
        </p:txBody>
      </p:sp>
    </p:spTree>
    <p:extLst>
      <p:ext uri="{BB962C8B-B14F-4D97-AF65-F5344CB8AC3E}">
        <p14:creationId xmlns:p14="http://schemas.microsoft.com/office/powerpoint/2010/main" val="1670203601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18779</TotalTime>
  <Words>360</Words>
  <Application>Microsoft Office PowerPoint</Application>
  <PresentationFormat>Custom</PresentationFormat>
  <Paragraphs>87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Calibre Regular</vt:lpstr>
      <vt:lpstr>Calibre Semibold</vt:lpstr>
      <vt:lpstr>Courier New</vt:lpstr>
      <vt:lpstr>Qualcomm Office Bold</vt:lpstr>
      <vt:lpstr>Qualcomm Office Light</vt:lpstr>
      <vt:lpstr>Qualcomm Office Regular</vt:lpstr>
      <vt:lpstr>Qualcomm Regular</vt:lpstr>
      <vt:lpstr>Qualcomm_Template_Standard</vt:lpstr>
      <vt:lpstr>SA1 #80</vt:lpstr>
      <vt:lpstr>Proposed Way Forward</vt:lpstr>
      <vt:lpstr>3GPP Standardization Timeline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Eddy Hall</cp:lastModifiedBy>
  <cp:revision>735</cp:revision>
  <cp:lastPrinted>2013-04-02T21:48:58Z</cp:lastPrinted>
  <dcterms:created xsi:type="dcterms:W3CDTF">2013-03-06T00:13:51Z</dcterms:created>
  <dcterms:modified xsi:type="dcterms:W3CDTF">2017-12-01T19:31:23Z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-1869279165</vt:i4>
  </property>
  <property fmtid="{D5CDD505-2E9C-101B-9397-08002B2CF9AE}" pid="3" name="_NewReviewCycle">
    <vt:lpwstr/>
  </property>
  <property fmtid="{D5CDD505-2E9C-101B-9397-08002B2CF9AE}" pid="4" name="_EmailSubject">
    <vt:lpwstr>V2X Design &amp; 3GPP Preparation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Hall, Eddy</vt:lpwstr>
  </property>
  <property fmtid="{D5CDD505-2E9C-101B-9397-08002B2CF9AE}" pid="7" name="_PreviousAdHocReviewCycleID">
    <vt:i4>366082666</vt:i4>
  </property>
</Properties>
</file>