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76" d="100"/>
          <a:sy n="76" d="100"/>
        </p:scale>
        <p:origin x="1200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positioning use cases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FS_5G_HYPOS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S1-174265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430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USA, 27 Nov. 1st Dec.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Is this a new WI? </a:t>
            </a:r>
            <a:r>
              <a:rPr lang="en-GB" sz="2400" dirty="0" smtClean="0"/>
              <a:t>n</a:t>
            </a:r>
            <a:endParaRPr lang="en-GB" sz="2400" dirty="0"/>
          </a:p>
          <a:p>
            <a:endParaRPr lang="en-GB" dirty="0"/>
          </a:p>
          <a:p>
            <a:r>
              <a:rPr lang="en-GB" sz="2400" dirty="0"/>
              <a:t>This WI has </a:t>
            </a:r>
            <a:r>
              <a:rPr lang="en-GB" sz="2400" dirty="0" smtClean="0"/>
              <a:t>been </a:t>
            </a:r>
            <a:r>
              <a:rPr lang="en-GB" sz="2400" dirty="0"/>
              <a:t>approved </a:t>
            </a:r>
            <a:r>
              <a:rPr lang="en-GB" sz="2400" dirty="0" smtClean="0"/>
              <a:t>at SP#76</a:t>
            </a:r>
            <a:endParaRPr lang="en-GB" sz="2400" dirty="0"/>
          </a:p>
          <a:p>
            <a:pPr marL="457200" lvl="1" indent="0"/>
            <a:r>
              <a:rPr lang="en-GB" dirty="0" smtClean="0"/>
              <a:t> </a:t>
            </a:r>
            <a:r>
              <a:rPr lang="en-GB" sz="2000" dirty="0" smtClean="0"/>
              <a:t>Approved SID : SP-170589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</a:t>
            </a:r>
            <a:r>
              <a:rPr lang="en-GB" sz="2000" dirty="0" smtClean="0"/>
              <a:t>meeting</a:t>
            </a:r>
          </a:p>
          <a:p>
            <a:pPr lvl="1">
              <a:defRPr/>
            </a:pPr>
            <a:r>
              <a:rPr lang="en-US" sz="2000" dirty="0" smtClean="0"/>
              <a:t>Use cases </a:t>
            </a:r>
            <a:r>
              <a:rPr lang="en-US" sz="2000" dirty="0" smtClean="0"/>
              <a:t>(13) </a:t>
            </a:r>
            <a:endParaRPr lang="en-US" sz="2000" dirty="0" smtClean="0"/>
          </a:p>
          <a:p>
            <a:pPr lvl="2">
              <a:defRPr/>
            </a:pPr>
            <a:r>
              <a:rPr lang="en-US" sz="1400" dirty="0" smtClean="0"/>
              <a:t>LBS (4): advertising push, power saving for wearables, AR &amp; flow management in hubs</a:t>
            </a:r>
          </a:p>
          <a:p>
            <a:pPr lvl="2">
              <a:defRPr/>
            </a:pPr>
            <a:r>
              <a:rPr lang="en-US" sz="1400" dirty="0"/>
              <a:t>Emergency and LI </a:t>
            </a:r>
            <a:r>
              <a:rPr lang="en-US" sz="1400" dirty="0" smtClean="0"/>
              <a:t>(1): </a:t>
            </a:r>
            <a:r>
              <a:rPr lang="en-US" sz="1400" dirty="0"/>
              <a:t>(Accurate positioning for emergency </a:t>
            </a:r>
            <a:r>
              <a:rPr lang="en-US" sz="1400" dirty="0" smtClean="0"/>
              <a:t>services</a:t>
            </a:r>
          </a:p>
          <a:p>
            <a:pPr lvl="2">
              <a:defRPr/>
            </a:pPr>
            <a:r>
              <a:rPr lang="en-US" sz="1400" dirty="0"/>
              <a:t>Industry &amp; </a:t>
            </a:r>
            <a:r>
              <a:rPr lang="en-US" sz="1400" dirty="0" smtClean="0"/>
              <a:t>eHealth (5): drugs via drones, patient, trolleys, UAV &amp; waste management</a:t>
            </a:r>
          </a:p>
          <a:p>
            <a:pPr lvl="2">
              <a:defRPr/>
            </a:pPr>
            <a:r>
              <a:rPr lang="en-US" sz="1400" dirty="0" smtClean="0"/>
              <a:t>Road (2): RUC, traffic monitoring, management and control</a:t>
            </a:r>
          </a:p>
          <a:p>
            <a:pPr lvl="2">
              <a:defRPr/>
            </a:pPr>
            <a:r>
              <a:rPr lang="en-US" sz="1400" dirty="0" smtClean="0"/>
              <a:t>Rail (1): asset management</a:t>
            </a:r>
            <a:endParaRPr lang="en-US" sz="1400" dirty="0" smtClean="0"/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000" dirty="0" smtClean="0"/>
              <a:t>Work/Study </a:t>
            </a:r>
            <a:r>
              <a:rPr lang="en-GB" sz="2000" dirty="0"/>
              <a:t>Item Completion: </a:t>
            </a:r>
            <a:r>
              <a:rPr lang="en-GB" sz="2000" dirty="0" smtClean="0"/>
              <a:t>50 %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Draft TR </a:t>
            </a:r>
            <a:r>
              <a:rPr lang="en-GB" sz="2000" dirty="0" smtClean="0"/>
              <a:t>22.872 </a:t>
            </a:r>
            <a:r>
              <a:rPr lang="en-GB" sz="2000" dirty="0"/>
              <a:t>Completion: </a:t>
            </a:r>
            <a:r>
              <a:rPr lang="en-GB" sz="2000" dirty="0" smtClean="0"/>
              <a:t>50 %</a:t>
            </a:r>
            <a:endParaRPr lang="en-GB" sz="2000" dirty="0" smtClean="0"/>
          </a:p>
          <a:p>
            <a:pPr lvl="1">
              <a:defRPr/>
            </a:pPr>
            <a:r>
              <a:rPr lang="en-US" sz="2000" dirty="0" smtClean="0"/>
              <a:t>V0.3.0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Positioning use cases relating to vehicles and </a:t>
            </a:r>
            <a:r>
              <a:rPr lang="en-GB" sz="2000" dirty="0" smtClean="0"/>
              <a:t>overlapping some aspects of V2X (e.g. VRU</a:t>
            </a:r>
            <a:r>
              <a:rPr lang="en-GB" sz="2000" dirty="0" smtClean="0"/>
              <a:t>)</a:t>
            </a: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4</a:t>
            </a:r>
            <a:endParaRPr lang="en-GB" sz="2000" dirty="0" smtClean="0"/>
          </a:p>
          <a:p>
            <a:pPr lvl="1">
              <a:defRPr/>
            </a:pPr>
            <a:r>
              <a:rPr lang="en-US" sz="2000" dirty="0" smtClean="0"/>
              <a:t>number of drafting session participants: [15-20]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Number </a:t>
            </a:r>
            <a:r>
              <a:rPr lang="en-GB" sz="2400" dirty="0"/>
              <a:t>of slots requested for next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[</a:t>
            </a:r>
            <a:r>
              <a:rPr lang="en-GB" sz="2000" dirty="0" smtClean="0"/>
              <a:t>5]</a:t>
            </a:r>
            <a:endParaRPr lang="en-GB" sz="2000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FS_5G_HYPOS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</a:t>
            </a:r>
            <a:r>
              <a:rPr lang="en-GB" sz="2000" dirty="0"/>
              <a:t>(03/2018)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SA#80 </a:t>
            </a:r>
            <a:r>
              <a:rPr lang="en-GB" sz="2000" dirty="0" smtClean="0"/>
              <a:t>(06/2018)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</a:t>
            </a:r>
            <a:r>
              <a:rPr lang="en-GB" sz="2400" dirty="0" smtClean="0"/>
              <a:t>Yes</a:t>
            </a:r>
            <a:endParaRPr lang="en-GB" sz="24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at next SA1 meeting:</a:t>
            </a:r>
          </a:p>
          <a:p>
            <a:pPr lvl="1">
              <a:defRPr/>
            </a:pPr>
            <a:r>
              <a:rPr lang="en-GB" sz="2000" dirty="0" smtClean="0"/>
              <a:t>Use cases definition and consolidation</a:t>
            </a:r>
          </a:p>
          <a:p>
            <a:pPr lvl="2">
              <a:defRPr/>
            </a:pPr>
            <a:r>
              <a:rPr lang="en-US" sz="1600" dirty="0" smtClean="0"/>
              <a:t>In particular those relating to vehicles (VRU, etc.)</a:t>
            </a:r>
          </a:p>
          <a:p>
            <a:pPr lvl="2">
              <a:defRPr/>
            </a:pPr>
            <a:r>
              <a:rPr lang="en-US" sz="1600" dirty="0" smtClean="0"/>
              <a:t>Update of KPI (reliability, </a:t>
            </a:r>
            <a:r>
              <a:rPr lang="en-US" sz="1600" dirty="0" smtClean="0"/>
              <a:t>confidence level, etc</a:t>
            </a:r>
            <a:r>
              <a:rPr lang="en-US" sz="1600" dirty="0" smtClean="0"/>
              <a:t>.)</a:t>
            </a:r>
            <a:endParaRPr lang="en-GB" sz="1600" dirty="0" smtClean="0"/>
          </a:p>
          <a:p>
            <a:pPr lvl="1">
              <a:defRPr/>
            </a:pPr>
            <a:r>
              <a:rPr lang="en-US" sz="2000" dirty="0" smtClean="0"/>
              <a:t>Use cases synthesis (clause 6)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Input and assumptions for clause 7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/>
              <a:t>for </a:t>
            </a:r>
            <a:r>
              <a:rPr lang="en-GB" sz="2400" dirty="0" smtClean="0"/>
              <a:t>subsequent meetings</a:t>
            </a:r>
          </a:p>
          <a:p>
            <a:pPr lvl="1">
              <a:defRPr/>
            </a:pPr>
            <a:r>
              <a:rPr lang="en-US" dirty="0" smtClean="0"/>
              <a:t>SA1#82 (05/2018)</a:t>
            </a:r>
          </a:p>
          <a:p>
            <a:pPr lvl="2">
              <a:defRPr/>
            </a:pPr>
            <a:r>
              <a:rPr lang="en-US" dirty="0" smtClean="0"/>
              <a:t>Suitability of positioning technologies for use cases (clause 7)</a:t>
            </a:r>
          </a:p>
          <a:p>
            <a:pPr lvl="2">
              <a:defRPr/>
            </a:pPr>
            <a:r>
              <a:rPr lang="en-US" dirty="0" smtClean="0"/>
              <a:t>Potential requirements (clause 8)</a:t>
            </a:r>
          </a:p>
          <a:p>
            <a:pPr lvl="2">
              <a:defRPr/>
            </a:pPr>
            <a:r>
              <a:rPr lang="en-US" dirty="0" smtClean="0"/>
              <a:t>Finalization of TR and recommendations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3200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Email discussions</a:t>
            </a:r>
            <a:endParaRPr lang="en-GB" sz="2400" dirty="0"/>
          </a:p>
          <a:p>
            <a:pPr lvl="1">
              <a:defRPr/>
            </a:pPr>
            <a:r>
              <a:rPr lang="en-US" dirty="0" smtClean="0"/>
              <a:t>Topics in preparation of SA1#81</a:t>
            </a:r>
          </a:p>
          <a:p>
            <a:pPr lvl="2">
              <a:defRPr/>
            </a:pPr>
            <a:r>
              <a:rPr lang="en-US" dirty="0" smtClean="0"/>
              <a:t>Use cases: </a:t>
            </a:r>
          </a:p>
          <a:p>
            <a:pPr lvl="3">
              <a:defRPr/>
            </a:pPr>
            <a:r>
              <a:rPr lang="en-US" dirty="0" smtClean="0"/>
              <a:t>gather use cases and draft their description</a:t>
            </a:r>
          </a:p>
          <a:p>
            <a:pPr lvl="3">
              <a:defRPr/>
            </a:pPr>
            <a:r>
              <a:rPr lang="en-US" dirty="0" smtClean="0"/>
              <a:t>VRU use case</a:t>
            </a:r>
          </a:p>
          <a:p>
            <a:pPr lvl="3">
              <a:defRPr/>
            </a:pPr>
            <a:r>
              <a:rPr lang="en-US" dirty="0" smtClean="0"/>
              <a:t>Consolidation of KPI relating to confidence/reliability</a:t>
            </a:r>
          </a:p>
          <a:p>
            <a:pPr lvl="2">
              <a:defRPr/>
            </a:pPr>
            <a:r>
              <a:rPr lang="en-US" dirty="0" smtClean="0"/>
              <a:t>Preliminary list of technologies and related background material (input / assumptions for clause 7)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Tentative start date : [ ]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/>
              <a:t>now: </a:t>
            </a:r>
            <a:r>
              <a:rPr lang="en-GB" sz="2000" dirty="0" smtClean="0"/>
              <a:t>50%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Next meeting: </a:t>
            </a:r>
            <a:r>
              <a:rPr lang="en-GB" sz="2000" dirty="0" smtClean="0"/>
              <a:t>[75%]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In two meetings: </a:t>
            </a:r>
            <a:r>
              <a:rPr lang="en-GB" sz="2000" dirty="0" smtClean="0"/>
              <a:t>[100%]</a:t>
            </a:r>
            <a:endParaRPr lang="en-GB" sz="2000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4707733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475391"/>
              </p:ext>
            </p:extLst>
          </p:nvPr>
        </p:nvGraphicFramePr>
        <p:xfrm>
          <a:off x="395288" y="1836150"/>
          <a:ext cx="8353425" cy="41399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3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888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Sourcing 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Document Title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Drugs transport by drones between hospitals use case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for accurate positioning to support UAV applications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Patient location outside hospitals use case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 location in factories use case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Unicom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5G_HYPOS: Power saving mechanism of wearable devices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Unicom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5G_HYPOS: Location based advertising push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on Road-user charging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S1-174606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on Lane Management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NextNav, AT&amp;T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Accurate positioning for emergency services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Veolia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on Waste Management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on Augmented Reality (AR) in LBS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to support flow management in large transportation hubs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S1-174535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4000"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case on Asset tracking in the railway sector (5G_HYPOS)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23527" y="6035100"/>
            <a:ext cx="842518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000000"/>
                </a:solidFill>
                <a:latin typeface="Calibri" panose="020F0502020204030204" pitchFamily="34" charset="0"/>
              </a:rPr>
              <a:t>Notes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 1) In 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>TR 22.872 v0.3.0, the use case described in S1-174531 is titled as "Accurate positioning to support Traffic Monitoring, Management and Control" </a:t>
            </a:r>
            <a:b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 2) S1-174378 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>(Use case on Vulnerable Road User) was noted</a:t>
            </a:r>
            <a:r>
              <a:rPr lang="en-US" sz="1050" dirty="0"/>
              <a:t> 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227</TotalTime>
  <Words>589</Words>
  <Application>Microsoft Office PowerPoint</Application>
  <PresentationFormat>On-screen Show (4:3)</PresentationFormat>
  <Paragraphs>132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5G_HYPOS Status Update Study on positioning use cases</vt:lpstr>
      <vt:lpstr>FS_5G_HYPOS Status</vt:lpstr>
      <vt:lpstr>FS_5G_HYPOS Progress</vt:lpstr>
      <vt:lpstr>FS_5G_HYPOS Meeting Time</vt:lpstr>
      <vt:lpstr>FS_5G_HYPOS Completion Date</vt:lpstr>
      <vt:lpstr>FS_5G_HYPOS Planning/Progress</vt:lpstr>
      <vt:lpstr>Work plan between meetings</vt:lpstr>
      <vt:lpstr>FS_5G_HYPOS Progress Estimate</vt:lpstr>
      <vt:lpstr>FS_5G_HYPOS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339</cp:revision>
  <cp:lastPrinted>2000-01-14T10:02:55Z</cp:lastPrinted>
  <dcterms:created xsi:type="dcterms:W3CDTF">1999-11-22T09:19:47Z</dcterms:created>
  <dcterms:modified xsi:type="dcterms:W3CDTF">2017-12-01T23:24:08Z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