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10" autoAdjust="0"/>
    <p:restoredTop sz="86401" autoAdjust="0"/>
  </p:normalViewPr>
  <p:slideViewPr>
    <p:cSldViewPr>
      <p:cViewPr varScale="1">
        <p:scale>
          <a:sx n="108" d="100"/>
          <a:sy n="108" d="100"/>
        </p:scale>
        <p:origin x="1176" y="184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notesMaster" Target="notesMasters/notesMaster1.xml"/><Relationship Id="rId12" Type="http://schemas.openxmlformats.org/officeDocument/2006/relationships/handoutMaster" Target="handoutMasters/handoutMaster1.xml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4" Type="http://schemas.openxmlformats.org/officeDocument/2006/relationships/image" Target="../media/image1.png"/><Relationship Id="rId5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FS_5GLAN 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Feasibility Study on LAN Support in 5G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Jack Nasielski</a:t>
            </a:r>
          </a:p>
          <a:p>
            <a:r>
              <a:rPr lang="en-US" dirty="0"/>
              <a:t>Qualcomm</a:t>
            </a:r>
          </a:p>
          <a:p>
            <a:r>
              <a:rPr lang="en-US" dirty="0"/>
              <a:t>FS_5GLAN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S1-174264</a:t>
            </a:r>
            <a:endParaRPr lang="en-GB" b="1" dirty="0"/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S1-17xxxx)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451267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#80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pt-BR" sz="1200" b="1" dirty="0" smtClean="0"/>
              <a:t>Reno, USA, 27 November </a:t>
            </a:r>
            <a:r>
              <a:rPr lang="mr-IN" sz="1200" b="1" dirty="0" smtClean="0"/>
              <a:t>–</a:t>
            </a:r>
            <a:r>
              <a:rPr lang="pt-BR" sz="1200" b="1" dirty="0" smtClean="0"/>
              <a:t> 1 </a:t>
            </a:r>
            <a:r>
              <a:rPr lang="pt-BR" sz="1200" b="1" dirty="0" err="1" smtClean="0"/>
              <a:t>December</a:t>
            </a:r>
            <a:r>
              <a:rPr lang="pt-BR" sz="1200" b="1" dirty="0" smtClean="0"/>
              <a:t> </a:t>
            </a:r>
            <a:r>
              <a:rPr lang="pt-BR" sz="1200" b="1" dirty="0"/>
              <a:t>2017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FS_5GLAN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/>
              <a:t>Is this a new WI? </a:t>
            </a:r>
            <a:r>
              <a:rPr lang="en-GB" dirty="0" smtClean="0"/>
              <a:t>no</a:t>
            </a:r>
            <a:endParaRPr lang="en-GB" dirty="0"/>
          </a:p>
          <a:p>
            <a:endParaRPr lang="en-GB" dirty="0"/>
          </a:p>
          <a:p>
            <a:r>
              <a:rPr lang="en-GB" dirty="0"/>
              <a:t>This WI has </a:t>
            </a:r>
            <a:r>
              <a:rPr lang="en-GB" dirty="0" smtClean="0"/>
              <a:t>been </a:t>
            </a:r>
            <a:r>
              <a:rPr lang="en-GB" dirty="0"/>
              <a:t>approved </a:t>
            </a:r>
            <a:r>
              <a:rPr lang="en-GB" dirty="0" smtClean="0"/>
              <a:t>at SP#76</a:t>
            </a:r>
            <a:endParaRPr lang="en-GB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FS_5GLAN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</a:t>
            </a:r>
            <a:r>
              <a:rPr lang="en-GB" dirty="0" smtClean="0"/>
              <a:t>meeting</a:t>
            </a:r>
          </a:p>
          <a:p>
            <a:pPr lvl="1">
              <a:defRPr/>
            </a:pPr>
            <a:r>
              <a:rPr lang="en-GB" dirty="0" smtClean="0"/>
              <a:t>Text for enterprise, residential, and industrial deployment</a:t>
            </a:r>
            <a:endParaRPr lang="en-GB" dirty="0"/>
          </a:p>
          <a:p>
            <a:pPr lvl="1">
              <a:defRPr/>
            </a:pPr>
            <a:r>
              <a:rPr lang="en-GB" dirty="0"/>
              <a:t>New use cases accepted</a:t>
            </a: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 smtClean="0"/>
              <a:t>Work/Study </a:t>
            </a:r>
            <a:r>
              <a:rPr lang="en-GB" dirty="0"/>
              <a:t>Item </a:t>
            </a:r>
            <a:r>
              <a:rPr lang="en-GB" dirty="0" smtClean="0"/>
              <a:t>Completion</a:t>
            </a:r>
            <a:r>
              <a:rPr lang="en-GB" dirty="0"/>
              <a:t>: </a:t>
            </a:r>
            <a:r>
              <a:rPr lang="en-GB" dirty="0" smtClean="0"/>
              <a:t>65%</a:t>
            </a:r>
            <a:endParaRPr lang="en-GB" dirty="0"/>
          </a:p>
          <a:p>
            <a:pPr>
              <a:defRPr/>
            </a:pPr>
            <a:r>
              <a:rPr lang="en-GB" dirty="0"/>
              <a:t>Draft TR </a:t>
            </a:r>
            <a:r>
              <a:rPr lang="en-GB" dirty="0" smtClean="0"/>
              <a:t>22.821 </a:t>
            </a:r>
            <a:r>
              <a:rPr lang="en-GB" dirty="0"/>
              <a:t>Completion: </a:t>
            </a:r>
            <a:r>
              <a:rPr lang="en-GB" dirty="0" smtClean="0"/>
              <a:t>65%</a:t>
            </a:r>
            <a:endParaRPr lang="en-GB" dirty="0"/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FS_5GLAN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Number of slots assigned at this meeting</a:t>
            </a:r>
          </a:p>
          <a:p>
            <a:pPr lvl="1">
              <a:defRPr/>
            </a:pPr>
            <a:r>
              <a:rPr lang="en-GB" dirty="0"/>
              <a:t>sum of plenary and drafting slots: </a:t>
            </a:r>
            <a:r>
              <a:rPr lang="en-GB" dirty="0" smtClean="0"/>
              <a:t>2</a:t>
            </a:r>
            <a:endParaRPr lang="en-GB" dirty="0"/>
          </a:p>
          <a:p>
            <a:pPr>
              <a:defRPr/>
            </a:pPr>
            <a:r>
              <a:rPr lang="en-GB" dirty="0"/>
              <a:t>Number of slots requested for next meeting</a:t>
            </a:r>
          </a:p>
          <a:p>
            <a:pPr lvl="1">
              <a:defRPr/>
            </a:pPr>
            <a:r>
              <a:rPr lang="en-GB" dirty="0"/>
              <a:t>sum of plenary and drafting slots: </a:t>
            </a:r>
            <a:r>
              <a:rPr lang="en-GB" dirty="0" smtClean="0"/>
              <a:t>2</a:t>
            </a:r>
            <a:endParaRPr lang="en-GB" dirty="0"/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FS_5GLAN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dates to send TR to SA plenary:</a:t>
            </a:r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sz="2000" dirty="0" smtClean="0"/>
              <a:t>SA#78 (12/2017)</a:t>
            </a:r>
            <a:endParaRPr lang="en-GB" sz="2000" dirty="0"/>
          </a:p>
          <a:p>
            <a:pPr lvl="1">
              <a:defRPr/>
            </a:pPr>
            <a:r>
              <a:rPr lang="en-GB" sz="2000" dirty="0"/>
              <a:t>For approval: </a:t>
            </a:r>
            <a:r>
              <a:rPr lang="en-GB" sz="2000" dirty="0" smtClean="0"/>
              <a:t>SA#79 (03/2018)</a:t>
            </a:r>
            <a:endParaRPr lang="en-GB" sz="2000" dirty="0"/>
          </a:p>
          <a:p>
            <a:pPr marL="457200" lvl="1" indent="0">
              <a:buNone/>
              <a:defRPr/>
            </a:pPr>
            <a:endParaRPr lang="en-GB" sz="1600" i="1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sz="2400" dirty="0" smtClean="0"/>
              <a:t>Have </a:t>
            </a:r>
            <a:r>
              <a:rPr lang="en-GB" sz="2400" dirty="0"/>
              <a:t>these dates been changed at this meeting? No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FS_5GLAN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at next SA1 meeting:</a:t>
            </a:r>
          </a:p>
          <a:p>
            <a:pPr lvl="1">
              <a:defRPr/>
            </a:pPr>
            <a:r>
              <a:rPr lang="en-GB" dirty="0" smtClean="0"/>
              <a:t>Complete use cases and potential requirements</a:t>
            </a: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Email </a:t>
            </a:r>
            <a:r>
              <a:rPr lang="en-GB" dirty="0"/>
              <a:t>discussion</a:t>
            </a:r>
          </a:p>
          <a:p>
            <a:pPr lvl="1">
              <a:defRPr/>
            </a:pPr>
            <a:r>
              <a:rPr lang="en-GB" dirty="0" smtClean="0"/>
              <a:t>On use cases and requirements</a:t>
            </a:r>
            <a:endParaRPr lang="en-GB" dirty="0"/>
          </a:p>
          <a:p>
            <a:pPr lvl="1">
              <a:defRPr/>
            </a:pPr>
            <a:endParaRPr lang="en-GB" dirty="0" smtClean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FS_5GLAN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</a:t>
            </a:r>
            <a:r>
              <a:rPr lang="en-GB" dirty="0"/>
              <a:t>percentage completion:</a:t>
            </a:r>
          </a:p>
          <a:p>
            <a:pPr lvl="1">
              <a:defRPr/>
            </a:pPr>
            <a:r>
              <a:rPr lang="en-GB" dirty="0"/>
              <a:t>now: </a:t>
            </a:r>
            <a:r>
              <a:rPr lang="en-GB" dirty="0" smtClean="0"/>
              <a:t>65%</a:t>
            </a:r>
            <a:endParaRPr lang="en-GB" dirty="0"/>
          </a:p>
          <a:p>
            <a:pPr lvl="1">
              <a:defRPr/>
            </a:pPr>
            <a:r>
              <a:rPr lang="en-GB" dirty="0"/>
              <a:t>Next meeting: </a:t>
            </a:r>
            <a:r>
              <a:rPr lang="en-GB" dirty="0" smtClean="0"/>
              <a:t>100%</a:t>
            </a:r>
            <a:endParaRPr lang="en-GB" dirty="0"/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FS_5GLAN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endParaRPr lang="en-GB" i="1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 smtClean="0"/>
              <a:t>List </a:t>
            </a:r>
            <a:r>
              <a:rPr lang="en-GB" dirty="0"/>
              <a:t>of agreed documents at this meeting:</a:t>
            </a:r>
          </a:p>
          <a:p>
            <a:pPr>
              <a:defRPr/>
            </a:pPr>
            <a:endParaRPr lang="en-GB" dirty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5171920"/>
              </p:ext>
            </p:extLst>
          </p:nvPr>
        </p:nvGraphicFramePr>
        <p:xfrm>
          <a:off x="557715" y="2512862"/>
          <a:ext cx="8028570" cy="357001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845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18263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602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600" i="0" dirty="0">
                          <a:solidFill>
                            <a:srgbClr val="0000FF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174350</a:t>
                      </a:r>
                      <a:endParaRPr lang="en-US" sz="1600" i="0" dirty="0">
                        <a:solidFill>
                          <a:srgbClr val="0000FF"/>
                        </a:solidFill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 i="0" dirty="0">
                          <a:solidFill>
                            <a:srgbClr val="0000FF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Description of Residential Environment</a:t>
                      </a: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602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600" i="0">
                          <a:solidFill>
                            <a:srgbClr val="0000FF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174197</a:t>
                      </a:r>
                      <a:endParaRPr lang="en-US" sz="1600" i="0">
                        <a:solidFill>
                          <a:srgbClr val="0000FF"/>
                        </a:solidFill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600" i="0">
                          <a:solidFill>
                            <a:srgbClr val="0000FF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Spanning tree protocol changes</a:t>
                      </a:r>
                      <a:endParaRPr lang="en-US" sz="1600" i="0">
                        <a:solidFill>
                          <a:srgbClr val="0000FF"/>
                        </a:solidFill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600" i="0">
                          <a:solidFill>
                            <a:srgbClr val="0000FF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174586</a:t>
                      </a:r>
                      <a:endParaRPr lang="en-US" sz="1600" i="0">
                        <a:solidFill>
                          <a:srgbClr val="0000FF"/>
                        </a:solidFill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600" i="0">
                          <a:solidFill>
                            <a:srgbClr val="0000FF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Discussion on the terminologies used in the “Feasibility Study on LAN Support in 5G</a:t>
                      </a:r>
                      <a:endParaRPr lang="en-US" sz="1600" i="0">
                        <a:solidFill>
                          <a:srgbClr val="0000FF"/>
                        </a:solidFill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600" i="0">
                          <a:solidFill>
                            <a:srgbClr val="0000FF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174351</a:t>
                      </a:r>
                      <a:endParaRPr lang="en-US" sz="1600" i="0">
                        <a:solidFill>
                          <a:srgbClr val="0000FF"/>
                        </a:solidFill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600" i="0">
                          <a:solidFill>
                            <a:srgbClr val="0000FF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Description of Factory Automation environment</a:t>
                      </a:r>
                      <a:endParaRPr lang="en-US" sz="1600" i="0">
                        <a:solidFill>
                          <a:srgbClr val="0000FF"/>
                        </a:solidFill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600" i="0">
                          <a:solidFill>
                            <a:srgbClr val="0000FF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174349</a:t>
                      </a:r>
                      <a:endParaRPr lang="en-US" sz="1600" i="0">
                        <a:solidFill>
                          <a:srgbClr val="0000FF"/>
                        </a:solidFill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600" i="0" dirty="0">
                          <a:solidFill>
                            <a:srgbClr val="0000FF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Enterprise deployment scenario</a:t>
                      </a:r>
                      <a:endParaRPr lang="en-US" sz="1600" i="0" dirty="0">
                        <a:solidFill>
                          <a:srgbClr val="0000FF"/>
                        </a:solidFill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600" i="0">
                          <a:solidFill>
                            <a:srgbClr val="0000FF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174593</a:t>
                      </a:r>
                      <a:endParaRPr lang="en-US" sz="1600" i="0">
                        <a:solidFill>
                          <a:srgbClr val="0000FF"/>
                        </a:solidFill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600" i="0">
                          <a:solidFill>
                            <a:srgbClr val="0000FF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Use case for accessing 5GLAN via Relay UE</a:t>
                      </a:r>
                      <a:endParaRPr lang="en-US" sz="1600" i="0">
                        <a:solidFill>
                          <a:srgbClr val="0000FF"/>
                        </a:solidFill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600" i="0">
                          <a:solidFill>
                            <a:srgbClr val="0000FF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174587</a:t>
                      </a:r>
                      <a:endParaRPr lang="en-US" sz="1600" i="0">
                        <a:solidFill>
                          <a:srgbClr val="0000FF"/>
                        </a:solidFill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600" i="0">
                          <a:solidFill>
                            <a:srgbClr val="0000FF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Use case for Industry Communication with stable latency need</a:t>
                      </a:r>
                      <a:endParaRPr lang="en-US" sz="1600" i="0">
                        <a:solidFill>
                          <a:srgbClr val="0000FF"/>
                        </a:solidFill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600" i="0">
                          <a:solidFill>
                            <a:srgbClr val="0000FF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174525</a:t>
                      </a:r>
                      <a:endParaRPr lang="en-US" sz="1600" i="0">
                        <a:solidFill>
                          <a:srgbClr val="0000FF"/>
                        </a:solidFill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600" i="0">
                          <a:solidFill>
                            <a:srgbClr val="0000FF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Use case 5G PVN with private addressing</a:t>
                      </a:r>
                      <a:endParaRPr lang="en-US" sz="1600" i="0">
                        <a:solidFill>
                          <a:srgbClr val="0000FF"/>
                        </a:solidFill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600" i="0">
                          <a:solidFill>
                            <a:srgbClr val="0000FF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174371</a:t>
                      </a:r>
                      <a:endParaRPr lang="en-US" sz="1600" i="0">
                        <a:solidFill>
                          <a:srgbClr val="0000FF"/>
                        </a:solidFill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600" i="0">
                          <a:solidFill>
                            <a:srgbClr val="0000FF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High-performance Manufacturing Use Case</a:t>
                      </a:r>
                      <a:endParaRPr lang="en-US" sz="1600" i="0">
                        <a:solidFill>
                          <a:srgbClr val="0000FF"/>
                        </a:solidFill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600" i="0" dirty="0">
                          <a:solidFill>
                            <a:srgbClr val="0000FF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174527</a:t>
                      </a:r>
                      <a:endParaRPr lang="en-US" sz="1600" i="0" dirty="0">
                        <a:solidFill>
                          <a:srgbClr val="0000FF"/>
                        </a:solidFill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600" i="0" dirty="0">
                          <a:solidFill>
                            <a:srgbClr val="0000FF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Management and </a:t>
                      </a:r>
                      <a:r>
                        <a:rPr lang="en-GB" sz="1600" i="0" dirty="0" err="1">
                          <a:solidFill>
                            <a:srgbClr val="0000FF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onboarding</a:t>
                      </a:r>
                      <a:endParaRPr lang="en-US" sz="1600" i="0" dirty="0">
                        <a:solidFill>
                          <a:srgbClr val="0000FF"/>
                        </a:solidFill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600" i="0" dirty="0">
                          <a:solidFill>
                            <a:srgbClr val="0000FF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174524</a:t>
                      </a:r>
                      <a:endParaRPr lang="en-US" sz="1600" i="0" dirty="0">
                        <a:solidFill>
                          <a:srgbClr val="0000FF"/>
                        </a:solidFill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 i="0" dirty="0">
                          <a:solidFill>
                            <a:srgbClr val="0000FF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UE identification and reachability</a:t>
                      </a: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600" i="0">
                          <a:solidFill>
                            <a:srgbClr val="0000FF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174526</a:t>
                      </a:r>
                      <a:endParaRPr lang="en-US" sz="1600" i="0">
                        <a:solidFill>
                          <a:srgbClr val="0000FF"/>
                        </a:solidFill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600" i="0">
                          <a:solidFill>
                            <a:srgbClr val="0000FF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5GLAN use case for 5G PVN virtual office</a:t>
                      </a:r>
                      <a:endParaRPr lang="en-US" sz="1600" i="0">
                        <a:solidFill>
                          <a:srgbClr val="0000FF"/>
                        </a:solidFill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600" i="0">
                          <a:solidFill>
                            <a:srgbClr val="0000FF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174611</a:t>
                      </a:r>
                      <a:endParaRPr lang="en-US" sz="1600" i="0">
                        <a:solidFill>
                          <a:srgbClr val="0000FF"/>
                        </a:solidFill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600" i="0">
                          <a:solidFill>
                            <a:srgbClr val="0000FF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Use case on service exposure of 5G LAN-style service</a:t>
                      </a:r>
                      <a:endParaRPr lang="en-US" sz="1600" i="0">
                        <a:solidFill>
                          <a:srgbClr val="0000FF"/>
                        </a:solidFill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600" i="0" dirty="0">
                          <a:solidFill>
                            <a:srgbClr val="0000FF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174612</a:t>
                      </a:r>
                      <a:endParaRPr lang="en-US" sz="1600" i="0" dirty="0">
                        <a:solidFill>
                          <a:srgbClr val="0000FF"/>
                        </a:solidFill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600" i="0" dirty="0">
                          <a:solidFill>
                            <a:srgbClr val="0000FF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Use case for minimizing massive paging in 5GLAN for address discovery</a:t>
                      </a:r>
                      <a:endParaRPr lang="en-US" sz="1600" i="0" dirty="0">
                        <a:solidFill>
                          <a:srgbClr val="0000FF"/>
                        </a:solidFill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718</TotalTime>
  <Words>333</Words>
  <Application>Microsoft Macintosh PowerPoint</Application>
  <PresentationFormat>On-screen Show (4:3)</PresentationFormat>
  <Paragraphs>90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Bookman Old Style</vt:lpstr>
      <vt:lpstr>MS Mincho</vt:lpstr>
      <vt:lpstr>Times New Roman</vt:lpstr>
      <vt:lpstr>Blank Presentation</vt:lpstr>
      <vt:lpstr>FS_5GLAN Status Update Feasibility Study on LAN Support in 5G</vt:lpstr>
      <vt:lpstr>FS_5GLAN Status</vt:lpstr>
      <vt:lpstr>FS_5GLAN Progress</vt:lpstr>
      <vt:lpstr>FS_5GLAN Meeting Time</vt:lpstr>
      <vt:lpstr>FS_5GLAN Completion Date</vt:lpstr>
      <vt:lpstr>FS_5GLAN Planning/Progress</vt:lpstr>
      <vt:lpstr>Work plan between meetings</vt:lpstr>
      <vt:lpstr>FS_5GLAN Progress Estimate</vt:lpstr>
      <vt:lpstr>FS_5GLAN Agreed documents</vt:lpstr>
    </vt:vector>
  </TitlesOfParts>
  <Company>MCC</Company>
  <LinksUpToDate>false</LinksUpToDate>
  <SharedDoc>false</SharedDoc>
  <HyperlinksChanged>false</HyperlinksChanged>
  <AppVersion>15.0039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Jack Nasielski</cp:lastModifiedBy>
  <cp:revision>326</cp:revision>
  <cp:lastPrinted>2000-01-14T10:02:55Z</cp:lastPrinted>
  <dcterms:created xsi:type="dcterms:W3CDTF">1999-11-22T09:19:47Z</dcterms:created>
  <dcterms:modified xsi:type="dcterms:W3CDTF">2017-12-01T23:06:39Z</dcterms:modified>
  <cp:category>Presentation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63850007</vt:i4>
  </property>
  <property fmtid="{D5CDD505-2E9C-101B-9397-08002B2CF9AE}" pid="3" name="_NewReviewCycle">
    <vt:lpwstr/>
  </property>
  <property fmtid="{D5CDD505-2E9C-101B-9397-08002B2CF9AE}" pid="4" name="_EmailSubject">
    <vt:lpwstr>please review</vt:lpwstr>
  </property>
  <property fmtid="{D5CDD505-2E9C-101B-9397-08002B2CF9AE}" pid="5" name="_AuthorEmail">
    <vt:lpwstr>edhall@qti.qualcomm.com</vt:lpwstr>
  </property>
  <property fmtid="{D5CDD505-2E9C-101B-9397-08002B2CF9AE}" pid="6" name="_AuthorEmailDisplayName">
    <vt:lpwstr>Eddy Hall</vt:lpwstr>
  </property>
</Properties>
</file>