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7" r:id="rId5"/>
  </p:sldMasterIdLst>
  <p:notesMasterIdLst>
    <p:notesMasterId r:id="rId14"/>
  </p:notesMasterIdLst>
  <p:handoutMasterIdLst>
    <p:handoutMasterId r:id="rId15"/>
  </p:handoutMasterIdLst>
  <p:sldIdLst>
    <p:sldId id="256" r:id="rId6"/>
    <p:sldId id="304" r:id="rId7"/>
    <p:sldId id="317" r:id="rId8"/>
    <p:sldId id="302" r:id="rId9"/>
    <p:sldId id="307" r:id="rId10"/>
    <p:sldId id="315" r:id="rId11"/>
    <p:sldId id="316" r:id="rId12"/>
    <p:sldId id="287" r:id="rId13"/>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2" userDrawn="1">
          <p15:clr>
            <a:srgbClr val="A4A3A4"/>
          </p15:clr>
        </p15:guide>
        <p15:guide id="2" orient="horz" pos="2621">
          <p15:clr>
            <a:srgbClr val="A4A3A4"/>
          </p15:clr>
        </p15:guide>
        <p15:guide id="3" orient="horz" pos="3903">
          <p15:clr>
            <a:srgbClr val="A4A3A4"/>
          </p15:clr>
        </p15:guide>
        <p15:guide id="4" orient="horz" pos="320">
          <p15:clr>
            <a:srgbClr val="A4A3A4"/>
          </p15:clr>
        </p15:guide>
        <p15:guide id="5" orient="horz" pos="881">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5" userDrawn="1">
          <p15:clr>
            <a:srgbClr val="A4A3A4"/>
          </p15:clr>
        </p15:guide>
        <p15:guide id="11" pos="3047" userDrawn="1">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241">
          <p15:clr>
            <a:srgbClr val="A4A3A4"/>
          </p15:clr>
        </p15:guide>
        <p15:guide id="17" pos="4867">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alcomm" initials="QU1" lastIdx="7" clrIdx="0"/>
  <p:cmAuthor id="1" name="Puig, Carlos" initials="PC" lastIdx="1" clrIdx="1">
    <p:extLst/>
  </p:cmAuthor>
  <p:cmAuthor id="2" name="Tinnakornsrisuphap, Peerapol" initials="TP" lastIdx="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BD7B"/>
    <a:srgbClr val="FDE9D2"/>
    <a:srgbClr val="62DBF8"/>
    <a:srgbClr val="8EE5FA"/>
    <a:srgbClr val="A7EBFB"/>
    <a:srgbClr val="A6E1FC"/>
    <a:srgbClr val="A7CFFB"/>
    <a:srgbClr val="A6E0FC"/>
    <a:srgbClr val="7FD3FD"/>
    <a:srgbClr val="049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59" autoAdjust="0"/>
    <p:restoredTop sz="94231" autoAdjust="0"/>
  </p:normalViewPr>
  <p:slideViewPr>
    <p:cSldViewPr snapToGrid="0" snapToObjects="1">
      <p:cViewPr varScale="1">
        <p:scale>
          <a:sx n="108" d="100"/>
          <a:sy n="108" d="100"/>
        </p:scale>
        <p:origin x="936" y="78"/>
      </p:cViewPr>
      <p:guideLst>
        <p:guide orient="horz" pos="1992"/>
        <p:guide orient="horz" pos="2621"/>
        <p:guide orient="horz" pos="3903"/>
        <p:guide orient="horz" pos="320"/>
        <p:guide orient="horz" pos="881"/>
        <p:guide orient="horz" pos="1773"/>
        <p:guide orient="horz" pos="4203"/>
        <p:guide pos="7677"/>
        <p:guide pos="9"/>
        <p:guide pos="575"/>
        <p:guide pos="3047"/>
        <p:guide pos="7325"/>
        <p:guide/>
        <p:guide pos="4238"/>
        <p:guide pos="5629"/>
        <p:guide pos="241"/>
        <p:guide pos="4867"/>
      </p:guideLst>
    </p:cSldViewPr>
  </p:slideViewPr>
  <p:notesTextViewPr>
    <p:cViewPr>
      <p:scale>
        <a:sx n="3" d="2"/>
        <a:sy n="3" d="2"/>
      </p:scale>
      <p:origin x="0" y="0"/>
    </p:cViewPr>
  </p:notesTextViewPr>
  <p:sorterViewPr>
    <p:cViewPr varScale="1">
      <p:scale>
        <a:sx n="1" d="1"/>
        <a:sy n="1" d="1"/>
      </p:scale>
      <p:origin x="0" y="0"/>
    </p:cViewPr>
  </p:sorterViewPr>
  <p:notesViewPr>
    <p:cSldViewPr snapToGrid="0" snapToObjects="1" showGuides="1">
      <p:cViewPr varScale="1">
        <p:scale>
          <a:sx n="95" d="100"/>
          <a:sy n="95" d="100"/>
        </p:scale>
        <p:origin x="-3630" y="-108"/>
      </p:cViewPr>
      <p:guideLst>
        <p:guide orient="horz" pos="2924"/>
        <p:guide pos="2200"/>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70938" y="1"/>
            <a:ext cx="3037840" cy="464820"/>
          </a:xfrm>
          <a:prstGeom prst="rect">
            <a:avLst/>
          </a:prstGeom>
        </p:spPr>
        <p:txBody>
          <a:bodyPr vert="horz" lIns="93172" tIns="46586" rIns="93172" bIns="46586" rtlCol="0"/>
          <a:lstStyle>
            <a:lvl1pPr algn="r">
              <a:defRPr sz="1200"/>
            </a:lvl1pPr>
          </a:lstStyle>
          <a:p>
            <a:fld id="{3A2B4C68-02D4-43B7-82D0-CC0F31ADA7D5}" type="datetimeFigureOut">
              <a:rPr lang="en-US" smtClean="0">
                <a:latin typeface="Qualcomm Office Regular" pitchFamily="34" charset="0"/>
              </a:rPr>
              <a:t>11/15/2017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5886" y="8540651"/>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07988" y="698500"/>
            <a:ext cx="6194425" cy="3486150"/>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391091" y="4415791"/>
            <a:ext cx="6228221" cy="4183380"/>
          </a:xfrm>
          <a:prstGeom prst="rect">
            <a:avLst/>
          </a:prstGeom>
        </p:spPr>
        <p:txBody>
          <a:bodyPr vert="horz" lIns="93172" tIns="46586" rIns="93172" bIns="46586"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70938" y="8829967"/>
            <a:ext cx="2338423" cy="464820"/>
          </a:xfrm>
          <a:prstGeom prst="rect">
            <a:avLst/>
          </a:prstGeom>
        </p:spPr>
        <p:txBody>
          <a:bodyPr vert="horz" lIns="93172" tIns="46586" rIns="93172" bIns="46586"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701040" y="9041209"/>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273729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 dur="150" fill="hold"/>
                                        <p:tgtEl>
                                          <p:spTgt spid="56"/>
                                        </p:tgtEl>
                                        <p:attrNameLst>
                                          <p:attrName>ppt_x</p:attrName>
                                          <p:attrName>ppt_y</p:attrName>
                                        </p:attrNameLst>
                                      </p:cBhvr>
                                      <p:rCtr x="-6525" y="0"/>
                                    </p:animMotion>
                                  </p:childTnLst>
                                </p:cTn>
                              </p:par>
                              <p:par>
                                <p:cTn id="7" presetID="10" presetClass="entr" presetSubtype="0" fill="hold" nodeType="withEffect">
                                  <p:stCondLst>
                                    <p:cond delay="450"/>
                                  </p:stCondLst>
                                  <p:childTnLst>
                                    <p:set>
                                      <p:cBhvr>
                                        <p:cTn id="8" dur="1" fill="hold">
                                          <p:stCondLst>
                                            <p:cond delay="0"/>
                                          </p:stCondLst>
                                        </p:cTn>
                                        <p:tgtEl>
                                          <p:spTgt spid="74"/>
                                        </p:tgtEl>
                                        <p:attrNameLst>
                                          <p:attrName>style.visibility</p:attrName>
                                        </p:attrNameLst>
                                      </p:cBhvr>
                                      <p:to>
                                        <p:strVal val="visible"/>
                                      </p:to>
                                    </p:set>
                                    <p:animEffect transition="in" filter="fade">
                                      <p:cBhvr>
                                        <p:cTn id="9" dur="500"/>
                                        <p:tgtEl>
                                          <p:spTgt spid="74"/>
                                        </p:tgtEl>
                                      </p:cBhvr>
                                    </p:animEffect>
                                  </p:childTnLst>
                                </p:cTn>
                              </p:par>
                              <p:par>
                                <p:cTn id="10" presetID="42" presetClass="path" presetSubtype="0" accel="5000" decel="28000" fill="hold" nodeType="withEffect">
                                  <p:stCondLst>
                                    <p:cond delay="450"/>
                                  </p:stCondLst>
                                  <p:childTnLst>
                                    <p:animMotion origin="layout" path="M -1.04167E-6 -9.24855E-7 L -0.17031 0.55445 " pathEditMode="relative" rAng="0" ptsTypes="AA">
                                      <p:cBhvr>
                                        <p:cTn id="11" dur="1000" spd="-100000" fill="hold"/>
                                        <p:tgtEl>
                                          <p:spTgt spid="74"/>
                                        </p:tgtEl>
                                        <p:attrNameLst>
                                          <p:attrName>ppt_x</p:attrName>
                                          <p:attrName>ppt_y</p:attrName>
                                        </p:attrNameLst>
                                      </p:cBhvr>
                                      <p:rCtr x="-8516" y="27723"/>
                                    </p:animMotion>
                                  </p:childTnLst>
                                </p:cTn>
                              </p:par>
                              <p:par>
                                <p:cTn id="12" presetID="6" presetClass="emph" presetSubtype="0" accel="50000" fill="hold" nodeType="withEffect">
                                  <p:stCondLst>
                                    <p:cond delay="450"/>
                                  </p:stCondLst>
                                  <p:childTnLst>
                                    <p:animScale>
                                      <p:cBhvr>
                                        <p:cTn id="13" dur="1000" fill="hold"/>
                                        <p:tgtEl>
                                          <p:spTgt spid="74"/>
                                        </p:tgtEl>
                                      </p:cBhvr>
                                      <p:by x="85000" y="85000"/>
                                    </p:animScale>
                                  </p:childTnLst>
                                </p:cTn>
                              </p:par>
                              <p:par>
                                <p:cTn id="14" presetID="22" presetClass="entr" presetSubtype="4" fill="hold" nodeType="withEffect">
                                  <p:stCondLst>
                                    <p:cond delay="450"/>
                                  </p:stCondLst>
                                  <p:childTnLst>
                                    <p:set>
                                      <p:cBhvr>
                                        <p:cTn id="15" dur="1" fill="hold">
                                          <p:stCondLst>
                                            <p:cond delay="0"/>
                                          </p:stCondLst>
                                        </p:cTn>
                                        <p:tgtEl>
                                          <p:spTgt spid="79"/>
                                        </p:tgtEl>
                                        <p:attrNameLst>
                                          <p:attrName>style.visibility</p:attrName>
                                        </p:attrNameLst>
                                      </p:cBhvr>
                                      <p:to>
                                        <p:strVal val="visible"/>
                                      </p:to>
                                    </p:set>
                                    <p:animEffect transition="in" filter="wipe(down)">
                                      <p:cBhvr>
                                        <p:cTn id="16" dur="1000"/>
                                        <p:tgtEl>
                                          <p:spTgt spid="79"/>
                                        </p:tgtEl>
                                      </p:cBhvr>
                                    </p:animEffect>
                                  </p:childTnLst>
                                </p:cTn>
                              </p:par>
                              <p:par>
                                <p:cTn id="17" presetID="22" presetClass="entr" presetSubtype="8"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wipe(left)">
                                      <p:cBhvr>
                                        <p:cTn id="19" dur="500"/>
                                        <p:tgtEl>
                                          <p:spTgt spid="8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4">
                                            <p:txEl>
                                              <p:pRg st="0" end="0"/>
                                            </p:txEl>
                                          </p:spTgt>
                                        </p:tgtEl>
                                        <p:attrNameLst>
                                          <p:attrName>style.visibility</p:attrName>
                                        </p:attrNameLst>
                                      </p:cBhvr>
                                      <p:to>
                                        <p:strVal val="visible"/>
                                      </p:to>
                                    </p:set>
                                    <p:animEffect transition="in" filter="fade">
                                      <p:cBhvr>
                                        <p:cTn id="22" dur="500"/>
                                        <p:tgtEl>
                                          <p:spTgt spid="84">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56" grpId="2"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40" tIns="45720" rIns="91440" bIns="45720" rtlCol="0" anchor="ctr">
            <a:normAutofit/>
          </a:bodyPr>
          <a:lstStyle/>
          <a:p>
            <a:pPr lvl="0"/>
            <a:r>
              <a:rPr lang="en-US" dirty="0"/>
              <a:t>Click to edit Master title style</a:t>
            </a:r>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132" y="1243013"/>
            <a:ext cx="10627132" cy="5167312"/>
          </a:xfrm>
          <a:prstGeom prst="rect">
            <a:avLst/>
          </a:prstGeom>
        </p:spPr>
        <p:txBody>
          <a:bodyPr>
            <a:normAutofit/>
          </a:bodyPr>
          <a:lstStyle>
            <a:lvl4pPr>
              <a:defRPr sz="14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05869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4" y="300123"/>
            <a:ext cx="11636520" cy="507831"/>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231354" y="1934892"/>
            <a:ext cx="11430000" cy="1275734"/>
          </a:xfrm>
        </p:spPr>
        <p:txBody>
          <a:bodyPr/>
          <a:lstStyle>
            <a:lvl1pPr>
              <a:buClr>
                <a:schemeClr val="accent2"/>
              </a:buClr>
              <a:defRPr sz="1800">
                <a:solidFill>
                  <a:srgbClr val="333333"/>
                </a:solidFill>
              </a:defRPr>
            </a:lvl1pPr>
            <a:lvl2pPr>
              <a:buClr>
                <a:schemeClr val="accent1"/>
              </a:buClr>
              <a:defRPr sz="1600">
                <a:solidFill>
                  <a:srgbClr val="333333"/>
                </a:solidFill>
              </a:defRPr>
            </a:lvl2pPr>
            <a:lvl3pPr>
              <a:buClr>
                <a:schemeClr val="tx2"/>
              </a:buClr>
              <a:defRPr sz="1400">
                <a:solidFill>
                  <a:srgbClr val="333333"/>
                </a:solidFill>
              </a:defRPr>
            </a:lvl3pPr>
            <a:lvl4pPr>
              <a:buClr>
                <a:schemeClr val="accent1"/>
              </a:buClr>
              <a:buFont typeface="Lucida Grande"/>
              <a:buChar char="»"/>
              <a:defRPr sz="1200">
                <a:solidFill>
                  <a:srgbClr val="333333"/>
                </a:solidFill>
              </a:defRPr>
            </a:lvl4pPr>
            <a:lvl5pPr>
              <a:buClr>
                <a:schemeClr val="tx2"/>
              </a:buClr>
              <a:defRPr sz="100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50343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1189067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1660938"/>
            <a:ext cx="11430000" cy="4739862"/>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623023"/>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464" y="1226543"/>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681870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1277814"/>
            <a:ext cx="11430000" cy="5308447"/>
          </a:xfrm>
        </p:spPr>
        <p:txBody>
          <a:bodyPr>
            <a:normAutofit/>
          </a:bodyPr>
          <a:lstStyle>
            <a:lvl1pPr>
              <a:defRPr>
                <a:solidFill>
                  <a:srgbClr val="0070C0"/>
                </a:solidFill>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464" y="704782"/>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651519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937846"/>
            <a:ext cx="11430000" cy="5648416"/>
          </a:xfrm>
        </p:spPr>
        <p:txBody>
          <a:bodyPr>
            <a:normAutofit/>
          </a:bodyPr>
          <a:lstStyle>
            <a:lvl1pPr>
              <a:defRPr>
                <a:solidFill>
                  <a:srgbClr val="0070C0"/>
                </a:solidFill>
                <a:latin typeface="Qualcomm Office Regular" pitchFamily="34" charset="0"/>
              </a:defRPr>
            </a:lvl1pPr>
            <a:lvl2pPr>
              <a:defRPr>
                <a:latin typeface="Qualcomm Office Regular" pitchFamily="34" charset="0"/>
              </a:defRPr>
            </a:lvl2pPr>
            <a:lvl3pPr marL="1028700" indent="-225425">
              <a:buFont typeface="Arial" panose="020B0604020202020204" pitchFamily="34" charset="0"/>
              <a:buChar char="•"/>
              <a:defRPr>
                <a:latin typeface="Qualcomm Office Regular" pitchFamily="34" charset="0"/>
              </a:defRPr>
            </a:lvl3pPr>
            <a:lvl4pPr marL="1314450" indent="-288925">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Tree>
    <p:extLst>
      <p:ext uri="{BB962C8B-B14F-4D97-AF65-F5344CB8AC3E}">
        <p14:creationId xmlns:p14="http://schemas.microsoft.com/office/powerpoint/2010/main" val="597727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Tree>
    <p:extLst>
      <p:ext uri="{BB962C8B-B14F-4D97-AF65-F5344CB8AC3E}">
        <p14:creationId xmlns:p14="http://schemas.microsoft.com/office/powerpoint/2010/main" val="2086408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937846"/>
            <a:ext cx="5648413" cy="5648416"/>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Content Placeholder 2"/>
          <p:cNvSpPr>
            <a:spLocks noGrp="1"/>
          </p:cNvSpPr>
          <p:nvPr>
            <p:ph idx="10"/>
          </p:nvPr>
        </p:nvSpPr>
        <p:spPr>
          <a:xfrm>
            <a:off x="6065051" y="937846"/>
            <a:ext cx="5648413" cy="5648416"/>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30221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w/full Grad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283464" y="676656"/>
            <a:ext cx="11430000" cy="507831"/>
          </a:xfrm>
          <a:prstGeom prst="rect">
            <a:avLst/>
          </a:prstGeom>
        </p:spPr>
        <p:txBody>
          <a:bodyPr vert="horz" wrap="square" lIns="91416" tIns="45709" rIns="91416" bIns="45709" rtlCol="0" anchor="ctr">
            <a:spAutoFit/>
          </a:bodyPr>
          <a:lstStyle>
            <a:lvl1pPr>
              <a:defRPr>
                <a:solidFill>
                  <a:schemeClr val="bg1"/>
                </a:solidFill>
                <a:latin typeface="Qualcomm Office Regular" pitchFamily="34" charset="0"/>
              </a:defRPr>
            </a:lvl1pPr>
          </a:lstStyle>
          <a:p>
            <a:r>
              <a:rPr lang="en-US" dirty="0"/>
              <a:t>Click to edit Master title style</a:t>
            </a:r>
          </a:p>
        </p:txBody>
      </p:sp>
      <p:sp>
        <p:nvSpPr>
          <p:cNvPr id="5" name="Text Placeholder 2"/>
          <p:cNvSpPr>
            <a:spLocks noGrp="1"/>
          </p:cNvSpPr>
          <p:nvPr>
            <p:ph type="body" idx="13"/>
          </p:nvPr>
        </p:nvSpPr>
        <p:spPr>
          <a:xfrm>
            <a:off x="283464" y="1120409"/>
            <a:ext cx="11430000" cy="350865"/>
          </a:xfrm>
        </p:spPr>
        <p:txBody>
          <a:bodyPr tIns="0" bIns="0" anchor="t"/>
          <a:lstStyle>
            <a:lvl1pPr marL="0" indent="0">
              <a:buNone/>
              <a:defRPr sz="2400" b="0">
                <a:solidFill>
                  <a:schemeClr val="accent2"/>
                </a:solidFill>
                <a:latin typeface="Qualcomm Office Regular" pitchFamily="34" charset="0"/>
              </a:defRPr>
            </a:lvl1pPr>
            <a:lvl2pPr marL="457081" indent="0">
              <a:buNone/>
              <a:defRPr sz="2000" b="1"/>
            </a:lvl2pPr>
            <a:lvl3pPr marL="914171" indent="0">
              <a:buNone/>
              <a:defRPr sz="1900" b="1"/>
            </a:lvl3pPr>
            <a:lvl4pPr marL="1371256" indent="0">
              <a:buNone/>
              <a:defRPr sz="1600" b="1"/>
            </a:lvl4pPr>
            <a:lvl5pPr marL="1828344" indent="0">
              <a:buNone/>
              <a:defRPr sz="1600" b="1"/>
            </a:lvl5pPr>
            <a:lvl6pPr marL="2285425" indent="0">
              <a:buNone/>
              <a:defRPr sz="1600" b="1"/>
            </a:lvl6pPr>
            <a:lvl7pPr marL="2742515" indent="0">
              <a:buNone/>
              <a:defRPr sz="1600" b="1"/>
            </a:lvl7pPr>
            <a:lvl8pPr marL="3199600" indent="0">
              <a:buNone/>
              <a:defRPr sz="1600" b="1"/>
            </a:lvl8pPr>
            <a:lvl9pPr marL="3656688" indent="0">
              <a:buNone/>
              <a:defRPr sz="1600" b="1"/>
            </a:lvl9pPr>
          </a:lstStyle>
          <a:p>
            <a:pPr lvl="0"/>
            <a:r>
              <a:rPr lang="en-US" dirty="0"/>
              <a:t>Click to edit Master text styles</a:t>
            </a:r>
          </a:p>
        </p:txBody>
      </p:sp>
    </p:spTree>
    <p:extLst>
      <p:ext uri="{BB962C8B-B14F-4D97-AF65-F5344CB8AC3E}">
        <p14:creationId xmlns:p14="http://schemas.microsoft.com/office/powerpoint/2010/main" val="552699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312906" cy="246221"/>
          </a:xfrm>
          <a:prstGeom prst="rect">
            <a:avLst/>
          </a:prstGeom>
          <a:noFill/>
        </p:spPr>
        <p:txBody>
          <a:bodyPr wrap="none" rtlCol="0">
            <a:spAutoFit/>
          </a:bodyPr>
          <a:lstStyle/>
          <a:p>
            <a:pPr marL="0" algn="l" defTabSz="914400" rtl="0" eaLnBrk="1" latinLnBrk="0" hangingPunct="1"/>
            <a:fld id="{0A607DED-8B1E-49A6-A07A-F6DE68304C82}" type="slidenum">
              <a:rPr lang="en-US" sz="100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9" r:id="rId1"/>
    <p:sldLayoutId id="2147483746" r:id="rId2"/>
    <p:sldLayoutId id="2147483749" r:id="rId3"/>
    <p:sldLayoutId id="2147484357" r:id="rId4"/>
    <p:sldLayoutId id="2147484359" r:id="rId5"/>
    <p:sldLayoutId id="2147484360" r:id="rId6"/>
    <p:sldLayoutId id="2147484361" r:id="rId7"/>
    <p:sldLayoutId id="2147483753" r:id="rId8"/>
    <p:sldLayoutId id="2147483776" r:id="rId9"/>
    <p:sldLayoutId id="2147484375" r:id="rId10"/>
    <p:sldLayoutId id="2147484376" r:id="rId11"/>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65176" y="1804968"/>
            <a:ext cx="6903720" cy="1505027"/>
          </a:xfrm>
        </p:spPr>
        <p:txBody>
          <a:bodyPr/>
          <a:lstStyle/>
          <a:p>
            <a:r>
              <a:rPr lang="en-US" dirty="0"/>
              <a:t>UE Sourced Local Broadcast: Overview</a:t>
            </a:r>
          </a:p>
        </p:txBody>
      </p:sp>
    </p:spTree>
    <p:extLst>
      <p:ext uri="{BB962C8B-B14F-4D97-AF65-F5344CB8AC3E}">
        <p14:creationId xmlns:p14="http://schemas.microsoft.com/office/powerpoint/2010/main" val="2352724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367" y="158451"/>
            <a:ext cx="10642656" cy="767581"/>
          </a:xfrm>
        </p:spPr>
        <p:txBody>
          <a:bodyPr>
            <a:normAutofit/>
          </a:bodyPr>
          <a:lstStyle/>
          <a:p>
            <a:r>
              <a:rPr lang="en-US" dirty="0">
                <a:solidFill>
                  <a:schemeClr val="tx2"/>
                </a:solidFill>
              </a:rPr>
              <a:t>Background</a:t>
            </a:r>
          </a:p>
        </p:txBody>
      </p:sp>
      <p:sp>
        <p:nvSpPr>
          <p:cNvPr id="5" name="Content Placeholder 4">
            <a:extLst>
              <a:ext uri="{FF2B5EF4-FFF2-40B4-BE49-F238E27FC236}">
                <a16:creationId xmlns:a16="http://schemas.microsoft.com/office/drawing/2014/main" id="{9492F5DB-9B4A-4F7C-B9B2-7E02C340D64D}"/>
              </a:ext>
            </a:extLst>
          </p:cNvPr>
          <p:cNvSpPr>
            <a:spLocks noGrp="1"/>
          </p:cNvSpPr>
          <p:nvPr>
            <p:ph sz="quarter" idx="10"/>
          </p:nvPr>
        </p:nvSpPr>
        <p:spPr/>
        <p:txBody>
          <a:bodyPr>
            <a:normAutofit lnSpcReduction="10000"/>
          </a:bodyPr>
          <a:lstStyle/>
          <a:p>
            <a:r>
              <a:rPr lang="en-US" dirty="0"/>
              <a:t>Broadcast channels are currently envisioned to be utilized for three main scenarios:</a:t>
            </a:r>
          </a:p>
          <a:p>
            <a:pPr lvl="1"/>
            <a:r>
              <a:rPr lang="en-US" dirty="0"/>
              <a:t>Type 1 – operator controlled content distribution</a:t>
            </a:r>
          </a:p>
          <a:p>
            <a:pPr lvl="2"/>
            <a:r>
              <a:rPr lang="en-US" dirty="0"/>
              <a:t>Scheduled streaming content from sports/concert events, TV-like services, etc. </a:t>
            </a:r>
          </a:p>
          <a:p>
            <a:pPr lvl="2"/>
            <a:r>
              <a:rPr lang="en-US" dirty="0"/>
              <a:t>Scheduled file distribution FOTA updates, </a:t>
            </a:r>
            <a:r>
              <a:rPr lang="en-US" dirty="0" err="1"/>
              <a:t>eMedia</a:t>
            </a:r>
            <a:r>
              <a:rPr lang="en-US" dirty="0"/>
              <a:t> distribution, digital signage, etc.</a:t>
            </a:r>
          </a:p>
          <a:p>
            <a:pPr lvl="1"/>
            <a:r>
              <a:rPr lang="en-US" dirty="0"/>
              <a:t>Type 2 – over the top (OTT) content distribution with capacity leasing/operator partnership</a:t>
            </a:r>
          </a:p>
          <a:p>
            <a:pPr lvl="2"/>
            <a:r>
              <a:rPr lang="en-US" dirty="0"/>
              <a:t>Group voice calling in a given location: e.g., MCPTT</a:t>
            </a:r>
          </a:p>
          <a:p>
            <a:pPr lvl="2"/>
            <a:r>
              <a:rPr lang="en-US" dirty="0"/>
              <a:t>Broadcast TV distribution – </a:t>
            </a:r>
            <a:r>
              <a:rPr lang="en-US" dirty="0" err="1"/>
              <a:t>enTV</a:t>
            </a:r>
            <a:endParaRPr lang="en-US" dirty="0"/>
          </a:p>
          <a:p>
            <a:pPr lvl="1"/>
            <a:endParaRPr lang="en-US" dirty="0"/>
          </a:p>
          <a:p>
            <a:r>
              <a:rPr lang="en-US" dirty="0"/>
              <a:t>Type 1 typically involve operator management and control of both the content and the schedule of transmission</a:t>
            </a:r>
          </a:p>
          <a:p>
            <a:pPr lvl="1"/>
            <a:r>
              <a:rPr lang="en-US" dirty="0"/>
              <a:t>Operators may also leverage Consumption Reporting to decide which content to offer via broadcast – </a:t>
            </a:r>
            <a:r>
              <a:rPr lang="en-US" dirty="0" err="1"/>
              <a:t>MooD</a:t>
            </a:r>
            <a:r>
              <a:rPr lang="en-US" dirty="0"/>
              <a:t> (TS 26.346)</a:t>
            </a:r>
          </a:p>
          <a:p>
            <a:r>
              <a:rPr lang="en-US" dirty="0"/>
              <a:t>Type 2 typically involves an application/service providing content for transport over broadcast</a:t>
            </a:r>
          </a:p>
          <a:p>
            <a:pPr lvl="1"/>
            <a:r>
              <a:rPr lang="en-US" dirty="0"/>
              <a:t>Application/service may be able to track load and switch to download transmissions to broadcast</a:t>
            </a:r>
          </a:p>
          <a:p>
            <a:endParaRPr lang="en-US" dirty="0"/>
          </a:p>
        </p:txBody>
      </p:sp>
    </p:spTree>
    <p:extLst>
      <p:ext uri="{BB962C8B-B14F-4D97-AF65-F5344CB8AC3E}">
        <p14:creationId xmlns:p14="http://schemas.microsoft.com/office/powerpoint/2010/main" val="3357512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878" y="165982"/>
            <a:ext cx="10642656" cy="767581"/>
          </a:xfrm>
        </p:spPr>
        <p:txBody>
          <a:bodyPr>
            <a:normAutofit/>
          </a:bodyPr>
          <a:lstStyle/>
          <a:p>
            <a:r>
              <a:rPr lang="en-US" dirty="0">
                <a:solidFill>
                  <a:schemeClr val="tx2"/>
                </a:solidFill>
              </a:rPr>
              <a:t>Motivation</a:t>
            </a:r>
          </a:p>
        </p:txBody>
      </p:sp>
      <p:sp>
        <p:nvSpPr>
          <p:cNvPr id="5" name="Content Placeholder 4">
            <a:extLst>
              <a:ext uri="{FF2B5EF4-FFF2-40B4-BE49-F238E27FC236}">
                <a16:creationId xmlns:a16="http://schemas.microsoft.com/office/drawing/2014/main" id="{9492F5DB-9B4A-4F7C-B9B2-7E02C340D64D}"/>
              </a:ext>
            </a:extLst>
          </p:cNvPr>
          <p:cNvSpPr>
            <a:spLocks noGrp="1"/>
          </p:cNvSpPr>
          <p:nvPr>
            <p:ph sz="quarter" idx="10"/>
          </p:nvPr>
        </p:nvSpPr>
        <p:spPr/>
        <p:txBody>
          <a:bodyPr>
            <a:normAutofit/>
          </a:bodyPr>
          <a:lstStyle/>
          <a:p>
            <a:r>
              <a:rPr lang="en-US" dirty="0"/>
              <a:t>Moving forward, they may be advantages in enabling end users to control content and schedule of distribution </a:t>
            </a:r>
          </a:p>
          <a:p>
            <a:r>
              <a:rPr lang="en-US" dirty="0"/>
              <a:t>The operator takes on a role of policy management, policing, charging and unicast off-loading.</a:t>
            </a:r>
          </a:p>
          <a:p>
            <a:pPr lvl="1"/>
            <a:r>
              <a:rPr lang="en-US" dirty="0"/>
              <a:t>OTT applications already allow users to generate/capture content and share it via a Social Media network</a:t>
            </a:r>
          </a:p>
          <a:p>
            <a:pPr lvl="2"/>
            <a:r>
              <a:rPr lang="en-US" dirty="0"/>
              <a:t>In congested cells, e.g., those covering a venue, this could amount to single UL/multiple DL transmissions</a:t>
            </a:r>
          </a:p>
          <a:p>
            <a:pPr lvl="2"/>
            <a:r>
              <a:rPr lang="en-US" dirty="0"/>
              <a:t>Operators may enable local broadcast to single UL/single DL transmissions</a:t>
            </a:r>
          </a:p>
          <a:p>
            <a:r>
              <a:rPr lang="en-US" dirty="0"/>
              <a:t>Solution approaches</a:t>
            </a:r>
          </a:p>
          <a:p>
            <a:pPr lvl="1"/>
            <a:r>
              <a:rPr lang="en-US" dirty="0"/>
              <a:t>Approach 1:</a:t>
            </a:r>
          </a:p>
          <a:p>
            <a:pPr lvl="2"/>
            <a:r>
              <a:rPr lang="en-US" dirty="0" err="1"/>
              <a:t>eNB</a:t>
            </a:r>
            <a:r>
              <a:rPr lang="en-US" dirty="0"/>
              <a:t> handles cell based broadcast with minimal assistance from application/service</a:t>
            </a:r>
          </a:p>
          <a:p>
            <a:pPr lvl="1"/>
            <a:r>
              <a:rPr lang="en-US" dirty="0"/>
              <a:t>Approach 2:</a:t>
            </a:r>
          </a:p>
          <a:p>
            <a:pPr lvl="2"/>
            <a:r>
              <a:rPr lang="en-US" dirty="0"/>
              <a:t>Local server near </a:t>
            </a:r>
            <a:r>
              <a:rPr lang="en-US" dirty="0" err="1"/>
              <a:t>eNBs</a:t>
            </a:r>
            <a:r>
              <a:rPr lang="en-US" dirty="0"/>
              <a:t> handle broadcast control with bearer establishment signaling to the </a:t>
            </a:r>
            <a:r>
              <a:rPr lang="en-US" dirty="0" err="1"/>
              <a:t>eNB</a:t>
            </a:r>
            <a:endParaRPr lang="en-US" dirty="0"/>
          </a:p>
          <a:p>
            <a:pPr lvl="1"/>
            <a:endParaRPr lang="en-US" dirty="0"/>
          </a:p>
        </p:txBody>
      </p:sp>
    </p:spTree>
    <p:extLst>
      <p:ext uri="{BB962C8B-B14F-4D97-AF65-F5344CB8AC3E}">
        <p14:creationId xmlns:p14="http://schemas.microsoft.com/office/powerpoint/2010/main" val="328875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878" y="167329"/>
            <a:ext cx="10642656" cy="767581"/>
          </a:xfrm>
        </p:spPr>
        <p:txBody>
          <a:bodyPr>
            <a:normAutofit/>
          </a:bodyPr>
          <a:lstStyle/>
          <a:p>
            <a:r>
              <a:rPr lang="en-US" dirty="0">
                <a:solidFill>
                  <a:schemeClr val="tx2"/>
                </a:solidFill>
              </a:rPr>
              <a:t>Required improvements that can better enable services.</a:t>
            </a:r>
          </a:p>
        </p:txBody>
      </p:sp>
      <p:sp>
        <p:nvSpPr>
          <p:cNvPr id="3" name="Content Placeholder 2"/>
          <p:cNvSpPr>
            <a:spLocks noGrp="1"/>
          </p:cNvSpPr>
          <p:nvPr>
            <p:ph sz="quarter" idx="10"/>
          </p:nvPr>
        </p:nvSpPr>
        <p:spPr/>
        <p:txBody>
          <a:bodyPr>
            <a:normAutofit/>
          </a:bodyPr>
          <a:lstStyle/>
          <a:p>
            <a:r>
              <a:rPr lang="en-US" dirty="0"/>
              <a:t>Put the content generation and schedule to end user</a:t>
            </a:r>
          </a:p>
          <a:p>
            <a:endParaRPr lang="en-US" dirty="0"/>
          </a:p>
          <a:p>
            <a:r>
              <a:rPr lang="en-US" dirty="0"/>
              <a:t>Reduced data delivery latency</a:t>
            </a:r>
          </a:p>
          <a:p>
            <a:pPr lvl="1"/>
            <a:r>
              <a:rPr lang="en-US" dirty="0"/>
              <a:t>Core network interactions required only for group management, security info exchange etc.,</a:t>
            </a:r>
          </a:p>
          <a:p>
            <a:pPr lvl="1"/>
            <a:r>
              <a:rPr lang="en-US" dirty="0"/>
              <a:t>Once the initial transport is established, content is distributed via </a:t>
            </a:r>
            <a:r>
              <a:rPr lang="en-US" dirty="0" err="1"/>
              <a:t>eNB</a:t>
            </a:r>
            <a:r>
              <a:rPr lang="en-US" dirty="0"/>
              <a:t> without core network interactions.</a:t>
            </a:r>
          </a:p>
          <a:p>
            <a:pPr marL="0" indent="0">
              <a:buNone/>
            </a:pPr>
            <a:endParaRPr lang="en-US" dirty="0"/>
          </a:p>
          <a:p>
            <a:r>
              <a:rPr lang="en-US" dirty="0"/>
              <a:t>Allowing control of such functions closer to the RAN nodes will allow for quicker activation and better device capability and RAN resource management.</a:t>
            </a:r>
          </a:p>
          <a:p>
            <a:pPr lvl="1"/>
            <a:r>
              <a:rPr lang="en-US" dirty="0"/>
              <a:t>Activation through IP servers can be done, but having a large centralized management will come with it is set of restrictions of having to create extensive interactions with the RAN nodes where the broadcast is to happen making it prohibitive for deployment.</a:t>
            </a:r>
          </a:p>
          <a:p>
            <a:endParaRPr lang="en-US" dirty="0"/>
          </a:p>
          <a:p>
            <a:endParaRPr lang="en-US" dirty="0"/>
          </a:p>
          <a:p>
            <a:pPr lvl="1"/>
            <a:endParaRPr lang="en-US" dirty="0"/>
          </a:p>
        </p:txBody>
      </p:sp>
    </p:spTree>
    <p:extLst>
      <p:ext uri="{BB962C8B-B14F-4D97-AF65-F5344CB8AC3E}">
        <p14:creationId xmlns:p14="http://schemas.microsoft.com/office/powerpoint/2010/main" val="1985734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4F144-F1B6-401C-A8AE-54A9D2EDF92E}"/>
              </a:ext>
            </a:extLst>
          </p:cNvPr>
          <p:cNvSpPr>
            <a:spLocks noGrp="1"/>
          </p:cNvSpPr>
          <p:nvPr>
            <p:ph type="title"/>
          </p:nvPr>
        </p:nvSpPr>
        <p:spPr/>
        <p:txBody>
          <a:bodyPr/>
          <a:lstStyle/>
          <a:p>
            <a:r>
              <a:rPr lang="en-US" dirty="0"/>
              <a:t>UE initiated broadcast initiation</a:t>
            </a:r>
          </a:p>
        </p:txBody>
      </p:sp>
      <p:sp>
        <p:nvSpPr>
          <p:cNvPr id="3" name="Content Placeholder 2">
            <a:extLst>
              <a:ext uri="{FF2B5EF4-FFF2-40B4-BE49-F238E27FC236}">
                <a16:creationId xmlns:a16="http://schemas.microsoft.com/office/drawing/2014/main" id="{14DB49D2-EA75-428E-A31D-CAF7CC70CBE2}"/>
              </a:ext>
            </a:extLst>
          </p:cNvPr>
          <p:cNvSpPr>
            <a:spLocks noGrp="1"/>
          </p:cNvSpPr>
          <p:nvPr>
            <p:ph idx="1"/>
          </p:nvPr>
        </p:nvSpPr>
        <p:spPr>
          <a:xfrm>
            <a:off x="231354" y="1263806"/>
            <a:ext cx="11430000" cy="4213461"/>
          </a:xfrm>
        </p:spPr>
        <p:txBody>
          <a:bodyPr/>
          <a:lstStyle/>
          <a:p>
            <a:r>
              <a:rPr lang="en-US" sz="2400" dirty="0"/>
              <a:t>To enable active content generation, the proposal is :</a:t>
            </a:r>
          </a:p>
          <a:p>
            <a:pPr lvl="1"/>
            <a:r>
              <a:rPr lang="en-US" sz="2000" dirty="0"/>
              <a:t>Allow for signaling initiated from the UE to request for broadcast to be enabled</a:t>
            </a:r>
          </a:p>
          <a:p>
            <a:pPr lvl="2"/>
            <a:r>
              <a:rPr lang="en-US" sz="2000" dirty="0"/>
              <a:t>Note that the request to establish the broadcast session can be done to an IP server or RAN node. </a:t>
            </a:r>
          </a:p>
          <a:p>
            <a:pPr lvl="2"/>
            <a:r>
              <a:rPr lang="en-US" sz="2000" dirty="0"/>
              <a:t>The schedule, type of content, the locale / regions where to broadcast, and the expected duration is shared with the network for authorization and activation.</a:t>
            </a:r>
          </a:p>
          <a:p>
            <a:pPr lvl="2"/>
            <a:r>
              <a:rPr lang="en-US" sz="2000" dirty="0"/>
              <a:t>Content being shared is under the originating user control</a:t>
            </a:r>
          </a:p>
          <a:p>
            <a:pPr lvl="2"/>
            <a:r>
              <a:rPr lang="en-US" sz="2000" dirty="0"/>
              <a:t>The charging is applied by the operator based on the information being shared.</a:t>
            </a:r>
          </a:p>
          <a:p>
            <a:pPr lvl="2"/>
            <a:r>
              <a:rPr lang="en-US" sz="2000" dirty="0"/>
              <a:t>The user can also request this broadcast to be recorded and repeated at requested times.</a:t>
            </a:r>
          </a:p>
          <a:p>
            <a:pPr lvl="1"/>
            <a:r>
              <a:rPr lang="en-US" sz="2000" dirty="0"/>
              <a:t>Allow for the content (including </a:t>
            </a:r>
            <a:r>
              <a:rPr lang="en-US" sz="2000" dirty="0" err="1"/>
              <a:t>realtime</a:t>
            </a:r>
            <a:r>
              <a:rPr lang="en-US" sz="2000" dirty="0"/>
              <a:t> content) to be generated from the UE</a:t>
            </a:r>
          </a:p>
          <a:p>
            <a:pPr lvl="2"/>
            <a:r>
              <a:rPr lang="en-US" sz="2000" dirty="0"/>
              <a:t>The expectation is that the network acts as a reflector and sends on the broadcast channel.</a:t>
            </a:r>
          </a:p>
          <a:p>
            <a:pPr lvl="2"/>
            <a:r>
              <a:rPr lang="en-US" sz="2000" dirty="0"/>
              <a:t>The information transmitted from the UE can already be formatted to be used directly over the broadcast channel including packetization and </a:t>
            </a:r>
          </a:p>
        </p:txBody>
      </p:sp>
    </p:spTree>
    <p:extLst>
      <p:ext uri="{BB962C8B-B14F-4D97-AF65-F5344CB8AC3E}">
        <p14:creationId xmlns:p14="http://schemas.microsoft.com/office/powerpoint/2010/main" val="1751336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4F144-F1B6-401C-A8AE-54A9D2EDF92E}"/>
              </a:ext>
            </a:extLst>
          </p:cNvPr>
          <p:cNvSpPr>
            <a:spLocks noGrp="1"/>
          </p:cNvSpPr>
          <p:nvPr>
            <p:ph type="title"/>
          </p:nvPr>
        </p:nvSpPr>
        <p:spPr/>
        <p:txBody>
          <a:bodyPr/>
          <a:lstStyle/>
          <a:p>
            <a:r>
              <a:rPr lang="en-US" dirty="0"/>
              <a:t>UE initiated broadcast initiation : Examples</a:t>
            </a:r>
          </a:p>
        </p:txBody>
      </p:sp>
      <p:sp>
        <p:nvSpPr>
          <p:cNvPr id="3" name="Content Placeholder 2">
            <a:extLst>
              <a:ext uri="{FF2B5EF4-FFF2-40B4-BE49-F238E27FC236}">
                <a16:creationId xmlns:a16="http://schemas.microsoft.com/office/drawing/2014/main" id="{14DB49D2-EA75-428E-A31D-CAF7CC70CBE2}"/>
              </a:ext>
            </a:extLst>
          </p:cNvPr>
          <p:cNvSpPr>
            <a:spLocks noGrp="1"/>
          </p:cNvSpPr>
          <p:nvPr>
            <p:ph idx="1"/>
          </p:nvPr>
        </p:nvSpPr>
        <p:spPr>
          <a:xfrm>
            <a:off x="231354" y="1263806"/>
            <a:ext cx="11430000" cy="4593565"/>
          </a:xfrm>
        </p:spPr>
        <p:txBody>
          <a:bodyPr/>
          <a:lstStyle/>
          <a:p>
            <a:r>
              <a:rPr lang="en-US" sz="2400" dirty="0"/>
              <a:t>Examples include :</a:t>
            </a:r>
          </a:p>
          <a:p>
            <a:pPr marL="0" indent="0">
              <a:buNone/>
            </a:pPr>
            <a:endParaRPr lang="en-US" sz="2400" dirty="0"/>
          </a:p>
          <a:p>
            <a:r>
              <a:rPr lang="en-US" sz="2200" dirty="0"/>
              <a:t>A simple image carrying a coupon.</a:t>
            </a:r>
          </a:p>
          <a:p>
            <a:endParaRPr lang="en-US" sz="2200" dirty="0"/>
          </a:p>
          <a:p>
            <a:r>
              <a:rPr lang="en-US" sz="2200" dirty="0"/>
              <a:t>A small vendor advertising through a video session providing a sales pitch.</a:t>
            </a:r>
          </a:p>
          <a:p>
            <a:endParaRPr lang="en-US" sz="2200" dirty="0"/>
          </a:p>
          <a:p>
            <a:r>
              <a:rPr lang="en-US" sz="2200" dirty="0"/>
              <a:t>A garage sale in the neighborhood. </a:t>
            </a:r>
          </a:p>
          <a:p>
            <a:pPr lvl="1"/>
            <a:r>
              <a:rPr lang="en-US" sz="2000" dirty="0"/>
              <a:t>The intent will be to potentially collaborate with applications that cater to information sharing based on local regions</a:t>
            </a:r>
          </a:p>
          <a:p>
            <a:endParaRPr lang="en-US" sz="2200" dirty="0"/>
          </a:p>
          <a:p>
            <a:r>
              <a:rPr lang="en-US" sz="2200" dirty="0"/>
              <a:t>A real estate agent walking through the house attracting people to the open house.</a:t>
            </a:r>
          </a:p>
          <a:p>
            <a:pPr lvl="1"/>
            <a:endParaRPr lang="en-US" sz="2000" dirty="0"/>
          </a:p>
        </p:txBody>
      </p:sp>
    </p:spTree>
    <p:extLst>
      <p:ext uri="{BB962C8B-B14F-4D97-AF65-F5344CB8AC3E}">
        <p14:creationId xmlns:p14="http://schemas.microsoft.com/office/powerpoint/2010/main" val="2904496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31138-8EFB-46E5-80BB-8677EAE5679D}"/>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D931B1F2-1CF9-437B-AABD-5612A816F344}"/>
              </a:ext>
            </a:extLst>
          </p:cNvPr>
          <p:cNvSpPr>
            <a:spLocks noGrp="1"/>
          </p:cNvSpPr>
          <p:nvPr>
            <p:ph idx="1"/>
          </p:nvPr>
        </p:nvSpPr>
        <p:spPr>
          <a:xfrm>
            <a:off x="231354" y="1934892"/>
            <a:ext cx="11430000" cy="794064"/>
          </a:xfrm>
        </p:spPr>
        <p:txBody>
          <a:bodyPr/>
          <a:lstStyle/>
          <a:p>
            <a:r>
              <a:rPr lang="en-US" sz="2400" dirty="0"/>
              <a:t>Consider the suggested service enablers and provide requirement to the other 3GPP groups for discussing viable solutions and required improvements to enable such services.</a:t>
            </a:r>
          </a:p>
        </p:txBody>
      </p:sp>
    </p:spTree>
    <p:extLst>
      <p:ext uri="{BB962C8B-B14F-4D97-AF65-F5344CB8AC3E}">
        <p14:creationId xmlns:p14="http://schemas.microsoft.com/office/powerpoint/2010/main" val="2330570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0658717"/>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HR33RHYHUWRF-31-674</_dlc_DocId>
    <_dlc_DocIdUrl xmlns="c06861ca-3f08-4d07-bff7-bb15bac121f4">
      <Url>https://projects.qualcomm.com/sites/pentari/_layouts/15/DocIdRedir.aspx?ID=HR33RHYHUWRF-31-674</Url>
      <Description>HR33RHYHUWRF-31-674</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AA2B6101FBC91140AF211B374FA4A3C7" ma:contentTypeVersion="0" ma:contentTypeDescription="Create a new document." ma:contentTypeScope="" ma:versionID="787d81eaec4ef053f6caf9a9069ff3a6">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2CE004-02AA-4CDB-9479-6CEBF4156BB4}">
  <ds:schemaRefs>
    <ds:schemaRef ds:uri="http://schemas.openxmlformats.org/package/2006/metadata/core-properties"/>
    <ds:schemaRef ds:uri="http://purl.org/dc/terms/"/>
    <ds:schemaRef ds:uri="c06861ca-3f08-4d07-bff7-bb15bac121f4"/>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984C2FDF-EDA2-48F2-8B49-5FC7310B0996}">
  <ds:schemaRefs>
    <ds:schemaRef ds:uri="http://schemas.microsoft.com/sharepoint/v3/contenttype/forms"/>
  </ds:schemaRefs>
</ds:datastoreItem>
</file>

<file path=customXml/itemProps3.xml><?xml version="1.0" encoding="utf-8"?>
<ds:datastoreItem xmlns:ds="http://schemas.openxmlformats.org/officeDocument/2006/customXml" ds:itemID="{0344D3F8-640A-481C-A419-02CAA04D0312}">
  <ds:schemaRefs>
    <ds:schemaRef ds:uri="http://schemas.microsoft.com/sharepoint/events"/>
  </ds:schemaRefs>
</ds:datastoreItem>
</file>

<file path=customXml/itemProps4.xml><?xml version="1.0" encoding="utf-8"?>
<ds:datastoreItem xmlns:ds="http://schemas.openxmlformats.org/officeDocument/2006/customXml" ds:itemID="{AE294A1D-C40D-487A-85F6-978AD985E4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71010</TotalTime>
  <Words>664</Words>
  <Application>Microsoft Office PowerPoint</Application>
  <PresentationFormat>Custom</PresentationFormat>
  <Paragraphs>59</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Calibre Regular</vt:lpstr>
      <vt:lpstr>Lucida Grande</vt:lpstr>
      <vt:lpstr>Qualcomm Office Bold</vt:lpstr>
      <vt:lpstr>Qualcomm Office Regular</vt:lpstr>
      <vt:lpstr>Qualcomm Regular</vt:lpstr>
      <vt:lpstr>Qualcomm_Template_Standard</vt:lpstr>
      <vt:lpstr>UE Sourced Local Broadcast: Overview</vt:lpstr>
      <vt:lpstr>Background</vt:lpstr>
      <vt:lpstr>Motivation</vt:lpstr>
      <vt:lpstr>Required improvements that can better enable services.</vt:lpstr>
      <vt:lpstr>UE initiated broadcast initiation</vt:lpstr>
      <vt:lpstr>UE initiated broadcast initiation : Examples</vt:lpstr>
      <vt:lpstr>Conclusion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Eddy Hall</cp:lastModifiedBy>
  <cp:revision>3317</cp:revision>
  <cp:lastPrinted>2015-11-19T22:45:22Z</cp:lastPrinted>
  <dcterms:created xsi:type="dcterms:W3CDTF">2013-03-06T00:13:51Z</dcterms:created>
  <dcterms:modified xsi:type="dcterms:W3CDTF">2017-11-15T18:10:45Z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0x010100AA2B6101FBC91140AF211B374FA4A3C7</vt:lpwstr>
  </property>
  <property fmtid="{D5CDD505-2E9C-101B-9397-08002B2CF9AE}" pid="4" name="_dlc_DocIdItemGuid">
    <vt:lpwstr>83e73fb3-7380-4aef-859c-8a2897c9ae05</vt:lpwstr>
  </property>
  <property fmtid="{D5CDD505-2E9C-101B-9397-08002B2CF9AE}" pid="5" name="_AdHocReviewCycleID">
    <vt:i4>2033625946</vt:i4>
  </property>
  <property fmtid="{D5CDD505-2E9C-101B-9397-08002B2CF9AE}" pid="6" name="_EmailSubject">
    <vt:lpwstr>Discuss UE sourced local broadcast proposal for SA1</vt:lpwstr>
  </property>
  <property fmtid="{D5CDD505-2E9C-101B-9397-08002B2CF9AE}" pid="7" name="_AuthorEmail">
    <vt:lpwstr>mpazos@qti.qualcomm.com</vt:lpwstr>
  </property>
  <property fmtid="{D5CDD505-2E9C-101B-9397-08002B2CF9AE}" pid="8" name="_AuthorEmailDisplayName">
    <vt:lpwstr>Marcelo Pazos</vt:lpwstr>
  </property>
</Properties>
</file>