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7" r:id="rId5"/>
  </p:sldMasterIdLst>
  <p:notesMasterIdLst>
    <p:notesMasterId r:id="rId22"/>
  </p:notesMasterIdLst>
  <p:handoutMasterIdLst>
    <p:handoutMasterId r:id="rId23"/>
  </p:handoutMasterIdLst>
  <p:sldIdLst>
    <p:sldId id="256" r:id="rId6"/>
    <p:sldId id="257" r:id="rId7"/>
    <p:sldId id="293" r:id="rId8"/>
    <p:sldId id="288" r:id="rId9"/>
    <p:sldId id="309" r:id="rId10"/>
    <p:sldId id="311" r:id="rId11"/>
    <p:sldId id="294" r:id="rId12"/>
    <p:sldId id="295" r:id="rId13"/>
    <p:sldId id="303" r:id="rId14"/>
    <p:sldId id="304" r:id="rId15"/>
    <p:sldId id="292" r:id="rId16"/>
    <p:sldId id="306" r:id="rId17"/>
    <p:sldId id="308" r:id="rId18"/>
    <p:sldId id="307" r:id="rId19"/>
    <p:sldId id="289" r:id="rId20"/>
    <p:sldId id="287" r:id="rId21"/>
  </p:sldIdLst>
  <p:sldSz cx="12188825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92" userDrawn="1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320">
          <p15:clr>
            <a:srgbClr val="A4A3A4"/>
          </p15:clr>
        </p15:guide>
        <p15:guide id="5" orient="horz" pos="881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5" userDrawn="1">
          <p15:clr>
            <a:srgbClr val="A4A3A4"/>
          </p15:clr>
        </p15:guide>
        <p15:guide id="11" pos="3047" userDrawn="1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241">
          <p15:clr>
            <a:srgbClr val="A4A3A4"/>
          </p15:clr>
        </p15:guide>
        <p15:guide id="17" pos="48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0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ualcomm" initials="QU1" lastIdx="7" clrIdx="0"/>
  <p:cmAuthor id="1" name="Puig, Carlos" initials="PC" lastIdx="1" clrIdx="1">
    <p:extLst/>
  </p:cmAuthor>
  <p:cmAuthor id="2" name="Tinnakornsrisuphap, Peerapol" initials="TP" lastIdx="4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BD7B"/>
    <a:srgbClr val="FDE9D2"/>
    <a:srgbClr val="62DBF8"/>
    <a:srgbClr val="8EE5FA"/>
    <a:srgbClr val="A7EBFB"/>
    <a:srgbClr val="A6E1FC"/>
    <a:srgbClr val="A7CFFB"/>
    <a:srgbClr val="A6E0FC"/>
    <a:srgbClr val="7FD3FD"/>
    <a:srgbClr val="049F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9" autoAdjust="0"/>
    <p:restoredTop sz="94231" autoAdjust="0"/>
  </p:normalViewPr>
  <p:slideViewPr>
    <p:cSldViewPr snapToGrid="0" snapToObjects="1">
      <p:cViewPr varScale="1">
        <p:scale>
          <a:sx n="101" d="100"/>
          <a:sy n="101" d="100"/>
        </p:scale>
        <p:origin x="696" y="192"/>
      </p:cViewPr>
      <p:guideLst>
        <p:guide orient="horz" pos="1992"/>
        <p:guide orient="horz" pos="2621"/>
        <p:guide orient="horz" pos="3903"/>
        <p:guide orient="horz" pos="320"/>
        <p:guide orient="horz" pos="881"/>
        <p:guide orient="horz" pos="1773"/>
        <p:guide orient="horz" pos="4203"/>
        <p:guide pos="7677"/>
        <p:guide pos="9"/>
        <p:guide pos="575"/>
        <p:guide pos="3047"/>
        <p:guide pos="7325"/>
        <p:guide/>
        <p:guide pos="4238"/>
        <p:guide pos="5629"/>
        <p:guide pos="241"/>
        <p:guide pos="486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924"/>
        <p:guide pos="2200"/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commentAuthors" Target="commentAuthors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29" Type="http://schemas.microsoft.com/office/2015/10/relationships/revisionInfo" Target="revisionInfo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customXml" Target="../customXml/item4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emf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11/14/17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886" y="8540651"/>
            <a:ext cx="1001902" cy="21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emf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8500"/>
            <a:ext cx="619442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91091" y="4415791"/>
            <a:ext cx="6228221" cy="4183380"/>
          </a:xfrm>
          <a:prstGeom prst="rect">
            <a:avLst/>
          </a:prstGeom>
        </p:spPr>
        <p:txBody>
          <a:bodyPr vert="horz" lIns="93172" tIns="46586" rIns="93172" bIns="46586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2338423" cy="464820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" y="9041209"/>
            <a:ext cx="1001902" cy="21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FQTTS</a:t>
            </a:r>
            <a:r>
              <a:rPr lang="en-US" baseline="0" dirty="0"/>
              <a:t> (</a:t>
            </a:r>
            <a:r>
              <a:rPr lang="en-US" baseline="0" dirty="0" err="1"/>
              <a:t>Qav</a:t>
            </a:r>
            <a:r>
              <a:rPr lang="en-US" baseline="0" dirty="0"/>
              <a:t>) and SRP (</a:t>
            </a:r>
            <a:r>
              <a:rPr lang="en-US" baseline="0" dirty="0" err="1"/>
              <a:t>Qat</a:t>
            </a:r>
            <a:r>
              <a:rPr lang="en-US" baseline="0" dirty="0"/>
              <a:t>) were merged in 802.1Q-2014</a:t>
            </a:r>
            <a:endParaRPr lang="en-US" dirty="0"/>
          </a:p>
          <a:p>
            <a:r>
              <a:rPr lang="en-US" dirty="0"/>
              <a:t>Other standards: </a:t>
            </a:r>
          </a:p>
          <a:p>
            <a:pPr lvl="1"/>
            <a:r>
              <a:rPr lang="en-US" dirty="0"/>
              <a:t>1722/1722a</a:t>
            </a:r>
            <a:r>
              <a:rPr lang="en-US" baseline="0" dirty="0"/>
              <a:t> d16 AVTP (new draft is more flexible in data types that can be used for control signals)</a:t>
            </a:r>
          </a:p>
          <a:p>
            <a:pPr lvl="1"/>
            <a:r>
              <a:rPr lang="en-US" baseline="0" dirty="0"/>
              <a:t>1733 AVTP over RTP (to traverse LANs)</a:t>
            </a:r>
          </a:p>
          <a:p>
            <a:pPr lvl="1"/>
            <a:r>
              <a:rPr lang="en-US" baseline="0" dirty="0"/>
              <a:t>1722.1 Discovery and enumeration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171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 from 2015_UNH-IOL_TSN-Overview.pdf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408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Taken from 2015_IEEE_TSN_Standards_Overview_and_Update_v4.pdf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056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Gradient Title Slide">
    <p:bg bwMode="auto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Blink Block"/>
          <p:cNvSpPr/>
          <p:nvPr userDrawn="1"/>
        </p:nvSpPr>
        <p:spPr bwMode="auto">
          <a:xfrm>
            <a:off x="8118913" y="3750228"/>
            <a:ext cx="3322294" cy="1979875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294" h="1979875">
                <a:moveTo>
                  <a:pt x="0" y="0"/>
                </a:moveTo>
                <a:lnTo>
                  <a:pt x="3322294" y="0"/>
                </a:lnTo>
                <a:lnTo>
                  <a:pt x="3266635" y="1979875"/>
                </a:lnTo>
                <a:lnTo>
                  <a:pt x="20062" y="90860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pic>
        <p:nvPicPr>
          <p:cNvPr id="64" name="arrowMask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696" y="0"/>
            <a:ext cx="7253872" cy="6896482"/>
          </a:xfrm>
          <a:prstGeom prst="rect">
            <a:avLst/>
          </a:prstGeom>
          <a:noFill/>
        </p:spPr>
      </p:pic>
      <p:sp useBgFill="1">
        <p:nvSpPr>
          <p:cNvPr id="56" name="Blink Block"/>
          <p:cNvSpPr/>
          <p:nvPr userDrawn="1"/>
        </p:nvSpPr>
        <p:spPr bwMode="auto">
          <a:xfrm>
            <a:off x="8118913" y="3750228"/>
            <a:ext cx="3322294" cy="1979875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294" h="1979875">
                <a:moveTo>
                  <a:pt x="0" y="0"/>
                </a:moveTo>
                <a:lnTo>
                  <a:pt x="3322294" y="0"/>
                </a:lnTo>
                <a:lnTo>
                  <a:pt x="3266635" y="1979875"/>
                </a:lnTo>
                <a:lnTo>
                  <a:pt x="20062" y="90860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74" name="spaceman"/>
          <p:cNvGrpSpPr/>
          <p:nvPr userDrawn="1"/>
        </p:nvGrpSpPr>
        <p:grpSpPr>
          <a:xfrm rot="21402827">
            <a:off x="10761289" y="3979769"/>
            <a:ext cx="977433" cy="1700309"/>
            <a:chOff x="10831129" y="421994"/>
            <a:chExt cx="977433" cy="1700309"/>
          </a:xfrm>
        </p:grpSpPr>
        <p:sp>
          <p:nvSpPr>
            <p:cNvPr id="75" name="Freeform 21"/>
            <p:cNvSpPr>
              <a:spLocks/>
            </p:cNvSpPr>
            <p:nvPr userDrawn="1"/>
          </p:nvSpPr>
          <p:spPr bwMode="auto">
            <a:xfrm>
              <a:off x="10891558" y="1560317"/>
              <a:ext cx="586913" cy="561986"/>
            </a:xfrm>
            <a:custGeom>
              <a:avLst/>
              <a:gdLst>
                <a:gd name="T0" fmla="*/ 35 w 329"/>
                <a:gd name="T1" fmla="*/ 315 h 315"/>
                <a:gd name="T2" fmla="*/ 31 w 329"/>
                <a:gd name="T3" fmla="*/ 308 h 315"/>
                <a:gd name="T4" fmla="*/ 74 w 329"/>
                <a:gd name="T5" fmla="*/ 136 h 315"/>
                <a:gd name="T6" fmla="*/ 121 w 329"/>
                <a:gd name="T7" fmla="*/ 85 h 315"/>
                <a:gd name="T8" fmla="*/ 85 w 329"/>
                <a:gd name="T9" fmla="*/ 70 h 315"/>
                <a:gd name="T10" fmla="*/ 75 w 329"/>
                <a:gd name="T11" fmla="*/ 69 h 315"/>
                <a:gd name="T12" fmla="*/ 83 w 329"/>
                <a:gd name="T13" fmla="*/ 62 h 315"/>
                <a:gd name="T14" fmla="*/ 208 w 329"/>
                <a:gd name="T15" fmla="*/ 21 h 315"/>
                <a:gd name="T16" fmla="*/ 204 w 329"/>
                <a:gd name="T17" fmla="*/ 29 h 315"/>
                <a:gd name="T18" fmla="*/ 96 w 329"/>
                <a:gd name="T19" fmla="*/ 63 h 315"/>
                <a:gd name="T20" fmla="*/ 130 w 329"/>
                <a:gd name="T21" fmla="*/ 83 h 315"/>
                <a:gd name="T22" fmla="*/ 79 w 329"/>
                <a:gd name="T23" fmla="*/ 143 h 315"/>
                <a:gd name="T24" fmla="*/ 34 w 329"/>
                <a:gd name="T25" fmla="*/ 296 h 315"/>
                <a:gd name="T26" fmla="*/ 171 w 329"/>
                <a:gd name="T27" fmla="*/ 185 h 315"/>
                <a:gd name="T28" fmla="*/ 210 w 329"/>
                <a:gd name="T29" fmla="*/ 190 h 315"/>
                <a:gd name="T30" fmla="*/ 214 w 329"/>
                <a:gd name="T31" fmla="*/ 201 h 315"/>
                <a:gd name="T32" fmla="*/ 194 w 329"/>
                <a:gd name="T33" fmla="*/ 226 h 315"/>
                <a:gd name="T34" fmla="*/ 179 w 329"/>
                <a:gd name="T35" fmla="*/ 286 h 315"/>
                <a:gd name="T36" fmla="*/ 203 w 329"/>
                <a:gd name="T37" fmla="*/ 258 h 315"/>
                <a:gd name="T38" fmla="*/ 219 w 329"/>
                <a:gd name="T39" fmla="*/ 250 h 315"/>
                <a:gd name="T40" fmla="*/ 270 w 329"/>
                <a:gd name="T41" fmla="*/ 223 h 315"/>
                <a:gd name="T42" fmla="*/ 318 w 329"/>
                <a:gd name="T43" fmla="*/ 148 h 315"/>
                <a:gd name="T44" fmla="*/ 304 w 329"/>
                <a:gd name="T45" fmla="*/ 85 h 315"/>
                <a:gd name="T46" fmla="*/ 311 w 329"/>
                <a:gd name="T47" fmla="*/ 80 h 315"/>
                <a:gd name="T48" fmla="*/ 326 w 329"/>
                <a:gd name="T49" fmla="*/ 149 h 315"/>
                <a:gd name="T50" fmla="*/ 275 w 329"/>
                <a:gd name="T51" fmla="*/ 230 h 315"/>
                <a:gd name="T52" fmla="*/ 223 w 329"/>
                <a:gd name="T53" fmla="*/ 258 h 315"/>
                <a:gd name="T54" fmla="*/ 207 w 329"/>
                <a:gd name="T55" fmla="*/ 266 h 315"/>
                <a:gd name="T56" fmla="*/ 184 w 329"/>
                <a:gd name="T57" fmla="*/ 297 h 315"/>
                <a:gd name="T58" fmla="*/ 182 w 329"/>
                <a:gd name="T59" fmla="*/ 308 h 315"/>
                <a:gd name="T60" fmla="*/ 176 w 329"/>
                <a:gd name="T61" fmla="*/ 299 h 315"/>
                <a:gd name="T62" fmla="*/ 189 w 329"/>
                <a:gd name="T63" fmla="*/ 220 h 315"/>
                <a:gd name="T64" fmla="*/ 205 w 329"/>
                <a:gd name="T65" fmla="*/ 200 h 315"/>
                <a:gd name="T66" fmla="*/ 204 w 329"/>
                <a:gd name="T67" fmla="*/ 196 h 315"/>
                <a:gd name="T68" fmla="*/ 173 w 329"/>
                <a:gd name="T69" fmla="*/ 193 h 315"/>
                <a:gd name="T70" fmla="*/ 39 w 329"/>
                <a:gd name="T71" fmla="*/ 307 h 315"/>
                <a:gd name="T72" fmla="*/ 35 w 329"/>
                <a:gd name="T73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9" h="315">
                  <a:moveTo>
                    <a:pt x="35" y="315"/>
                  </a:moveTo>
                  <a:cubicBezTo>
                    <a:pt x="31" y="308"/>
                    <a:pt x="31" y="308"/>
                    <a:pt x="31" y="308"/>
                  </a:cubicBezTo>
                  <a:cubicBezTo>
                    <a:pt x="8" y="269"/>
                    <a:pt x="0" y="188"/>
                    <a:pt x="74" y="136"/>
                  </a:cubicBezTo>
                  <a:cubicBezTo>
                    <a:pt x="118" y="106"/>
                    <a:pt x="123" y="91"/>
                    <a:pt x="121" y="85"/>
                  </a:cubicBezTo>
                  <a:cubicBezTo>
                    <a:pt x="119" y="75"/>
                    <a:pt x="93" y="71"/>
                    <a:pt x="85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6" y="60"/>
                    <a:pt x="158" y="0"/>
                    <a:pt x="208" y="21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168" y="14"/>
                    <a:pt x="115" y="48"/>
                    <a:pt x="96" y="63"/>
                  </a:cubicBezTo>
                  <a:cubicBezTo>
                    <a:pt x="112" y="66"/>
                    <a:pt x="127" y="71"/>
                    <a:pt x="130" y="83"/>
                  </a:cubicBezTo>
                  <a:cubicBezTo>
                    <a:pt x="133" y="98"/>
                    <a:pt x="117" y="117"/>
                    <a:pt x="79" y="143"/>
                  </a:cubicBezTo>
                  <a:cubicBezTo>
                    <a:pt x="14" y="188"/>
                    <a:pt x="17" y="257"/>
                    <a:pt x="34" y="296"/>
                  </a:cubicBezTo>
                  <a:cubicBezTo>
                    <a:pt x="67" y="231"/>
                    <a:pt x="126" y="193"/>
                    <a:pt x="171" y="185"/>
                  </a:cubicBezTo>
                  <a:cubicBezTo>
                    <a:pt x="189" y="182"/>
                    <a:pt x="203" y="183"/>
                    <a:pt x="210" y="190"/>
                  </a:cubicBezTo>
                  <a:cubicBezTo>
                    <a:pt x="213" y="193"/>
                    <a:pt x="214" y="197"/>
                    <a:pt x="214" y="201"/>
                  </a:cubicBezTo>
                  <a:cubicBezTo>
                    <a:pt x="213" y="208"/>
                    <a:pt x="207" y="216"/>
                    <a:pt x="194" y="226"/>
                  </a:cubicBezTo>
                  <a:cubicBezTo>
                    <a:pt x="168" y="248"/>
                    <a:pt x="173" y="273"/>
                    <a:pt x="179" y="286"/>
                  </a:cubicBezTo>
                  <a:cubicBezTo>
                    <a:pt x="182" y="277"/>
                    <a:pt x="189" y="265"/>
                    <a:pt x="203" y="258"/>
                  </a:cubicBezTo>
                  <a:cubicBezTo>
                    <a:pt x="207" y="256"/>
                    <a:pt x="213" y="253"/>
                    <a:pt x="219" y="250"/>
                  </a:cubicBezTo>
                  <a:cubicBezTo>
                    <a:pt x="236" y="242"/>
                    <a:pt x="260" y="231"/>
                    <a:pt x="270" y="223"/>
                  </a:cubicBezTo>
                  <a:cubicBezTo>
                    <a:pt x="299" y="203"/>
                    <a:pt x="314" y="180"/>
                    <a:pt x="318" y="148"/>
                  </a:cubicBezTo>
                  <a:cubicBezTo>
                    <a:pt x="320" y="125"/>
                    <a:pt x="316" y="104"/>
                    <a:pt x="304" y="85"/>
                  </a:cubicBezTo>
                  <a:cubicBezTo>
                    <a:pt x="311" y="80"/>
                    <a:pt x="311" y="80"/>
                    <a:pt x="311" y="80"/>
                  </a:cubicBezTo>
                  <a:cubicBezTo>
                    <a:pt x="324" y="101"/>
                    <a:pt x="329" y="124"/>
                    <a:pt x="326" y="149"/>
                  </a:cubicBezTo>
                  <a:cubicBezTo>
                    <a:pt x="322" y="183"/>
                    <a:pt x="306" y="209"/>
                    <a:pt x="275" y="230"/>
                  </a:cubicBezTo>
                  <a:cubicBezTo>
                    <a:pt x="264" y="238"/>
                    <a:pt x="241" y="249"/>
                    <a:pt x="223" y="258"/>
                  </a:cubicBezTo>
                  <a:cubicBezTo>
                    <a:pt x="216" y="261"/>
                    <a:pt x="211" y="264"/>
                    <a:pt x="207" y="266"/>
                  </a:cubicBezTo>
                  <a:cubicBezTo>
                    <a:pt x="188" y="275"/>
                    <a:pt x="184" y="297"/>
                    <a:pt x="184" y="297"/>
                  </a:cubicBezTo>
                  <a:cubicBezTo>
                    <a:pt x="182" y="308"/>
                    <a:pt x="182" y="308"/>
                    <a:pt x="182" y="308"/>
                  </a:cubicBezTo>
                  <a:cubicBezTo>
                    <a:pt x="176" y="299"/>
                    <a:pt x="176" y="299"/>
                    <a:pt x="176" y="299"/>
                  </a:cubicBezTo>
                  <a:cubicBezTo>
                    <a:pt x="176" y="299"/>
                    <a:pt x="145" y="255"/>
                    <a:pt x="189" y="220"/>
                  </a:cubicBezTo>
                  <a:cubicBezTo>
                    <a:pt x="202" y="209"/>
                    <a:pt x="205" y="203"/>
                    <a:pt x="205" y="200"/>
                  </a:cubicBezTo>
                  <a:cubicBezTo>
                    <a:pt x="205" y="199"/>
                    <a:pt x="205" y="197"/>
                    <a:pt x="204" y="196"/>
                  </a:cubicBezTo>
                  <a:cubicBezTo>
                    <a:pt x="200" y="193"/>
                    <a:pt x="191" y="190"/>
                    <a:pt x="173" y="193"/>
                  </a:cubicBezTo>
                  <a:cubicBezTo>
                    <a:pt x="139" y="200"/>
                    <a:pt x="73" y="231"/>
                    <a:pt x="39" y="307"/>
                  </a:cubicBezTo>
                  <a:lnTo>
                    <a:pt x="35" y="3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6" name="Freeform 22"/>
            <p:cNvSpPr>
              <a:spLocks/>
            </p:cNvSpPr>
            <p:nvPr userDrawn="1"/>
          </p:nvSpPr>
          <p:spPr bwMode="auto">
            <a:xfrm>
              <a:off x="10831129" y="1332199"/>
              <a:ext cx="351242" cy="435086"/>
            </a:xfrm>
            <a:custGeom>
              <a:avLst/>
              <a:gdLst>
                <a:gd name="T0" fmla="*/ 55 w 197"/>
                <a:gd name="T1" fmla="*/ 244 h 244"/>
                <a:gd name="T2" fmla="*/ 48 w 197"/>
                <a:gd name="T3" fmla="*/ 240 h 244"/>
                <a:gd name="T4" fmla="*/ 16 w 197"/>
                <a:gd name="T5" fmla="*/ 135 h 244"/>
                <a:gd name="T6" fmla="*/ 65 w 197"/>
                <a:gd name="T7" fmla="*/ 75 h 244"/>
                <a:gd name="T8" fmla="*/ 87 w 197"/>
                <a:gd name="T9" fmla="*/ 48 h 244"/>
                <a:gd name="T10" fmla="*/ 52 w 197"/>
                <a:gd name="T11" fmla="*/ 38 h 244"/>
                <a:gd name="T12" fmla="*/ 43 w 197"/>
                <a:gd name="T13" fmla="*/ 38 h 244"/>
                <a:gd name="T14" fmla="*/ 48 w 197"/>
                <a:gd name="T15" fmla="*/ 31 h 244"/>
                <a:gd name="T16" fmla="*/ 93 w 197"/>
                <a:gd name="T17" fmla="*/ 0 h 244"/>
                <a:gd name="T18" fmla="*/ 95 w 197"/>
                <a:gd name="T19" fmla="*/ 9 h 244"/>
                <a:gd name="T20" fmla="*/ 61 w 197"/>
                <a:gd name="T21" fmla="*/ 29 h 244"/>
                <a:gd name="T22" fmla="*/ 95 w 197"/>
                <a:gd name="T23" fmla="*/ 45 h 244"/>
                <a:gd name="T24" fmla="*/ 70 w 197"/>
                <a:gd name="T25" fmla="*/ 82 h 244"/>
                <a:gd name="T26" fmla="*/ 24 w 197"/>
                <a:gd name="T27" fmla="*/ 138 h 244"/>
                <a:gd name="T28" fmla="*/ 46 w 197"/>
                <a:gd name="T29" fmla="*/ 228 h 244"/>
                <a:gd name="T30" fmla="*/ 120 w 197"/>
                <a:gd name="T31" fmla="*/ 155 h 244"/>
                <a:gd name="T32" fmla="*/ 150 w 197"/>
                <a:gd name="T33" fmla="*/ 138 h 244"/>
                <a:gd name="T34" fmla="*/ 167 w 197"/>
                <a:gd name="T35" fmla="*/ 123 h 244"/>
                <a:gd name="T36" fmla="*/ 182 w 197"/>
                <a:gd name="T37" fmla="*/ 58 h 244"/>
                <a:gd name="T38" fmla="*/ 191 w 197"/>
                <a:gd name="T39" fmla="*/ 56 h 244"/>
                <a:gd name="T40" fmla="*/ 174 w 197"/>
                <a:gd name="T41" fmla="*/ 128 h 244"/>
                <a:gd name="T42" fmla="*/ 154 w 197"/>
                <a:gd name="T43" fmla="*/ 145 h 244"/>
                <a:gd name="T44" fmla="*/ 124 w 197"/>
                <a:gd name="T45" fmla="*/ 163 h 244"/>
                <a:gd name="T46" fmla="*/ 54 w 197"/>
                <a:gd name="T47" fmla="*/ 236 h 244"/>
                <a:gd name="T48" fmla="*/ 55 w 197"/>
                <a:gd name="T4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7" h="244">
                  <a:moveTo>
                    <a:pt x="55" y="244"/>
                  </a:moveTo>
                  <a:cubicBezTo>
                    <a:pt x="48" y="240"/>
                    <a:pt x="48" y="240"/>
                    <a:pt x="48" y="240"/>
                  </a:cubicBezTo>
                  <a:cubicBezTo>
                    <a:pt x="15" y="221"/>
                    <a:pt x="0" y="173"/>
                    <a:pt x="16" y="135"/>
                  </a:cubicBezTo>
                  <a:cubicBezTo>
                    <a:pt x="30" y="102"/>
                    <a:pt x="53" y="84"/>
                    <a:pt x="65" y="75"/>
                  </a:cubicBezTo>
                  <a:cubicBezTo>
                    <a:pt x="81" y="64"/>
                    <a:pt x="89" y="54"/>
                    <a:pt x="87" y="48"/>
                  </a:cubicBezTo>
                  <a:cubicBezTo>
                    <a:pt x="85" y="41"/>
                    <a:pt x="69" y="36"/>
                    <a:pt x="52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9" y="15"/>
                    <a:pt x="74" y="4"/>
                    <a:pt x="93" y="0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81" y="12"/>
                    <a:pt x="70" y="18"/>
                    <a:pt x="61" y="29"/>
                  </a:cubicBezTo>
                  <a:cubicBezTo>
                    <a:pt x="76" y="29"/>
                    <a:pt x="91" y="34"/>
                    <a:pt x="95" y="45"/>
                  </a:cubicBezTo>
                  <a:cubicBezTo>
                    <a:pt x="99" y="56"/>
                    <a:pt x="91" y="68"/>
                    <a:pt x="70" y="82"/>
                  </a:cubicBezTo>
                  <a:cubicBezTo>
                    <a:pt x="58" y="90"/>
                    <a:pt x="37" y="108"/>
                    <a:pt x="24" y="138"/>
                  </a:cubicBezTo>
                  <a:cubicBezTo>
                    <a:pt x="11" y="169"/>
                    <a:pt x="21" y="209"/>
                    <a:pt x="46" y="228"/>
                  </a:cubicBezTo>
                  <a:cubicBezTo>
                    <a:pt x="49" y="193"/>
                    <a:pt x="86" y="173"/>
                    <a:pt x="120" y="155"/>
                  </a:cubicBezTo>
                  <a:cubicBezTo>
                    <a:pt x="131" y="149"/>
                    <a:pt x="141" y="144"/>
                    <a:pt x="150" y="138"/>
                  </a:cubicBezTo>
                  <a:cubicBezTo>
                    <a:pt x="157" y="134"/>
                    <a:pt x="161" y="130"/>
                    <a:pt x="167" y="123"/>
                  </a:cubicBezTo>
                  <a:cubicBezTo>
                    <a:pt x="181" y="105"/>
                    <a:pt x="188" y="80"/>
                    <a:pt x="182" y="58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7" y="81"/>
                    <a:pt x="190" y="108"/>
                    <a:pt x="174" y="128"/>
                  </a:cubicBezTo>
                  <a:cubicBezTo>
                    <a:pt x="167" y="136"/>
                    <a:pt x="162" y="140"/>
                    <a:pt x="154" y="145"/>
                  </a:cubicBezTo>
                  <a:cubicBezTo>
                    <a:pt x="145" y="151"/>
                    <a:pt x="135" y="157"/>
                    <a:pt x="124" y="163"/>
                  </a:cubicBezTo>
                  <a:cubicBezTo>
                    <a:pt x="88" y="181"/>
                    <a:pt x="52" y="201"/>
                    <a:pt x="54" y="236"/>
                  </a:cubicBezTo>
                  <a:lnTo>
                    <a:pt x="55" y="24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7" name="Freeform 19"/>
            <p:cNvSpPr>
              <a:spLocks noEditPoints="1"/>
            </p:cNvSpPr>
            <p:nvPr userDrawn="1"/>
          </p:nvSpPr>
          <p:spPr bwMode="auto">
            <a:xfrm>
              <a:off x="11496600" y="732445"/>
              <a:ext cx="90643" cy="83844"/>
            </a:xfrm>
            <a:custGeom>
              <a:avLst/>
              <a:gdLst>
                <a:gd name="T0" fmla="*/ 24 w 51"/>
                <a:gd name="T1" fmla="*/ 47 h 47"/>
                <a:gd name="T2" fmla="*/ 15 w 51"/>
                <a:gd name="T3" fmla="*/ 44 h 47"/>
                <a:gd name="T4" fmla="*/ 2 w 51"/>
                <a:gd name="T5" fmla="*/ 31 h 47"/>
                <a:gd name="T6" fmla="*/ 3 w 51"/>
                <a:gd name="T7" fmla="*/ 14 h 47"/>
                <a:gd name="T8" fmla="*/ 24 w 51"/>
                <a:gd name="T9" fmla="*/ 0 h 47"/>
                <a:gd name="T10" fmla="*/ 34 w 51"/>
                <a:gd name="T11" fmla="*/ 2 h 47"/>
                <a:gd name="T12" fmla="*/ 46 w 51"/>
                <a:gd name="T13" fmla="*/ 33 h 47"/>
                <a:gd name="T14" fmla="*/ 24 w 51"/>
                <a:gd name="T15" fmla="*/ 47 h 47"/>
                <a:gd name="T16" fmla="*/ 24 w 51"/>
                <a:gd name="T17" fmla="*/ 6 h 47"/>
                <a:gd name="T18" fmla="*/ 8 w 51"/>
                <a:gd name="T19" fmla="*/ 16 h 47"/>
                <a:gd name="T20" fmla="*/ 8 w 51"/>
                <a:gd name="T21" fmla="*/ 29 h 47"/>
                <a:gd name="T22" fmla="*/ 17 w 51"/>
                <a:gd name="T23" fmla="*/ 39 h 47"/>
                <a:gd name="T24" fmla="*/ 24 w 51"/>
                <a:gd name="T25" fmla="*/ 41 h 47"/>
                <a:gd name="T26" fmla="*/ 40 w 51"/>
                <a:gd name="T27" fmla="*/ 30 h 47"/>
                <a:gd name="T28" fmla="*/ 32 w 51"/>
                <a:gd name="T29" fmla="*/ 7 h 47"/>
                <a:gd name="T30" fmla="*/ 24 w 51"/>
                <a:gd name="T31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47">
                  <a:moveTo>
                    <a:pt x="24" y="47"/>
                  </a:moveTo>
                  <a:cubicBezTo>
                    <a:pt x="21" y="47"/>
                    <a:pt x="18" y="46"/>
                    <a:pt x="15" y="44"/>
                  </a:cubicBezTo>
                  <a:cubicBezTo>
                    <a:pt x="9" y="42"/>
                    <a:pt x="5" y="37"/>
                    <a:pt x="2" y="31"/>
                  </a:cubicBezTo>
                  <a:cubicBezTo>
                    <a:pt x="0" y="26"/>
                    <a:pt x="0" y="19"/>
                    <a:pt x="3" y="14"/>
                  </a:cubicBezTo>
                  <a:cubicBezTo>
                    <a:pt x="7" y="5"/>
                    <a:pt x="15" y="0"/>
                    <a:pt x="24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46" y="7"/>
                    <a:pt x="51" y="21"/>
                    <a:pt x="46" y="33"/>
                  </a:cubicBezTo>
                  <a:cubicBezTo>
                    <a:pt x="42" y="41"/>
                    <a:pt x="33" y="47"/>
                    <a:pt x="24" y="47"/>
                  </a:cubicBezTo>
                  <a:close/>
                  <a:moveTo>
                    <a:pt x="24" y="6"/>
                  </a:moveTo>
                  <a:cubicBezTo>
                    <a:pt x="17" y="6"/>
                    <a:pt x="11" y="10"/>
                    <a:pt x="8" y="16"/>
                  </a:cubicBezTo>
                  <a:cubicBezTo>
                    <a:pt x="6" y="20"/>
                    <a:pt x="6" y="25"/>
                    <a:pt x="8" y="29"/>
                  </a:cubicBezTo>
                  <a:cubicBezTo>
                    <a:pt x="9" y="34"/>
                    <a:pt x="13" y="37"/>
                    <a:pt x="17" y="39"/>
                  </a:cubicBezTo>
                  <a:cubicBezTo>
                    <a:pt x="19" y="40"/>
                    <a:pt x="22" y="41"/>
                    <a:pt x="24" y="41"/>
                  </a:cubicBezTo>
                  <a:cubicBezTo>
                    <a:pt x="31" y="41"/>
                    <a:pt x="37" y="37"/>
                    <a:pt x="40" y="30"/>
                  </a:cubicBezTo>
                  <a:cubicBezTo>
                    <a:pt x="44" y="22"/>
                    <a:pt x="40" y="11"/>
                    <a:pt x="32" y="7"/>
                  </a:cubicBezTo>
                  <a:cubicBezTo>
                    <a:pt x="29" y="6"/>
                    <a:pt x="27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8" name="Freeform 20"/>
            <p:cNvSpPr>
              <a:spLocks noEditPoints="1"/>
            </p:cNvSpPr>
            <p:nvPr userDrawn="1"/>
          </p:nvSpPr>
          <p:spPr bwMode="auto">
            <a:xfrm>
              <a:off x="10991265" y="421994"/>
              <a:ext cx="817297" cy="1300725"/>
            </a:xfrm>
            <a:custGeom>
              <a:avLst/>
              <a:gdLst>
                <a:gd name="T0" fmla="*/ 145 w 458"/>
                <a:gd name="T1" fmla="*/ 676 h 729"/>
                <a:gd name="T2" fmla="*/ 203 w 458"/>
                <a:gd name="T3" fmla="*/ 575 h 729"/>
                <a:gd name="T4" fmla="*/ 178 w 458"/>
                <a:gd name="T5" fmla="*/ 383 h 729"/>
                <a:gd name="T6" fmla="*/ 119 w 458"/>
                <a:gd name="T7" fmla="*/ 559 h 729"/>
                <a:gd name="T8" fmla="*/ 4 w 458"/>
                <a:gd name="T9" fmla="*/ 524 h 729"/>
                <a:gd name="T10" fmla="*/ 88 w 458"/>
                <a:gd name="T11" fmla="*/ 422 h 729"/>
                <a:gd name="T12" fmla="*/ 163 w 458"/>
                <a:gd name="T13" fmla="*/ 283 h 729"/>
                <a:gd name="T14" fmla="*/ 186 w 458"/>
                <a:gd name="T15" fmla="*/ 245 h 729"/>
                <a:gd name="T16" fmla="*/ 160 w 458"/>
                <a:gd name="T17" fmla="*/ 31 h 729"/>
                <a:gd name="T18" fmla="*/ 255 w 458"/>
                <a:gd name="T19" fmla="*/ 74 h 729"/>
                <a:gd name="T20" fmla="*/ 187 w 458"/>
                <a:gd name="T21" fmla="*/ 163 h 729"/>
                <a:gd name="T22" fmla="*/ 265 w 458"/>
                <a:gd name="T23" fmla="*/ 184 h 729"/>
                <a:gd name="T24" fmla="*/ 347 w 458"/>
                <a:gd name="T25" fmla="*/ 221 h 729"/>
                <a:gd name="T26" fmla="*/ 388 w 458"/>
                <a:gd name="T27" fmla="*/ 294 h 729"/>
                <a:gd name="T28" fmla="*/ 409 w 458"/>
                <a:gd name="T29" fmla="*/ 486 h 729"/>
                <a:gd name="T30" fmla="*/ 380 w 458"/>
                <a:gd name="T31" fmla="*/ 387 h 729"/>
                <a:gd name="T32" fmla="*/ 344 w 458"/>
                <a:gd name="T33" fmla="*/ 355 h 729"/>
                <a:gd name="T34" fmla="*/ 319 w 458"/>
                <a:gd name="T35" fmla="*/ 392 h 729"/>
                <a:gd name="T36" fmla="*/ 262 w 458"/>
                <a:gd name="T37" fmla="*/ 715 h 729"/>
                <a:gd name="T38" fmla="*/ 274 w 458"/>
                <a:gd name="T39" fmla="*/ 412 h 729"/>
                <a:gd name="T40" fmla="*/ 207 w 458"/>
                <a:gd name="T41" fmla="*/ 583 h 729"/>
                <a:gd name="T42" fmla="*/ 153 w 458"/>
                <a:gd name="T43" fmla="*/ 667 h 729"/>
                <a:gd name="T44" fmla="*/ 235 w 458"/>
                <a:gd name="T45" fmla="*/ 720 h 729"/>
                <a:gd name="T46" fmla="*/ 263 w 458"/>
                <a:gd name="T47" fmla="*/ 606 h 729"/>
                <a:gd name="T48" fmla="*/ 311 w 458"/>
                <a:gd name="T49" fmla="*/ 389 h 729"/>
                <a:gd name="T50" fmla="*/ 333 w 458"/>
                <a:gd name="T51" fmla="*/ 360 h 729"/>
                <a:gd name="T52" fmla="*/ 346 w 458"/>
                <a:gd name="T53" fmla="*/ 312 h 729"/>
                <a:gd name="T54" fmla="*/ 389 w 458"/>
                <a:gd name="T55" fmla="*/ 390 h 729"/>
                <a:gd name="T56" fmla="*/ 359 w 458"/>
                <a:gd name="T57" fmla="*/ 441 h 729"/>
                <a:gd name="T58" fmla="*/ 445 w 458"/>
                <a:gd name="T59" fmla="*/ 428 h 729"/>
                <a:gd name="T60" fmla="*/ 418 w 458"/>
                <a:gd name="T61" fmla="*/ 391 h 729"/>
                <a:gd name="T62" fmla="*/ 345 w 458"/>
                <a:gd name="T63" fmla="*/ 279 h 729"/>
                <a:gd name="T64" fmla="*/ 331 w 458"/>
                <a:gd name="T65" fmla="*/ 240 h 729"/>
                <a:gd name="T66" fmla="*/ 321 w 458"/>
                <a:gd name="T67" fmla="*/ 170 h 729"/>
                <a:gd name="T68" fmla="*/ 263 w 458"/>
                <a:gd name="T69" fmla="*/ 207 h 729"/>
                <a:gd name="T70" fmla="*/ 226 w 458"/>
                <a:gd name="T71" fmla="*/ 223 h 729"/>
                <a:gd name="T72" fmla="*/ 179 w 458"/>
                <a:gd name="T73" fmla="*/ 166 h 729"/>
                <a:gd name="T74" fmla="*/ 199 w 458"/>
                <a:gd name="T75" fmla="*/ 95 h 729"/>
                <a:gd name="T76" fmla="*/ 225 w 458"/>
                <a:gd name="T77" fmla="*/ 13 h 729"/>
                <a:gd name="T78" fmla="*/ 171 w 458"/>
                <a:gd name="T79" fmla="*/ 76 h 729"/>
                <a:gd name="T80" fmla="*/ 151 w 458"/>
                <a:gd name="T81" fmla="*/ 176 h 729"/>
                <a:gd name="T82" fmla="*/ 196 w 458"/>
                <a:gd name="T83" fmla="*/ 247 h 729"/>
                <a:gd name="T84" fmla="*/ 171 w 458"/>
                <a:gd name="T85" fmla="*/ 285 h 729"/>
                <a:gd name="T86" fmla="*/ 164 w 458"/>
                <a:gd name="T87" fmla="*/ 333 h 729"/>
                <a:gd name="T88" fmla="*/ 92 w 458"/>
                <a:gd name="T89" fmla="*/ 430 h 729"/>
                <a:gd name="T90" fmla="*/ 12 w 458"/>
                <a:gd name="T91" fmla="*/ 510 h 729"/>
                <a:gd name="T92" fmla="*/ 94 w 458"/>
                <a:gd name="T93" fmla="*/ 563 h 729"/>
                <a:gd name="T94" fmla="*/ 131 w 458"/>
                <a:gd name="T95" fmla="*/ 510 h 729"/>
                <a:gd name="T96" fmla="*/ 134 w 458"/>
                <a:gd name="T97" fmla="*/ 448 h 729"/>
                <a:gd name="T98" fmla="*/ 182 w 458"/>
                <a:gd name="T99" fmla="*/ 373 h 729"/>
                <a:gd name="T100" fmla="*/ 277 w 458"/>
                <a:gd name="T101" fmla="*/ 40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8" h="729">
                  <a:moveTo>
                    <a:pt x="235" y="729"/>
                  </a:moveTo>
                  <a:cubicBezTo>
                    <a:pt x="224" y="729"/>
                    <a:pt x="212" y="726"/>
                    <a:pt x="199" y="719"/>
                  </a:cubicBezTo>
                  <a:cubicBezTo>
                    <a:pt x="167" y="705"/>
                    <a:pt x="149" y="691"/>
                    <a:pt x="145" y="676"/>
                  </a:cubicBezTo>
                  <a:cubicBezTo>
                    <a:pt x="143" y="669"/>
                    <a:pt x="145" y="664"/>
                    <a:pt x="146" y="662"/>
                  </a:cubicBezTo>
                  <a:cubicBezTo>
                    <a:pt x="147" y="660"/>
                    <a:pt x="154" y="645"/>
                    <a:pt x="168" y="614"/>
                  </a:cubicBezTo>
                  <a:cubicBezTo>
                    <a:pt x="181" y="584"/>
                    <a:pt x="197" y="577"/>
                    <a:pt x="203" y="575"/>
                  </a:cubicBezTo>
                  <a:cubicBezTo>
                    <a:pt x="209" y="559"/>
                    <a:pt x="249" y="457"/>
                    <a:pt x="264" y="416"/>
                  </a:cubicBezTo>
                  <a:cubicBezTo>
                    <a:pt x="246" y="418"/>
                    <a:pt x="229" y="415"/>
                    <a:pt x="213" y="408"/>
                  </a:cubicBezTo>
                  <a:cubicBezTo>
                    <a:pt x="198" y="401"/>
                    <a:pt x="188" y="395"/>
                    <a:pt x="178" y="383"/>
                  </a:cubicBezTo>
                  <a:cubicBezTo>
                    <a:pt x="160" y="415"/>
                    <a:pt x="148" y="439"/>
                    <a:pt x="143" y="449"/>
                  </a:cubicBezTo>
                  <a:cubicBezTo>
                    <a:pt x="155" y="464"/>
                    <a:pt x="145" y="498"/>
                    <a:pt x="139" y="513"/>
                  </a:cubicBezTo>
                  <a:cubicBezTo>
                    <a:pt x="132" y="534"/>
                    <a:pt x="121" y="556"/>
                    <a:pt x="119" y="559"/>
                  </a:cubicBezTo>
                  <a:cubicBezTo>
                    <a:pt x="118" y="561"/>
                    <a:pt x="113" y="571"/>
                    <a:pt x="94" y="571"/>
                  </a:cubicBezTo>
                  <a:cubicBezTo>
                    <a:pt x="81" y="571"/>
                    <a:pt x="63" y="566"/>
                    <a:pt x="42" y="557"/>
                  </a:cubicBezTo>
                  <a:cubicBezTo>
                    <a:pt x="21" y="547"/>
                    <a:pt x="8" y="536"/>
                    <a:pt x="4" y="524"/>
                  </a:cubicBezTo>
                  <a:cubicBezTo>
                    <a:pt x="0" y="514"/>
                    <a:pt x="4" y="507"/>
                    <a:pt x="4" y="506"/>
                  </a:cubicBezTo>
                  <a:cubicBezTo>
                    <a:pt x="4" y="505"/>
                    <a:pt x="14" y="486"/>
                    <a:pt x="29" y="464"/>
                  </a:cubicBezTo>
                  <a:cubicBezTo>
                    <a:pt x="53" y="428"/>
                    <a:pt x="80" y="422"/>
                    <a:pt x="88" y="422"/>
                  </a:cubicBezTo>
                  <a:cubicBezTo>
                    <a:pt x="102" y="401"/>
                    <a:pt x="118" y="381"/>
                    <a:pt x="131" y="364"/>
                  </a:cubicBezTo>
                  <a:cubicBezTo>
                    <a:pt x="142" y="350"/>
                    <a:pt x="151" y="338"/>
                    <a:pt x="156" y="330"/>
                  </a:cubicBezTo>
                  <a:cubicBezTo>
                    <a:pt x="155" y="314"/>
                    <a:pt x="157" y="297"/>
                    <a:pt x="163" y="283"/>
                  </a:cubicBezTo>
                  <a:cubicBezTo>
                    <a:pt x="163" y="282"/>
                    <a:pt x="163" y="281"/>
                    <a:pt x="164" y="279"/>
                  </a:cubicBezTo>
                  <a:cubicBezTo>
                    <a:pt x="164" y="279"/>
                    <a:pt x="164" y="278"/>
                    <a:pt x="164" y="278"/>
                  </a:cubicBezTo>
                  <a:cubicBezTo>
                    <a:pt x="167" y="272"/>
                    <a:pt x="174" y="259"/>
                    <a:pt x="186" y="245"/>
                  </a:cubicBezTo>
                  <a:cubicBezTo>
                    <a:pt x="172" y="232"/>
                    <a:pt x="154" y="211"/>
                    <a:pt x="143" y="179"/>
                  </a:cubicBezTo>
                  <a:cubicBezTo>
                    <a:pt x="127" y="134"/>
                    <a:pt x="151" y="93"/>
                    <a:pt x="162" y="78"/>
                  </a:cubicBezTo>
                  <a:cubicBezTo>
                    <a:pt x="154" y="64"/>
                    <a:pt x="153" y="46"/>
                    <a:pt x="160" y="31"/>
                  </a:cubicBezTo>
                  <a:cubicBezTo>
                    <a:pt x="168" y="12"/>
                    <a:pt x="187" y="0"/>
                    <a:pt x="207" y="0"/>
                  </a:cubicBezTo>
                  <a:cubicBezTo>
                    <a:pt x="215" y="0"/>
                    <a:pt x="222" y="2"/>
                    <a:pt x="229" y="5"/>
                  </a:cubicBezTo>
                  <a:cubicBezTo>
                    <a:pt x="255" y="17"/>
                    <a:pt x="267" y="48"/>
                    <a:pt x="255" y="74"/>
                  </a:cubicBezTo>
                  <a:cubicBezTo>
                    <a:pt x="247" y="93"/>
                    <a:pt x="228" y="105"/>
                    <a:pt x="207" y="105"/>
                  </a:cubicBezTo>
                  <a:cubicBezTo>
                    <a:pt x="205" y="105"/>
                    <a:pt x="202" y="105"/>
                    <a:pt x="200" y="104"/>
                  </a:cubicBezTo>
                  <a:cubicBezTo>
                    <a:pt x="195" y="112"/>
                    <a:pt x="178" y="138"/>
                    <a:pt x="187" y="163"/>
                  </a:cubicBezTo>
                  <a:cubicBezTo>
                    <a:pt x="198" y="193"/>
                    <a:pt x="218" y="210"/>
                    <a:pt x="224" y="214"/>
                  </a:cubicBezTo>
                  <a:cubicBezTo>
                    <a:pt x="237" y="207"/>
                    <a:pt x="248" y="203"/>
                    <a:pt x="256" y="201"/>
                  </a:cubicBezTo>
                  <a:cubicBezTo>
                    <a:pt x="258" y="197"/>
                    <a:pt x="263" y="189"/>
                    <a:pt x="265" y="184"/>
                  </a:cubicBezTo>
                  <a:cubicBezTo>
                    <a:pt x="275" y="167"/>
                    <a:pt x="290" y="158"/>
                    <a:pt x="306" y="158"/>
                  </a:cubicBezTo>
                  <a:cubicBezTo>
                    <a:pt x="312" y="158"/>
                    <a:pt x="319" y="159"/>
                    <a:pt x="325" y="162"/>
                  </a:cubicBezTo>
                  <a:cubicBezTo>
                    <a:pt x="347" y="172"/>
                    <a:pt x="356" y="195"/>
                    <a:pt x="347" y="221"/>
                  </a:cubicBezTo>
                  <a:cubicBezTo>
                    <a:pt x="346" y="226"/>
                    <a:pt x="342" y="235"/>
                    <a:pt x="340" y="239"/>
                  </a:cubicBezTo>
                  <a:cubicBezTo>
                    <a:pt x="346" y="250"/>
                    <a:pt x="350" y="261"/>
                    <a:pt x="352" y="273"/>
                  </a:cubicBezTo>
                  <a:cubicBezTo>
                    <a:pt x="365" y="278"/>
                    <a:pt x="377" y="285"/>
                    <a:pt x="388" y="294"/>
                  </a:cubicBezTo>
                  <a:cubicBezTo>
                    <a:pt x="426" y="323"/>
                    <a:pt x="427" y="370"/>
                    <a:pt x="426" y="388"/>
                  </a:cubicBezTo>
                  <a:cubicBezTo>
                    <a:pt x="441" y="396"/>
                    <a:pt x="451" y="410"/>
                    <a:pt x="454" y="427"/>
                  </a:cubicBezTo>
                  <a:cubicBezTo>
                    <a:pt x="458" y="456"/>
                    <a:pt x="438" y="482"/>
                    <a:pt x="409" y="486"/>
                  </a:cubicBezTo>
                  <a:cubicBezTo>
                    <a:pt x="407" y="487"/>
                    <a:pt x="404" y="487"/>
                    <a:pt x="402" y="487"/>
                  </a:cubicBezTo>
                  <a:cubicBezTo>
                    <a:pt x="376" y="487"/>
                    <a:pt x="354" y="468"/>
                    <a:pt x="350" y="442"/>
                  </a:cubicBezTo>
                  <a:cubicBezTo>
                    <a:pt x="347" y="419"/>
                    <a:pt x="359" y="397"/>
                    <a:pt x="380" y="387"/>
                  </a:cubicBezTo>
                  <a:cubicBezTo>
                    <a:pt x="381" y="378"/>
                    <a:pt x="380" y="347"/>
                    <a:pt x="359" y="331"/>
                  </a:cubicBezTo>
                  <a:cubicBezTo>
                    <a:pt x="357" y="329"/>
                    <a:pt x="355" y="328"/>
                    <a:pt x="353" y="326"/>
                  </a:cubicBezTo>
                  <a:cubicBezTo>
                    <a:pt x="351" y="339"/>
                    <a:pt x="347" y="349"/>
                    <a:pt x="344" y="355"/>
                  </a:cubicBezTo>
                  <a:cubicBezTo>
                    <a:pt x="344" y="355"/>
                    <a:pt x="344" y="355"/>
                    <a:pt x="344" y="355"/>
                  </a:cubicBezTo>
                  <a:cubicBezTo>
                    <a:pt x="343" y="359"/>
                    <a:pt x="343" y="359"/>
                    <a:pt x="343" y="359"/>
                  </a:cubicBezTo>
                  <a:cubicBezTo>
                    <a:pt x="337" y="372"/>
                    <a:pt x="329" y="383"/>
                    <a:pt x="319" y="392"/>
                  </a:cubicBezTo>
                  <a:cubicBezTo>
                    <a:pt x="316" y="407"/>
                    <a:pt x="296" y="530"/>
                    <a:pt x="271" y="603"/>
                  </a:cubicBezTo>
                  <a:cubicBezTo>
                    <a:pt x="277" y="610"/>
                    <a:pt x="287" y="630"/>
                    <a:pt x="277" y="669"/>
                  </a:cubicBezTo>
                  <a:cubicBezTo>
                    <a:pt x="270" y="693"/>
                    <a:pt x="262" y="714"/>
                    <a:pt x="262" y="715"/>
                  </a:cubicBezTo>
                  <a:cubicBezTo>
                    <a:pt x="261" y="715"/>
                    <a:pt x="256" y="729"/>
                    <a:pt x="235" y="729"/>
                  </a:cubicBezTo>
                  <a:close/>
                  <a:moveTo>
                    <a:pt x="277" y="405"/>
                  </a:moveTo>
                  <a:cubicBezTo>
                    <a:pt x="274" y="412"/>
                    <a:pt x="274" y="412"/>
                    <a:pt x="274" y="412"/>
                  </a:cubicBezTo>
                  <a:cubicBezTo>
                    <a:pt x="261" y="450"/>
                    <a:pt x="211" y="579"/>
                    <a:pt x="210" y="580"/>
                  </a:cubicBezTo>
                  <a:cubicBezTo>
                    <a:pt x="209" y="582"/>
                    <a:pt x="209" y="582"/>
                    <a:pt x="209" y="582"/>
                  </a:cubicBezTo>
                  <a:cubicBezTo>
                    <a:pt x="207" y="583"/>
                    <a:pt x="207" y="583"/>
                    <a:pt x="207" y="583"/>
                  </a:cubicBezTo>
                  <a:cubicBezTo>
                    <a:pt x="207" y="583"/>
                    <a:pt x="190" y="585"/>
                    <a:pt x="176" y="618"/>
                  </a:cubicBezTo>
                  <a:cubicBezTo>
                    <a:pt x="161" y="650"/>
                    <a:pt x="154" y="666"/>
                    <a:pt x="154" y="666"/>
                  </a:cubicBezTo>
                  <a:cubicBezTo>
                    <a:pt x="153" y="667"/>
                    <a:pt x="153" y="667"/>
                    <a:pt x="153" y="667"/>
                  </a:cubicBezTo>
                  <a:cubicBezTo>
                    <a:pt x="154" y="667"/>
                    <a:pt x="152" y="669"/>
                    <a:pt x="154" y="674"/>
                  </a:cubicBezTo>
                  <a:cubicBezTo>
                    <a:pt x="156" y="681"/>
                    <a:pt x="165" y="695"/>
                    <a:pt x="202" y="711"/>
                  </a:cubicBezTo>
                  <a:cubicBezTo>
                    <a:pt x="215" y="717"/>
                    <a:pt x="226" y="720"/>
                    <a:pt x="235" y="720"/>
                  </a:cubicBezTo>
                  <a:cubicBezTo>
                    <a:pt x="250" y="720"/>
                    <a:pt x="253" y="712"/>
                    <a:pt x="254" y="711"/>
                  </a:cubicBezTo>
                  <a:cubicBezTo>
                    <a:pt x="254" y="711"/>
                    <a:pt x="262" y="691"/>
                    <a:pt x="269" y="666"/>
                  </a:cubicBezTo>
                  <a:cubicBezTo>
                    <a:pt x="279" y="628"/>
                    <a:pt x="267" y="611"/>
                    <a:pt x="263" y="606"/>
                  </a:cubicBezTo>
                  <a:cubicBezTo>
                    <a:pt x="261" y="604"/>
                    <a:pt x="261" y="604"/>
                    <a:pt x="261" y="604"/>
                  </a:cubicBezTo>
                  <a:cubicBezTo>
                    <a:pt x="262" y="602"/>
                    <a:pt x="262" y="602"/>
                    <a:pt x="262" y="602"/>
                  </a:cubicBezTo>
                  <a:cubicBezTo>
                    <a:pt x="289" y="526"/>
                    <a:pt x="310" y="390"/>
                    <a:pt x="311" y="389"/>
                  </a:cubicBezTo>
                  <a:cubicBezTo>
                    <a:pt x="311" y="387"/>
                    <a:pt x="311" y="387"/>
                    <a:pt x="311" y="387"/>
                  </a:cubicBezTo>
                  <a:cubicBezTo>
                    <a:pt x="312" y="386"/>
                    <a:pt x="312" y="386"/>
                    <a:pt x="312" y="386"/>
                  </a:cubicBezTo>
                  <a:cubicBezTo>
                    <a:pt x="321" y="379"/>
                    <a:pt x="328" y="370"/>
                    <a:pt x="333" y="360"/>
                  </a:cubicBezTo>
                  <a:cubicBezTo>
                    <a:pt x="335" y="356"/>
                    <a:pt x="335" y="356"/>
                    <a:pt x="335" y="356"/>
                  </a:cubicBezTo>
                  <a:cubicBezTo>
                    <a:pt x="337" y="351"/>
                    <a:pt x="343" y="337"/>
                    <a:pt x="345" y="318"/>
                  </a:cubicBezTo>
                  <a:cubicBezTo>
                    <a:pt x="346" y="312"/>
                    <a:pt x="346" y="312"/>
                    <a:pt x="346" y="312"/>
                  </a:cubicBezTo>
                  <a:cubicBezTo>
                    <a:pt x="352" y="315"/>
                    <a:pt x="352" y="315"/>
                    <a:pt x="352" y="315"/>
                  </a:cubicBezTo>
                  <a:cubicBezTo>
                    <a:pt x="356" y="318"/>
                    <a:pt x="361" y="321"/>
                    <a:pt x="364" y="324"/>
                  </a:cubicBezTo>
                  <a:cubicBezTo>
                    <a:pt x="393" y="346"/>
                    <a:pt x="389" y="389"/>
                    <a:pt x="389" y="390"/>
                  </a:cubicBezTo>
                  <a:cubicBezTo>
                    <a:pt x="388" y="393"/>
                    <a:pt x="388" y="393"/>
                    <a:pt x="388" y="393"/>
                  </a:cubicBezTo>
                  <a:cubicBezTo>
                    <a:pt x="386" y="394"/>
                    <a:pt x="386" y="394"/>
                    <a:pt x="386" y="394"/>
                  </a:cubicBezTo>
                  <a:cubicBezTo>
                    <a:pt x="367" y="401"/>
                    <a:pt x="356" y="421"/>
                    <a:pt x="359" y="441"/>
                  </a:cubicBezTo>
                  <a:cubicBezTo>
                    <a:pt x="362" y="462"/>
                    <a:pt x="380" y="478"/>
                    <a:pt x="402" y="478"/>
                  </a:cubicBezTo>
                  <a:cubicBezTo>
                    <a:pt x="404" y="478"/>
                    <a:pt x="406" y="478"/>
                    <a:pt x="408" y="478"/>
                  </a:cubicBezTo>
                  <a:cubicBezTo>
                    <a:pt x="432" y="474"/>
                    <a:pt x="448" y="452"/>
                    <a:pt x="445" y="428"/>
                  </a:cubicBezTo>
                  <a:cubicBezTo>
                    <a:pt x="443" y="414"/>
                    <a:pt x="434" y="401"/>
                    <a:pt x="420" y="395"/>
                  </a:cubicBezTo>
                  <a:cubicBezTo>
                    <a:pt x="417" y="394"/>
                    <a:pt x="417" y="394"/>
                    <a:pt x="417" y="394"/>
                  </a:cubicBezTo>
                  <a:cubicBezTo>
                    <a:pt x="418" y="391"/>
                    <a:pt x="418" y="391"/>
                    <a:pt x="418" y="391"/>
                  </a:cubicBezTo>
                  <a:cubicBezTo>
                    <a:pt x="419" y="377"/>
                    <a:pt x="419" y="329"/>
                    <a:pt x="383" y="300"/>
                  </a:cubicBezTo>
                  <a:cubicBezTo>
                    <a:pt x="371" y="292"/>
                    <a:pt x="359" y="285"/>
                    <a:pt x="347" y="280"/>
                  </a:cubicBezTo>
                  <a:cubicBezTo>
                    <a:pt x="345" y="279"/>
                    <a:pt x="345" y="279"/>
                    <a:pt x="345" y="279"/>
                  </a:cubicBezTo>
                  <a:cubicBezTo>
                    <a:pt x="344" y="277"/>
                    <a:pt x="344" y="277"/>
                    <a:pt x="344" y="277"/>
                  </a:cubicBezTo>
                  <a:cubicBezTo>
                    <a:pt x="341" y="261"/>
                    <a:pt x="336" y="249"/>
                    <a:pt x="332" y="241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33" y="234"/>
                    <a:pt x="337" y="224"/>
                    <a:pt x="339" y="218"/>
                  </a:cubicBezTo>
                  <a:cubicBezTo>
                    <a:pt x="347" y="197"/>
                    <a:pt x="340" y="178"/>
                    <a:pt x="321" y="170"/>
                  </a:cubicBezTo>
                  <a:cubicBezTo>
                    <a:pt x="316" y="167"/>
                    <a:pt x="311" y="166"/>
                    <a:pt x="306" y="166"/>
                  </a:cubicBezTo>
                  <a:cubicBezTo>
                    <a:pt x="293" y="166"/>
                    <a:pt x="281" y="174"/>
                    <a:pt x="273" y="188"/>
                  </a:cubicBezTo>
                  <a:cubicBezTo>
                    <a:pt x="270" y="194"/>
                    <a:pt x="264" y="204"/>
                    <a:pt x="263" y="207"/>
                  </a:cubicBezTo>
                  <a:cubicBezTo>
                    <a:pt x="262" y="208"/>
                    <a:pt x="262" y="208"/>
                    <a:pt x="262" y="208"/>
                  </a:cubicBezTo>
                  <a:cubicBezTo>
                    <a:pt x="260" y="209"/>
                    <a:pt x="260" y="209"/>
                    <a:pt x="260" y="209"/>
                  </a:cubicBezTo>
                  <a:cubicBezTo>
                    <a:pt x="252" y="211"/>
                    <a:pt x="240" y="215"/>
                    <a:pt x="226" y="223"/>
                  </a:cubicBezTo>
                  <a:cubicBezTo>
                    <a:pt x="223" y="224"/>
                    <a:pt x="223" y="224"/>
                    <a:pt x="223" y="224"/>
                  </a:cubicBezTo>
                  <a:cubicBezTo>
                    <a:pt x="221" y="223"/>
                    <a:pt x="221" y="223"/>
                    <a:pt x="221" y="223"/>
                  </a:cubicBezTo>
                  <a:cubicBezTo>
                    <a:pt x="220" y="222"/>
                    <a:pt x="193" y="205"/>
                    <a:pt x="179" y="166"/>
                  </a:cubicBezTo>
                  <a:cubicBezTo>
                    <a:pt x="167" y="132"/>
                    <a:pt x="193" y="98"/>
                    <a:pt x="195" y="97"/>
                  </a:cubicBezTo>
                  <a:cubicBezTo>
                    <a:pt x="196" y="95"/>
                    <a:pt x="196" y="95"/>
                    <a:pt x="196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202" y="96"/>
                    <a:pt x="204" y="96"/>
                    <a:pt x="207" y="96"/>
                  </a:cubicBezTo>
                  <a:cubicBezTo>
                    <a:pt x="224" y="96"/>
                    <a:pt x="240" y="86"/>
                    <a:pt x="247" y="71"/>
                  </a:cubicBezTo>
                  <a:cubicBezTo>
                    <a:pt x="257" y="49"/>
                    <a:pt x="247" y="23"/>
                    <a:pt x="225" y="13"/>
                  </a:cubicBezTo>
                  <a:cubicBezTo>
                    <a:pt x="220" y="10"/>
                    <a:pt x="214" y="9"/>
                    <a:pt x="207" y="9"/>
                  </a:cubicBezTo>
                  <a:cubicBezTo>
                    <a:pt x="190" y="9"/>
                    <a:pt x="175" y="19"/>
                    <a:pt x="168" y="35"/>
                  </a:cubicBezTo>
                  <a:cubicBezTo>
                    <a:pt x="161" y="48"/>
                    <a:pt x="163" y="64"/>
                    <a:pt x="171" y="76"/>
                  </a:cubicBezTo>
                  <a:cubicBezTo>
                    <a:pt x="172" y="79"/>
                    <a:pt x="172" y="79"/>
                    <a:pt x="172" y="79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62" y="92"/>
                    <a:pt x="135" y="132"/>
                    <a:pt x="151" y="176"/>
                  </a:cubicBezTo>
                  <a:cubicBezTo>
                    <a:pt x="163" y="209"/>
                    <a:pt x="182" y="229"/>
                    <a:pt x="195" y="241"/>
                  </a:cubicBezTo>
                  <a:cubicBezTo>
                    <a:pt x="199" y="244"/>
                    <a:pt x="199" y="244"/>
                    <a:pt x="199" y="244"/>
                  </a:cubicBezTo>
                  <a:cubicBezTo>
                    <a:pt x="196" y="247"/>
                    <a:pt x="196" y="247"/>
                    <a:pt x="196" y="247"/>
                  </a:cubicBezTo>
                  <a:cubicBezTo>
                    <a:pt x="182" y="262"/>
                    <a:pt x="175" y="276"/>
                    <a:pt x="172" y="282"/>
                  </a:cubicBezTo>
                  <a:cubicBezTo>
                    <a:pt x="172" y="282"/>
                    <a:pt x="172" y="282"/>
                    <a:pt x="172" y="282"/>
                  </a:cubicBezTo>
                  <a:cubicBezTo>
                    <a:pt x="171" y="284"/>
                    <a:pt x="171" y="285"/>
                    <a:pt x="171" y="285"/>
                  </a:cubicBezTo>
                  <a:cubicBezTo>
                    <a:pt x="165" y="300"/>
                    <a:pt x="163" y="315"/>
                    <a:pt x="165" y="330"/>
                  </a:cubicBezTo>
                  <a:cubicBezTo>
                    <a:pt x="165" y="332"/>
                    <a:pt x="165" y="332"/>
                    <a:pt x="165" y="332"/>
                  </a:cubicBezTo>
                  <a:cubicBezTo>
                    <a:pt x="164" y="333"/>
                    <a:pt x="164" y="333"/>
                    <a:pt x="164" y="333"/>
                  </a:cubicBezTo>
                  <a:cubicBezTo>
                    <a:pt x="159" y="341"/>
                    <a:pt x="150" y="354"/>
                    <a:pt x="138" y="369"/>
                  </a:cubicBezTo>
                  <a:cubicBezTo>
                    <a:pt x="125" y="386"/>
                    <a:pt x="108" y="408"/>
                    <a:pt x="94" y="428"/>
                  </a:cubicBezTo>
                  <a:cubicBezTo>
                    <a:pt x="92" y="430"/>
                    <a:pt x="92" y="430"/>
                    <a:pt x="92" y="430"/>
                  </a:cubicBezTo>
                  <a:cubicBezTo>
                    <a:pt x="90" y="430"/>
                    <a:pt x="90" y="430"/>
                    <a:pt x="90" y="430"/>
                  </a:cubicBezTo>
                  <a:cubicBezTo>
                    <a:pt x="89" y="430"/>
                    <a:pt x="62" y="431"/>
                    <a:pt x="36" y="469"/>
                  </a:cubicBezTo>
                  <a:cubicBezTo>
                    <a:pt x="22" y="490"/>
                    <a:pt x="12" y="510"/>
                    <a:pt x="12" y="510"/>
                  </a:cubicBezTo>
                  <a:cubicBezTo>
                    <a:pt x="12" y="510"/>
                    <a:pt x="10" y="515"/>
                    <a:pt x="12" y="521"/>
                  </a:cubicBezTo>
                  <a:cubicBezTo>
                    <a:pt x="15" y="528"/>
                    <a:pt x="22" y="538"/>
                    <a:pt x="45" y="549"/>
                  </a:cubicBezTo>
                  <a:cubicBezTo>
                    <a:pt x="66" y="558"/>
                    <a:pt x="82" y="563"/>
                    <a:pt x="94" y="563"/>
                  </a:cubicBezTo>
                  <a:cubicBezTo>
                    <a:pt x="109" y="563"/>
                    <a:pt x="111" y="556"/>
                    <a:pt x="111" y="556"/>
                  </a:cubicBezTo>
                  <a:cubicBezTo>
                    <a:pt x="112" y="555"/>
                    <a:pt x="112" y="555"/>
                    <a:pt x="112" y="555"/>
                  </a:cubicBezTo>
                  <a:cubicBezTo>
                    <a:pt x="112" y="555"/>
                    <a:pt x="123" y="532"/>
                    <a:pt x="131" y="510"/>
                  </a:cubicBezTo>
                  <a:cubicBezTo>
                    <a:pt x="141" y="482"/>
                    <a:pt x="143" y="460"/>
                    <a:pt x="135" y="453"/>
                  </a:cubicBezTo>
                  <a:cubicBezTo>
                    <a:pt x="133" y="451"/>
                    <a:pt x="133" y="451"/>
                    <a:pt x="133" y="451"/>
                  </a:cubicBezTo>
                  <a:cubicBezTo>
                    <a:pt x="134" y="448"/>
                    <a:pt x="134" y="448"/>
                    <a:pt x="134" y="448"/>
                  </a:cubicBezTo>
                  <a:cubicBezTo>
                    <a:pt x="138" y="440"/>
                    <a:pt x="152" y="411"/>
                    <a:pt x="174" y="373"/>
                  </a:cubicBezTo>
                  <a:cubicBezTo>
                    <a:pt x="178" y="368"/>
                    <a:pt x="178" y="368"/>
                    <a:pt x="178" y="368"/>
                  </a:cubicBezTo>
                  <a:cubicBezTo>
                    <a:pt x="182" y="373"/>
                    <a:pt x="182" y="373"/>
                    <a:pt x="182" y="373"/>
                  </a:cubicBezTo>
                  <a:cubicBezTo>
                    <a:pt x="191" y="387"/>
                    <a:pt x="201" y="393"/>
                    <a:pt x="217" y="400"/>
                  </a:cubicBezTo>
                  <a:cubicBezTo>
                    <a:pt x="233" y="408"/>
                    <a:pt x="252" y="410"/>
                    <a:pt x="270" y="407"/>
                  </a:cubicBezTo>
                  <a:lnTo>
                    <a:pt x="277" y="4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79" name="Straight Connector 78"/>
          <p:cNvCxnSpPr/>
          <p:nvPr userDrawn="1"/>
        </p:nvCxnSpPr>
        <p:spPr>
          <a:xfrm flipV="1">
            <a:off x="8814868" y="5312229"/>
            <a:ext cx="2130932" cy="3636525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here to edit master</a:t>
            </a:r>
          </a:p>
        </p:txBody>
      </p:sp>
      <p:grpSp>
        <p:nvGrpSpPr>
          <p:cNvPr id="81" name="Group 80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82" name="Straight Connector 81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here to edit  name </a:t>
            </a:r>
            <a:br>
              <a:rPr lang="en-US" dirty="0"/>
            </a:br>
            <a:r>
              <a:rPr lang="en-US" dirty="0"/>
              <a:t>and title</a:t>
            </a:r>
          </a:p>
        </p:txBody>
      </p:sp>
      <p:grpSp>
        <p:nvGrpSpPr>
          <p:cNvPr id="94" name="Group 9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9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1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2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729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46667" decel="53333" autoRev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94087E-6 4.07407E-6 L -0.13051 4.07407E-6 " pathEditMode="relative" rAng="0" ptsTypes="AA">
                                      <p:cBhvr>
                                        <p:cTn id="6" dur="1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" decel="28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04167E-6 -9.24855E-7 L -0.17031 0.55445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6" y="277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accel="5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56" grpId="2" animBg="1"/>
      <p:bldP spid="80" grpId="0"/>
      <p:bldP spid="8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86862" y="158451"/>
            <a:ext cx="10642656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50" y="6509933"/>
            <a:ext cx="708897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713132" y="1243013"/>
            <a:ext cx="10627132" cy="5167312"/>
          </a:xfrm>
          <a:prstGeom prst="rect">
            <a:avLst/>
          </a:prstGeom>
        </p:spPr>
        <p:txBody>
          <a:bodyPr>
            <a:normAutofit/>
          </a:bodyPr>
          <a:lstStyle>
            <a:lvl4pPr>
              <a:defRPr sz="14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05869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79828" y="5022679"/>
            <a:ext cx="10433202" cy="798680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Device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79828" y="5821359"/>
            <a:ext cx="10433201" cy="42473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baseline="0">
                <a:solidFill>
                  <a:schemeClr val="bg1"/>
                </a:solidFill>
                <a:latin typeface="Qualcomm Office Regular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This will be the subtitle line here check it out</a:t>
            </a:r>
          </a:p>
        </p:txBody>
      </p:sp>
    </p:spTree>
    <p:extLst>
      <p:ext uri="{BB962C8B-B14F-4D97-AF65-F5344CB8AC3E}">
        <p14:creationId xmlns:p14="http://schemas.microsoft.com/office/powerpoint/2010/main" val="1189067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464" y="1660938"/>
            <a:ext cx="11430000" cy="4739862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623023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226543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464" y="1277814"/>
            <a:ext cx="11430000" cy="5308447"/>
          </a:xfrm>
        </p:spPr>
        <p:txBody>
          <a:bodyPr>
            <a:normAutofit/>
          </a:bodyPr>
          <a:lstStyle>
            <a:lvl1pPr>
              <a:defRPr>
                <a:solidFill>
                  <a:srgbClr val="0070C0"/>
                </a:solidFill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631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127000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704782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151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464" y="937846"/>
            <a:ext cx="11430000" cy="5648416"/>
          </a:xfrm>
        </p:spPr>
        <p:txBody>
          <a:bodyPr>
            <a:normAutofit/>
          </a:bodyPr>
          <a:lstStyle>
            <a:lvl1pPr>
              <a:defRPr>
                <a:solidFill>
                  <a:srgbClr val="0070C0"/>
                </a:solidFill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 marL="1028700" indent="-225425">
              <a:buFont typeface="Arial" panose="020B0604020202020204" pitchFamily="34" charset="0"/>
              <a:buChar char="•"/>
              <a:defRPr>
                <a:latin typeface="Qualcomm Office Regular" pitchFamily="34" charset="0"/>
              </a:defRPr>
            </a:lvl3pPr>
            <a:lvl4pPr marL="1314450" indent="-288925"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631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127000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7727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370268" y="631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127000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6408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464" y="937846"/>
            <a:ext cx="5648413" cy="5648416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631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127000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065051" y="937846"/>
            <a:ext cx="5648413" cy="5648416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30221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/full Grade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283464" y="676656"/>
            <a:ext cx="11430000" cy="507831"/>
          </a:xfrm>
          <a:prstGeom prst="rect">
            <a:avLst/>
          </a:prstGeom>
        </p:spPr>
        <p:txBody>
          <a:bodyPr vert="horz" wrap="square" lIns="91416" tIns="45709" rIns="91416" bIns="45709" rtlCol="0" anchor="ctr">
            <a:spAutoFit/>
          </a:bodyPr>
          <a:lstStyle>
            <a:lvl1pPr>
              <a:defRPr>
                <a:solidFill>
                  <a:schemeClr val="bg1"/>
                </a:solidFill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120409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accent2"/>
                </a:solidFill>
                <a:latin typeface="Qualcomm Office Regular" pitchFamily="34" charset="0"/>
              </a:defRPr>
            </a:lvl1pPr>
            <a:lvl2pPr marL="457081" indent="0">
              <a:buNone/>
              <a:defRPr sz="2000" b="1"/>
            </a:lvl2pPr>
            <a:lvl3pPr marL="914171" indent="0">
              <a:buNone/>
              <a:defRPr sz="1900" b="1"/>
            </a:lvl3pPr>
            <a:lvl4pPr marL="1371256" indent="0">
              <a:buNone/>
              <a:defRPr sz="1600" b="1"/>
            </a:lvl4pPr>
            <a:lvl5pPr marL="1828344" indent="0">
              <a:buNone/>
              <a:defRPr sz="1600" b="1"/>
            </a:lvl5pPr>
            <a:lvl6pPr marL="2285425" indent="0">
              <a:buNone/>
              <a:defRPr sz="1600" b="1"/>
            </a:lvl6pPr>
            <a:lvl7pPr marL="2742515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8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2699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0"/>
            <a:endParaRPr lang="en-US" dirty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1000" kern="1200" smtClean="0">
                <a:solidFill>
                  <a:schemeClr val="tx1"/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1000" kern="1200" dirty="0">
              <a:solidFill>
                <a:schemeClr val="tx1"/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6" r:id="rId2"/>
    <p:sldLayoutId id="2147483749" r:id="rId3"/>
    <p:sldLayoutId id="2147484357" r:id="rId4"/>
    <p:sldLayoutId id="2147484359" r:id="rId5"/>
    <p:sldLayoutId id="2147484360" r:id="rId6"/>
    <p:sldLayoutId id="2147484361" r:id="rId7"/>
    <p:sldLayoutId id="2147483753" r:id="rId8"/>
    <p:sldLayoutId id="2147483776" r:id="rId9"/>
    <p:sldLayoutId id="2147484375" r:id="rId10"/>
  </p:sldLayoutIdLst>
  <p:hf sldNum="0" hdr="0" dt="0"/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2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65176" y="1804968"/>
            <a:ext cx="6903720" cy="1505027"/>
          </a:xfrm>
        </p:spPr>
        <p:txBody>
          <a:bodyPr/>
          <a:lstStyle/>
          <a:p>
            <a:r>
              <a:rPr lang="en-US" dirty="0"/>
              <a:t>Time Sensitive Networking: Overview</a:t>
            </a:r>
          </a:p>
        </p:txBody>
      </p:sp>
    </p:spTree>
    <p:extLst>
      <p:ext uri="{BB962C8B-B14F-4D97-AF65-F5344CB8AC3E}">
        <p14:creationId xmlns:p14="http://schemas.microsoft.com/office/powerpoint/2010/main" val="2352724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FQTSS: Forwarding and Queuing Enhancements for Time-Sensitive Streams</a:t>
            </a:r>
          </a:p>
          <a:p>
            <a:r>
              <a:rPr lang="en-US" dirty="0"/>
              <a:t>FQTSS specifies Credit Based Shaper (CBS)</a:t>
            </a:r>
          </a:p>
          <a:p>
            <a:r>
              <a:rPr lang="en-US" dirty="0"/>
              <a:t>Parameters</a:t>
            </a:r>
          </a:p>
          <a:p>
            <a:pPr lvl="1"/>
            <a:r>
              <a:rPr lang="en-US" dirty="0" err="1"/>
              <a:t>idleSlope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(rate of accumulating credit)</a:t>
            </a:r>
          </a:p>
          <a:p>
            <a:pPr lvl="1"/>
            <a:r>
              <a:rPr lang="en-US" dirty="0" err="1"/>
              <a:t>sendSlope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(rate of using credit during </a:t>
            </a:r>
            <a:r>
              <a:rPr lang="en-US" dirty="0" err="1"/>
              <a:t>tx</a:t>
            </a:r>
            <a:r>
              <a:rPr lang="en-US" dirty="0"/>
              <a:t>)</a:t>
            </a:r>
          </a:p>
          <a:p>
            <a:pPr lvl="1"/>
            <a:r>
              <a:rPr lang="en-US" dirty="0" err="1"/>
              <a:t>hiCredit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(max accumulated credit)</a:t>
            </a:r>
          </a:p>
          <a:p>
            <a:pPr lvl="1"/>
            <a:r>
              <a:rPr lang="en-US" dirty="0" err="1"/>
              <a:t>loCredit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(min accumulated credit)</a:t>
            </a:r>
          </a:p>
          <a:p>
            <a:r>
              <a:rPr lang="en-US" dirty="0"/>
              <a:t>Note that the transmission</a:t>
            </a:r>
            <a:br>
              <a:rPr lang="en-US" dirty="0"/>
            </a:br>
            <a:r>
              <a:rPr lang="en-US" dirty="0"/>
              <a:t>of AVB packets is spread out</a:t>
            </a:r>
          </a:p>
          <a:p>
            <a:r>
              <a:rPr lang="en-US" dirty="0"/>
              <a:t>Interfering traffic can add to</a:t>
            </a:r>
            <a:br>
              <a:rPr lang="en-US" dirty="0"/>
            </a:br>
            <a:r>
              <a:rPr lang="en-US" dirty="0"/>
              <a:t>delay jitter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IEEE 802.1Qav: FQTSS, CBS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346" y="1747520"/>
            <a:ext cx="7499439" cy="483874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714453F-DC4A-4C34-913D-C4E77C95FDE7}"/>
              </a:ext>
            </a:extLst>
          </p:cNvPr>
          <p:cNvSpPr/>
          <p:nvPr/>
        </p:nvSpPr>
        <p:spPr>
          <a:xfrm>
            <a:off x="5069840" y="6500594"/>
            <a:ext cx="65601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Source: https://www.iol.unh.edu/sites/default/files/.../UNH-IOL_TSN-Overview.pdf</a:t>
            </a:r>
          </a:p>
        </p:txBody>
      </p:sp>
    </p:spTree>
    <p:extLst>
      <p:ext uri="{BB962C8B-B14F-4D97-AF65-F5344CB8AC3E}">
        <p14:creationId xmlns:p14="http://schemas.microsoft.com/office/powerpoint/2010/main" val="771759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Goal: reduce delay jitter for periodic traffic</a:t>
            </a:r>
          </a:p>
          <a:p>
            <a:r>
              <a:rPr lang="en-US" dirty="0"/>
              <a:t>A time gate is added on each queue on a port</a:t>
            </a:r>
          </a:p>
          <a:p>
            <a:r>
              <a:rPr lang="en-US" dirty="0"/>
              <a:t>At specific times, only one traffic class has access to the network</a:t>
            </a:r>
          </a:p>
          <a:p>
            <a:pPr lvl="1"/>
            <a:r>
              <a:rPr lang="en-US" dirty="0"/>
              <a:t>Gate for this traffic class “open”; gates “closed” for other traffic classes</a:t>
            </a:r>
          </a:p>
          <a:p>
            <a:pPr lvl="1"/>
            <a:r>
              <a:rPr lang="en-US" dirty="0"/>
              <a:t>Lower priority queues can be blocked so that high priority traffic has guaranteed access</a:t>
            </a:r>
          </a:p>
          <a:p>
            <a:pPr lvl="1"/>
            <a:r>
              <a:rPr lang="en-US" dirty="0"/>
              <a:t>Time Aware Shaping bridges can support Cut-Through with a guaranteed performance of ~ 1 us of bridge latency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127000"/>
            <a:ext cx="11430000" cy="507831"/>
          </a:xfrm>
        </p:spPr>
        <p:txBody>
          <a:bodyPr/>
          <a:lstStyle/>
          <a:p>
            <a:r>
              <a:rPr lang="en-US" dirty="0"/>
              <a:t>IEEE 802.1Qbv: Enhancements for Scheduled Traffic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44" y="3869159"/>
            <a:ext cx="7691812" cy="222099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26B657D-1949-4293-8D27-3DCBEC08074A}"/>
              </a:ext>
            </a:extLst>
          </p:cNvPr>
          <p:cNvSpPr/>
          <p:nvPr/>
        </p:nvSpPr>
        <p:spPr>
          <a:xfrm>
            <a:off x="2590800" y="6081649"/>
            <a:ext cx="65601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Source: https://www.iol.unh.edu/sites/default/files/.../UNH-IOL_TSN-Overview.pdf</a:t>
            </a:r>
          </a:p>
        </p:txBody>
      </p:sp>
    </p:spTree>
    <p:extLst>
      <p:ext uri="{BB962C8B-B14F-4D97-AF65-F5344CB8AC3E}">
        <p14:creationId xmlns:p14="http://schemas.microsoft.com/office/powerpoint/2010/main" val="3028783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Allows higher priority frame to interrupt transmission of lower priority frame</a:t>
            </a:r>
          </a:p>
          <a:p>
            <a:r>
              <a:rPr lang="en-US" dirty="0"/>
              <a:t>Fragmented frames are reassembled at the receiver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IEEE 802.1Qbu: Frame Preemption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5158"/>
          <a:stretch/>
        </p:blipFill>
        <p:spPr>
          <a:xfrm>
            <a:off x="1953529" y="1734044"/>
            <a:ext cx="8805911" cy="48228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9C01CD0-559A-49BE-8516-8BA8DDC2AD4E}"/>
              </a:ext>
            </a:extLst>
          </p:cNvPr>
          <p:cNvSpPr/>
          <p:nvPr/>
        </p:nvSpPr>
        <p:spPr>
          <a:xfrm>
            <a:off x="1627004" y="6431679"/>
            <a:ext cx="94589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Source: https://standards.ieee.org/events/automotive/2015/03_IEEE_TSN_Standards_Overview_and_Update_v4.pdf</a:t>
            </a:r>
          </a:p>
        </p:txBody>
      </p:sp>
    </p:spTree>
    <p:extLst>
      <p:ext uri="{BB962C8B-B14F-4D97-AF65-F5344CB8AC3E}">
        <p14:creationId xmlns:p14="http://schemas.microsoft.com/office/powerpoint/2010/main" val="1354865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Specifies filtering and policing of individual traffic streams</a:t>
            </a:r>
          </a:p>
          <a:p>
            <a:pPr lvl="1"/>
            <a:r>
              <a:rPr lang="en-US" dirty="0"/>
              <a:t>Stream identification, filtering, metering</a:t>
            </a:r>
          </a:p>
          <a:p>
            <a:r>
              <a:rPr lang="en-US" dirty="0"/>
              <a:t>Ensures streams do not exceed reserved bandwidth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IEEE 802.1Qci: Per-Stream Filtering and Policing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35" y="2191759"/>
            <a:ext cx="6438102" cy="415824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E9F70D0-B565-4A99-869F-0B4FC554FB22}"/>
              </a:ext>
            </a:extLst>
          </p:cNvPr>
          <p:cNvSpPr/>
          <p:nvPr/>
        </p:nvSpPr>
        <p:spPr>
          <a:xfrm>
            <a:off x="1627004" y="6304502"/>
            <a:ext cx="9458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Source: IEEE P802.1 </a:t>
            </a:r>
            <a:r>
              <a:rPr lang="en-US" sz="1600" dirty="0" err="1"/>
              <a:t>Qci</a:t>
            </a:r>
            <a:r>
              <a:rPr lang="en-US" sz="1600" dirty="0"/>
              <a:t>/D2.1, Draft Standard for Local and Metropolitan Area Networks, Bridges and Bridged Networks – Amendment: Per-Stream Filtering and Policing, November 2016</a:t>
            </a:r>
          </a:p>
        </p:txBody>
      </p:sp>
    </p:spTree>
    <p:extLst>
      <p:ext uri="{BB962C8B-B14F-4D97-AF65-F5344CB8AC3E}">
        <p14:creationId xmlns:p14="http://schemas.microsoft.com/office/powerpoint/2010/main" val="2751607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Goal: Identify frames requiring redundant transmission, duplicate them at the source, and to identify and eliminate the duplicates at the destination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 TSN, duplicate frames transmitted over separate TSN streams</a:t>
            </a:r>
          </a:p>
          <a:p>
            <a:r>
              <a:rPr lang="en-US" dirty="0"/>
              <a:t>IEEE 802.1Qca is used for Path Control and Reservation</a:t>
            </a:r>
          </a:p>
          <a:p>
            <a:pPr lvl="1"/>
            <a:r>
              <a:rPr lang="en-US" dirty="0"/>
              <a:t>New control protocol to explicitly control forwarding paths</a:t>
            </a:r>
          </a:p>
          <a:p>
            <a:pPr lvl="1"/>
            <a:r>
              <a:rPr lang="en-US" dirty="0"/>
              <a:t>Allow use of non-shortest paths for redundant TSN streams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IEEE 802.1CB: Frame Replication and Elimination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2849682" y="2924692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3788661" y="2924692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4653900" y="2329841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4648983" y="3452500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784610" y="2324538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5784610" y="3443526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cxnSp>
        <p:nvCxnSpPr>
          <p:cNvPr id="10" name="Straight Connector 9"/>
          <p:cNvCxnSpPr>
            <a:stCxn id="4" idx="3"/>
            <a:endCxn id="5" idx="1"/>
          </p:cNvCxnSpPr>
          <p:nvPr/>
        </p:nvCxnSpPr>
        <p:spPr>
          <a:xfrm>
            <a:off x="3331463" y="3145918"/>
            <a:ext cx="4571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0"/>
            <a:endCxn id="6" idx="1"/>
          </p:cNvCxnSpPr>
          <p:nvPr/>
        </p:nvCxnSpPr>
        <p:spPr>
          <a:xfrm flipV="1">
            <a:off x="4029552" y="2551067"/>
            <a:ext cx="624348" cy="3736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6" idx="3"/>
            <a:endCxn id="8" idx="1"/>
          </p:cNvCxnSpPr>
          <p:nvPr/>
        </p:nvCxnSpPr>
        <p:spPr>
          <a:xfrm flipV="1">
            <a:off x="5135681" y="2545764"/>
            <a:ext cx="648929" cy="53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5" idx="2"/>
            <a:endCxn id="7" idx="1"/>
          </p:cNvCxnSpPr>
          <p:nvPr/>
        </p:nvCxnSpPr>
        <p:spPr>
          <a:xfrm>
            <a:off x="4029552" y="3367143"/>
            <a:ext cx="619431" cy="3065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7" idx="3"/>
            <a:endCxn id="9" idx="1"/>
          </p:cNvCxnSpPr>
          <p:nvPr/>
        </p:nvCxnSpPr>
        <p:spPr>
          <a:xfrm flipV="1">
            <a:off x="5130764" y="3664752"/>
            <a:ext cx="653846" cy="897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392914" y="3008266"/>
            <a:ext cx="339211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088544" y="2462575"/>
            <a:ext cx="442453" cy="275304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318788" y="2220463"/>
            <a:ext cx="330337" cy="15821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049215" y="3531605"/>
            <a:ext cx="400667" cy="20715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229699" y="3798211"/>
            <a:ext cx="455976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 bwMode="auto">
          <a:xfrm>
            <a:off x="6701523" y="2103312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  <p:cxnSp>
        <p:nvCxnSpPr>
          <p:cNvPr id="30" name="Straight Connector 29"/>
          <p:cNvCxnSpPr>
            <a:endCxn id="29" idx="1"/>
          </p:cNvCxnSpPr>
          <p:nvPr/>
        </p:nvCxnSpPr>
        <p:spPr>
          <a:xfrm flipV="1">
            <a:off x="6266391" y="2324538"/>
            <a:ext cx="435132" cy="2212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6337519" y="2496870"/>
            <a:ext cx="330337" cy="15821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9" idx="0"/>
            <a:endCxn id="8" idx="2"/>
          </p:cNvCxnSpPr>
          <p:nvPr/>
        </p:nvCxnSpPr>
        <p:spPr>
          <a:xfrm flipV="1">
            <a:off x="6025501" y="2766989"/>
            <a:ext cx="0" cy="6765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408809" y="3257943"/>
            <a:ext cx="339211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5288081" y="2444054"/>
            <a:ext cx="339211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6167913" y="2924692"/>
            <a:ext cx="0" cy="33325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097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Consumer Audio/Video and home</a:t>
            </a:r>
          </a:p>
          <a:p>
            <a:pPr lvl="1"/>
            <a:r>
              <a:rPr lang="en-US" dirty="0"/>
              <a:t>Broadcom, Intel, Apple, …</a:t>
            </a:r>
          </a:p>
          <a:p>
            <a:r>
              <a:rPr lang="en-US" dirty="0"/>
              <a:t>Profession AV (e.g., ESPN DC2)</a:t>
            </a:r>
          </a:p>
          <a:p>
            <a:pPr lvl="1"/>
            <a:r>
              <a:rPr lang="en-US" dirty="0" err="1"/>
              <a:t>Reidel</a:t>
            </a:r>
            <a:r>
              <a:rPr lang="en-US" dirty="0"/>
              <a:t>, Harman, Bosch, Cisco, …</a:t>
            </a:r>
          </a:p>
          <a:p>
            <a:r>
              <a:rPr lang="en-US" dirty="0"/>
              <a:t>ADAS, Infotainment, Powertrain</a:t>
            </a:r>
          </a:p>
          <a:p>
            <a:pPr lvl="1"/>
            <a:r>
              <a:rPr lang="en-US" dirty="0"/>
              <a:t>Audi, BMW, Continental, Broadcom, TI, Intel, …</a:t>
            </a:r>
          </a:p>
          <a:p>
            <a:r>
              <a:rPr lang="en-US" dirty="0"/>
              <a:t>Industrial control, Robotics</a:t>
            </a:r>
          </a:p>
          <a:p>
            <a:pPr lvl="1"/>
            <a:r>
              <a:rPr lang="en-US" dirty="0"/>
              <a:t>Siemens, Rockwell, </a:t>
            </a:r>
            <a:r>
              <a:rPr lang="en-US" dirty="0" err="1"/>
              <a:t>Hirschmann</a:t>
            </a:r>
            <a:r>
              <a:rPr lang="en-US" dirty="0"/>
              <a:t>, Schneider, …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Participants in TSN TG</a:t>
            </a:r>
          </a:p>
        </p:txBody>
      </p:sp>
    </p:spTree>
    <p:extLst>
      <p:ext uri="{BB962C8B-B14F-4D97-AF65-F5344CB8AC3E}">
        <p14:creationId xmlns:p14="http://schemas.microsoft.com/office/powerpoint/2010/main" val="2603099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0658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3" y="947273"/>
            <a:ext cx="11630369" cy="5648416"/>
          </a:xfrm>
        </p:spPr>
        <p:txBody>
          <a:bodyPr>
            <a:normAutofit/>
          </a:bodyPr>
          <a:lstStyle/>
          <a:p>
            <a:r>
              <a:rPr lang="en-US" dirty="0"/>
              <a:t>IEEE Time Sensitive Networking (TSN) TG grew out of AVB (Audio/Video Bridging)TG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AVB TG was renamed as TSN TG (in 2012) as focus expanded from A/V streams to including control streams (automotive and industrial control applications)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AVB requirements</a:t>
            </a:r>
          </a:p>
          <a:p>
            <a:pPr lvl="2"/>
            <a:r>
              <a:rPr lang="en-US" dirty="0">
                <a:solidFill>
                  <a:srgbClr val="0070C0"/>
                </a:solidFill>
              </a:rPr>
              <a:t>2-ms maximum delay</a:t>
            </a:r>
          </a:p>
          <a:p>
            <a:pPr lvl="2"/>
            <a:r>
              <a:rPr lang="en-US" dirty="0">
                <a:solidFill>
                  <a:srgbClr val="0070C0"/>
                </a:solidFill>
              </a:rPr>
              <a:t>1-us maximum synchronization error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Some key benefits of AVB</a:t>
            </a:r>
          </a:p>
          <a:p>
            <a:pPr lvl="2"/>
            <a:r>
              <a:rPr lang="en-US" dirty="0">
                <a:solidFill>
                  <a:srgbClr val="0070C0"/>
                </a:solidFill>
              </a:rPr>
              <a:t>End-points can automatically configure a bridged network to deliver A/V streams without network administration</a:t>
            </a:r>
          </a:p>
          <a:p>
            <a:pPr lvl="2"/>
            <a:r>
              <a:rPr lang="en-US" dirty="0">
                <a:solidFill>
                  <a:srgbClr val="0070C0"/>
                </a:solidFill>
              </a:rPr>
              <a:t>End-to-end </a:t>
            </a:r>
            <a:r>
              <a:rPr lang="en-US" dirty="0" err="1">
                <a:solidFill>
                  <a:srgbClr val="0070C0"/>
                </a:solidFill>
              </a:rPr>
              <a:t>QoS</a:t>
            </a:r>
            <a:r>
              <a:rPr lang="en-US" dirty="0">
                <a:solidFill>
                  <a:srgbClr val="0070C0"/>
                </a:solidFill>
              </a:rPr>
              <a:t> over multiple media, e.g., Ethernet, Wi-Fi, Ethernet over passive optical network (EPON)</a:t>
            </a:r>
          </a:p>
          <a:p>
            <a:pPr lvl="2"/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Features needed beyond AVB for industrial control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Deterministic latency (~IETF Deterministic Networking)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Reliability and fault tolerance</a:t>
            </a:r>
            <a:r>
              <a:rPr lang="en-US" dirty="0" smtClean="0">
                <a:solidFill>
                  <a:srgbClr val="0070C0"/>
                </a:solidFill>
              </a:rPr>
              <a:t>. </a:t>
            </a:r>
            <a:endParaRPr lang="en-US" dirty="0">
              <a:solidFill>
                <a:srgbClr val="0070C0"/>
              </a:solidFill>
            </a:endParaRPr>
          </a:p>
          <a:p>
            <a:pPr lvl="1"/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901083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937846"/>
            <a:ext cx="11430000" cy="2729586"/>
          </a:xfrm>
        </p:spPr>
        <p:txBody>
          <a:bodyPr/>
          <a:lstStyle/>
          <a:p>
            <a:r>
              <a:rPr lang="en-US" dirty="0"/>
              <a:t>Support all data types (Control in addition to Audio/Video)</a:t>
            </a:r>
          </a:p>
          <a:p>
            <a:r>
              <a:rPr lang="en-US" dirty="0"/>
              <a:t>Achieve lower latencies</a:t>
            </a:r>
          </a:p>
          <a:p>
            <a:pPr lvl="1"/>
            <a:r>
              <a:rPr lang="en-US" dirty="0"/>
              <a:t>Traffic shaping, bandwidth reservation, pre-emption</a:t>
            </a:r>
          </a:p>
          <a:p>
            <a:r>
              <a:rPr lang="en-US" dirty="0"/>
              <a:t>Achieve very low packet loss rates by using different redundancy schemes</a:t>
            </a:r>
          </a:p>
          <a:p>
            <a:r>
              <a:rPr lang="en-US" dirty="0"/>
              <a:t>Interop with existing devices</a:t>
            </a:r>
          </a:p>
          <a:p>
            <a:r>
              <a:rPr lang="en-US" dirty="0"/>
              <a:t>Provide a common Layer 2 for all upper layer protocols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TSN Goals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848465" y="5025629"/>
            <a:ext cx="7666016" cy="95372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802.1 TSN and related foundational services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(Time synchronization, </a:t>
            </a:r>
            <a:r>
              <a:rPr lang="en-US" dirty="0" err="1">
                <a:solidFill>
                  <a:schemeClr val="bg1"/>
                </a:solidFill>
              </a:rPr>
              <a:t>QoS</a:t>
            </a:r>
            <a:r>
              <a:rPr lang="en-US" dirty="0">
                <a:solidFill>
                  <a:schemeClr val="bg1"/>
                </a:solidFill>
              </a:rPr>
              <a:t>, Redundancy, Security, Network Configuration, etc.)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848465" y="3668777"/>
            <a:ext cx="1406012" cy="124869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PROFINET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413466" y="3668777"/>
            <a:ext cx="1406012" cy="124869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EtherNet</a:t>
            </a:r>
            <a:r>
              <a:rPr lang="en-US" dirty="0">
                <a:solidFill>
                  <a:schemeClr val="bg1"/>
                </a:solidFill>
              </a:rPr>
              <a:t>/IP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4978467" y="3671908"/>
            <a:ext cx="1406012" cy="124869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IEEE 1722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543468" y="3671908"/>
            <a:ext cx="1406012" cy="124869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OPC-UA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(Industrial M2M)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8108469" y="3671908"/>
            <a:ext cx="1406012" cy="124869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Future Industrial Protocols</a:t>
            </a:r>
          </a:p>
        </p:txBody>
      </p:sp>
    </p:spTree>
    <p:extLst>
      <p:ext uri="{BB962C8B-B14F-4D97-AF65-F5344CB8AC3E}">
        <p14:creationId xmlns:p14="http://schemas.microsoft.com/office/powerpoint/2010/main" val="269783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568941"/>
              </p:ext>
            </p:extLst>
          </p:nvPr>
        </p:nvGraphicFramePr>
        <p:xfrm>
          <a:off x="2392708" y="692162"/>
          <a:ext cx="7818092" cy="6165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969643">
                  <a:extLst>
                    <a:ext uri="{9D8B030D-6E8A-4147-A177-3AD203B41FA5}">
                      <a16:colId xmlns="" xmlns:a16="http://schemas.microsoft.com/office/drawing/2014/main" val="940137176"/>
                    </a:ext>
                  </a:extLst>
                </a:gridCol>
                <a:gridCol w="1848449">
                  <a:extLst>
                    <a:ext uri="{9D8B030D-6E8A-4147-A177-3AD203B41FA5}">
                      <a16:colId xmlns="" xmlns:a16="http://schemas.microsoft.com/office/drawing/2014/main" val="4133316246"/>
                    </a:ext>
                  </a:extLst>
                </a:gridCol>
              </a:tblGrid>
              <a:tr h="485404">
                <a:tc>
                  <a:txBody>
                    <a:bodyPr/>
                    <a:lstStyle/>
                    <a:p>
                      <a:r>
                        <a:rPr lang="en-US" dirty="0"/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Document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335923"/>
                  </a:ext>
                </a:extLst>
              </a:tr>
              <a:tr h="485404">
                <a:tc>
                  <a:txBody>
                    <a:bodyPr/>
                    <a:lstStyle/>
                    <a:p>
                      <a:r>
                        <a:rPr lang="en-US" dirty="0"/>
                        <a:t>Time synchronization</a:t>
                      </a:r>
                      <a:r>
                        <a:rPr lang="en-US" baseline="0" dirty="0"/>
                        <a:t> (</a:t>
                      </a:r>
                      <a:r>
                        <a:rPr lang="en-US" baseline="0" dirty="0" err="1"/>
                        <a:t>gPTP</a:t>
                      </a:r>
                      <a:r>
                        <a:rPr lang="en-US" baseline="0" dirty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802.1AS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54659294"/>
                  </a:ext>
                </a:extLst>
              </a:tr>
              <a:tr h="826396">
                <a:tc>
                  <a:txBody>
                    <a:bodyPr/>
                    <a:lstStyle/>
                    <a:p>
                      <a:r>
                        <a:rPr lang="en-US" dirty="0"/>
                        <a:t>Distributed Stream Reservation Protocol</a:t>
                      </a:r>
                    </a:p>
                    <a:p>
                      <a:r>
                        <a:rPr lang="en-US" dirty="0"/>
                        <a:t>802.1Qcc</a:t>
                      </a:r>
                      <a:r>
                        <a:rPr lang="en-US" baseline="0" dirty="0"/>
                        <a:t> has enhancements for SRP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802.1Qat</a:t>
                      </a:r>
                    </a:p>
                    <a:p>
                      <a:r>
                        <a:rPr lang="en-US" dirty="0"/>
                        <a:t>802.1Qcc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95869012"/>
                  </a:ext>
                </a:extLst>
              </a:tr>
              <a:tr h="485404">
                <a:tc>
                  <a:txBody>
                    <a:bodyPr/>
                    <a:lstStyle/>
                    <a:p>
                      <a:r>
                        <a:rPr lang="en-US" dirty="0"/>
                        <a:t>Forwarding and Queuing Enhancements (FQTSS, CBS)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802.1Qav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85288500"/>
                  </a:ext>
                </a:extLst>
              </a:tr>
              <a:tr h="485404">
                <a:tc>
                  <a:txBody>
                    <a:bodyPr/>
                    <a:lstStyle/>
                    <a:p>
                      <a:r>
                        <a:rPr lang="en-US" dirty="0"/>
                        <a:t>Enhanced Transmission 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802.1Qaz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07342039"/>
                  </a:ext>
                </a:extLst>
              </a:tr>
              <a:tr h="485404">
                <a:tc>
                  <a:txBody>
                    <a:bodyPr/>
                    <a:lstStyle/>
                    <a:p>
                      <a:r>
                        <a:rPr lang="en-US" dirty="0"/>
                        <a:t>Priority Based Flow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802.1Qbb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39208240"/>
                  </a:ext>
                </a:extLst>
              </a:tr>
              <a:tr h="485404">
                <a:tc>
                  <a:txBody>
                    <a:bodyPr/>
                    <a:lstStyle/>
                    <a:p>
                      <a:r>
                        <a:rPr lang="en-US" dirty="0"/>
                        <a:t>Time Aware Queuing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802.1Qbv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25934275"/>
                  </a:ext>
                </a:extLst>
              </a:tr>
              <a:tr h="485404">
                <a:tc>
                  <a:txBody>
                    <a:bodyPr/>
                    <a:lstStyle/>
                    <a:p>
                      <a:r>
                        <a:rPr lang="en-US" dirty="0"/>
                        <a:t>Cyclic</a:t>
                      </a:r>
                      <a:r>
                        <a:rPr lang="en-US" baseline="0" dirty="0"/>
                        <a:t> Queuing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P802.1Qch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30134040"/>
                  </a:ext>
                </a:extLst>
              </a:tr>
              <a:tr h="485404">
                <a:tc>
                  <a:txBody>
                    <a:bodyPr/>
                    <a:lstStyle/>
                    <a:p>
                      <a:r>
                        <a:rPr lang="en-US" dirty="0"/>
                        <a:t>Frame Preemption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802.1Qbu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5374150"/>
                  </a:ext>
                </a:extLst>
              </a:tr>
              <a:tr h="485404">
                <a:tc>
                  <a:txBody>
                    <a:bodyPr/>
                    <a:lstStyle/>
                    <a:p>
                      <a:r>
                        <a:rPr lang="en-US" dirty="0"/>
                        <a:t>Input Gating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P802.1Qci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88026844"/>
                  </a:ext>
                </a:extLst>
              </a:tr>
              <a:tr h="485404">
                <a:tc>
                  <a:txBody>
                    <a:bodyPr/>
                    <a:lstStyle/>
                    <a:p>
                      <a:r>
                        <a:rPr lang="en-US" dirty="0"/>
                        <a:t>Seamless Redundancy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P802.1CB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18307864"/>
                  </a:ext>
                </a:extLst>
              </a:tr>
              <a:tr h="485404">
                <a:tc>
                  <a:txBody>
                    <a:bodyPr/>
                    <a:lstStyle/>
                    <a:p>
                      <a:r>
                        <a:rPr lang="en-US" dirty="0"/>
                        <a:t>Interspersing</a:t>
                      </a:r>
                      <a:r>
                        <a:rPr lang="en-US" baseline="0" dirty="0"/>
                        <a:t> Express Traffic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802.3br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52772315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TSN Specs in IEEE</a:t>
            </a:r>
          </a:p>
        </p:txBody>
      </p:sp>
    </p:spTree>
    <p:extLst>
      <p:ext uri="{BB962C8B-B14F-4D97-AF65-F5344CB8AC3E}">
        <p14:creationId xmlns:p14="http://schemas.microsoft.com/office/powerpoint/2010/main" val="3918260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TSN is considered to be the future of real-time communication</a:t>
            </a:r>
          </a:p>
          <a:p>
            <a:pPr lvl="1"/>
            <a:r>
              <a:rPr lang="en-US" sz="2800" dirty="0"/>
              <a:t>TSN growth recently forecast at CAGR of 53.8%, 2017-2024</a:t>
            </a:r>
          </a:p>
          <a:p>
            <a:r>
              <a:rPr lang="en-US" sz="3200" dirty="0"/>
              <a:t>3GPP should consider how to support TSN over 5G</a:t>
            </a:r>
          </a:p>
          <a:p>
            <a:pPr lvl="1"/>
            <a:r>
              <a:rPr lang="en-US" sz="2800" dirty="0"/>
              <a:t>Ethernet Data Link Layer compatibility</a:t>
            </a:r>
          </a:p>
          <a:p>
            <a:pPr lvl="2"/>
            <a:r>
              <a:rPr lang="en-US" sz="2400" dirty="0"/>
              <a:t>Learning bridge, broadcast, spanning tree</a:t>
            </a:r>
          </a:p>
          <a:p>
            <a:pPr lvl="1"/>
            <a:r>
              <a:rPr lang="en-US" sz="2800" dirty="0"/>
              <a:t>Time-synchronization</a:t>
            </a:r>
          </a:p>
          <a:p>
            <a:pPr lvl="1"/>
            <a:r>
              <a:rPr lang="en-US" sz="2800" dirty="0" err="1"/>
              <a:t>QoS</a:t>
            </a:r>
            <a:r>
              <a:rPr lang="en-US" sz="2800" dirty="0"/>
              <a:t> – architecture aspects and system design aspects</a:t>
            </a:r>
          </a:p>
          <a:p>
            <a:pPr lvl="2"/>
            <a:r>
              <a:rPr lang="en-US" sz="2400" dirty="0"/>
              <a:t>Rich QoS enabled by TSN Stream Reservation Protocol</a:t>
            </a:r>
          </a:p>
          <a:p>
            <a:r>
              <a:rPr lang="en-US" sz="3200" dirty="0"/>
              <a:t>SA1 can discuss TSN feature priorities.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TSN for Industrial Automation</a:t>
            </a:r>
          </a:p>
        </p:txBody>
      </p:sp>
    </p:spTree>
    <p:extLst>
      <p:ext uri="{BB962C8B-B14F-4D97-AF65-F5344CB8AC3E}">
        <p14:creationId xmlns:p14="http://schemas.microsoft.com/office/powerpoint/2010/main" val="3059760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TSN features</a:t>
            </a:r>
          </a:p>
        </p:txBody>
      </p:sp>
    </p:spTree>
    <p:extLst>
      <p:ext uri="{BB962C8B-B14F-4D97-AF65-F5344CB8AC3E}">
        <p14:creationId xmlns:p14="http://schemas.microsoft.com/office/powerpoint/2010/main" val="1655267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863600"/>
            <a:ext cx="11430000" cy="5722662"/>
          </a:xfrm>
        </p:spPr>
        <p:txBody>
          <a:bodyPr>
            <a:noAutofit/>
          </a:bodyPr>
          <a:lstStyle/>
          <a:p>
            <a:r>
              <a:rPr lang="en-US" sz="2800" dirty="0"/>
              <a:t>Defines generalized Precision Time Protocol (</a:t>
            </a:r>
            <a:r>
              <a:rPr lang="en-US" sz="2800" dirty="0" err="1"/>
              <a:t>gPTP</a:t>
            </a:r>
            <a:r>
              <a:rPr lang="en-US" sz="2800" dirty="0"/>
              <a:t>)</a:t>
            </a:r>
          </a:p>
          <a:p>
            <a:pPr lvl="1"/>
            <a:r>
              <a:rPr lang="en-US" sz="2400" dirty="0"/>
              <a:t>Narrowly defined profile based on IEEE 1588 (</a:t>
            </a:r>
            <a:r>
              <a:rPr lang="en-US" sz="2400" dirty="0">
                <a:hlinkClick r:id="" action="ppaction://noaction"/>
              </a:rPr>
              <a:t>PTP</a:t>
            </a:r>
            <a:r>
              <a:rPr lang="en-US" sz="2400" dirty="0"/>
              <a:t>)</a:t>
            </a:r>
          </a:p>
          <a:p>
            <a:r>
              <a:rPr lang="en-US" sz="2800" dirty="0"/>
              <a:t>Differences between PTP and </a:t>
            </a:r>
            <a:r>
              <a:rPr lang="en-US" sz="2800" dirty="0" err="1"/>
              <a:t>gPTP</a:t>
            </a:r>
            <a:endParaRPr lang="en-US" sz="2800" dirty="0"/>
          </a:p>
          <a:p>
            <a:pPr lvl="1"/>
            <a:r>
              <a:rPr lang="en-US" sz="2400" dirty="0" err="1"/>
              <a:t>gPTP</a:t>
            </a:r>
            <a:r>
              <a:rPr lang="en-US" sz="2400" dirty="0"/>
              <a:t> assumes IEEE 802 MAC PDUs; PTP defined various layer 2 and layer 3-4 communication methods</a:t>
            </a:r>
          </a:p>
          <a:p>
            <a:pPr lvl="1"/>
            <a:r>
              <a:rPr lang="en-US" sz="2400" dirty="0" err="1"/>
              <a:t>gPTP</a:t>
            </a:r>
            <a:r>
              <a:rPr lang="en-US" sz="2400" dirty="0"/>
              <a:t> specifies a media-independent sublayer so that multiple networking technologies can be integrated within a single timing domain, e.g., Ethernet + Wi-Fi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For Ethernet full-duplex links,</a:t>
            </a:r>
          </a:p>
          <a:p>
            <a:pPr lvl="2"/>
            <a:r>
              <a:rPr lang="en-US" sz="2000" dirty="0" err="1">
                <a:solidFill>
                  <a:schemeClr val="tx1"/>
                </a:solidFill>
              </a:rPr>
              <a:t>gPTP</a:t>
            </a:r>
            <a:r>
              <a:rPr lang="en-US" sz="2000" dirty="0">
                <a:solidFill>
                  <a:schemeClr val="tx1"/>
                </a:solidFill>
              </a:rPr>
              <a:t> requires use of peer delay mechanism; PTP also allows the use of end-to-end delay mechanism</a:t>
            </a:r>
          </a:p>
          <a:p>
            <a:pPr lvl="1"/>
            <a:r>
              <a:rPr lang="en-US" sz="2400" dirty="0"/>
              <a:t>In steady state, </a:t>
            </a:r>
            <a:r>
              <a:rPr lang="en-US" sz="2400" dirty="0" err="1"/>
              <a:t>gPTP</a:t>
            </a:r>
            <a:r>
              <a:rPr lang="en-US" sz="2400" dirty="0"/>
              <a:t> has a single timing domain; PTP allows multiple overlapping timing domains</a:t>
            </a:r>
          </a:p>
          <a:p>
            <a:pPr lvl="1"/>
            <a:r>
              <a:rPr lang="en-US" sz="2400" dirty="0" err="1"/>
              <a:t>gPTP</a:t>
            </a:r>
            <a:r>
              <a:rPr lang="en-US" sz="2400" dirty="0"/>
              <a:t> makes synchronization mandatory; it is optional in PTP (slower convergence without it)</a:t>
            </a:r>
          </a:p>
          <a:p>
            <a:pPr lvl="1"/>
            <a:r>
              <a:rPr lang="en-US" sz="2400" dirty="0" err="1"/>
              <a:t>gPTP</a:t>
            </a:r>
            <a:r>
              <a:rPr lang="en-US" sz="2400" dirty="0"/>
              <a:t> requires that all devices in </a:t>
            </a:r>
            <a:r>
              <a:rPr lang="en-US" dirty="0"/>
              <a:t>the timing domain support </a:t>
            </a:r>
            <a:r>
              <a:rPr lang="en-US" dirty="0" err="1"/>
              <a:t>gPTP</a:t>
            </a:r>
            <a:r>
              <a:rPr lang="en-US" dirty="0"/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IEEE 802.1AS: generalized Precision Time Protocol (</a:t>
            </a:r>
            <a:r>
              <a:rPr lang="en-US" dirty="0" err="1"/>
              <a:t>gPTP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43549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634831"/>
            <a:ext cx="11430000" cy="5817777"/>
          </a:xfrm>
        </p:spPr>
        <p:txBody>
          <a:bodyPr/>
          <a:lstStyle/>
          <a:p>
            <a:r>
              <a:rPr lang="en-US" dirty="0"/>
              <a:t>End-to-end resource reservation for streams</a:t>
            </a:r>
          </a:p>
          <a:p>
            <a:r>
              <a:rPr lang="en-US" dirty="0"/>
              <a:t>Talkers advertise streams by sending talker messages</a:t>
            </a:r>
          </a:p>
          <a:p>
            <a:pPr lvl="1"/>
            <a:r>
              <a:rPr lang="en-US" dirty="0"/>
              <a:t>Messages contain traffic specification (Tspec): max frame size, max # frames/interval, priority</a:t>
            </a:r>
          </a:p>
          <a:p>
            <a:pPr lvl="1"/>
            <a:r>
              <a:rPr lang="en-US" dirty="0"/>
              <a:t>Bridges determine whether reservation is possible; update accumulated latency field</a:t>
            </a:r>
          </a:p>
          <a:p>
            <a:pPr lvl="2"/>
            <a:r>
              <a:rPr lang="en-US" dirty="0"/>
              <a:t>Updates type of message from talker advertise to talker failed if reservation is not possible</a:t>
            </a:r>
          </a:p>
          <a:p>
            <a:r>
              <a:rPr lang="en-US" dirty="0"/>
              <a:t>Listeners subscribe to streams by sending listener messages</a:t>
            </a:r>
          </a:p>
          <a:p>
            <a:pPr lvl="1"/>
            <a:r>
              <a:rPr lang="en-US" dirty="0"/>
              <a:t>Reservations are made as listener messages are propagated back</a:t>
            </a:r>
          </a:p>
          <a:p>
            <a:pPr lvl="1"/>
            <a:r>
              <a:rPr lang="en-US" dirty="0"/>
              <a:t>Bandwidth is reserved on the traffic shaper (FQTSS/CBS) for the corresponding queue</a:t>
            </a:r>
          </a:p>
          <a:p>
            <a:r>
              <a:rPr lang="en-US" dirty="0"/>
              <a:t>Talker may start transmitting, once it receives listener ready message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127000"/>
            <a:ext cx="11430000" cy="507831"/>
          </a:xfrm>
        </p:spPr>
        <p:txBody>
          <a:bodyPr/>
          <a:lstStyle/>
          <a:p>
            <a:r>
              <a:rPr lang="en-US" dirty="0"/>
              <a:t>IEEE 802.1Qat: Stream Reservation Protocol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580103" y="5369195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519082" y="5369195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2384321" y="4774344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379404" y="5897003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274141" y="4331893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269224" y="6336320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5119888" y="4493660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5119888" y="5172084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5119888" y="5850508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75411" y="4544068"/>
            <a:ext cx="835742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Talker</a:t>
            </a:r>
          </a:p>
        </p:txBody>
      </p:sp>
      <p:cxnSp>
        <p:nvCxnSpPr>
          <p:cNvPr id="15" name="Straight Connector 14"/>
          <p:cNvCxnSpPr>
            <a:stCxn id="4" idx="3"/>
            <a:endCxn id="5" idx="1"/>
          </p:cNvCxnSpPr>
          <p:nvPr/>
        </p:nvCxnSpPr>
        <p:spPr>
          <a:xfrm>
            <a:off x="1061884" y="5590421"/>
            <a:ext cx="4571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5" idx="0"/>
            <a:endCxn id="6" idx="1"/>
          </p:cNvCxnSpPr>
          <p:nvPr/>
        </p:nvCxnSpPr>
        <p:spPr>
          <a:xfrm flipV="1">
            <a:off x="1759973" y="4995570"/>
            <a:ext cx="624348" cy="3736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6" idx="0"/>
            <a:endCxn id="8" idx="1"/>
          </p:cNvCxnSpPr>
          <p:nvPr/>
        </p:nvCxnSpPr>
        <p:spPr>
          <a:xfrm flipV="1">
            <a:off x="2625212" y="4553119"/>
            <a:ext cx="648929" cy="2212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5" idx="2"/>
            <a:endCxn id="7" idx="1"/>
          </p:cNvCxnSpPr>
          <p:nvPr/>
        </p:nvCxnSpPr>
        <p:spPr>
          <a:xfrm>
            <a:off x="1759973" y="5811646"/>
            <a:ext cx="619431" cy="3065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7" idx="2"/>
            <a:endCxn id="9" idx="1"/>
          </p:cNvCxnSpPr>
          <p:nvPr/>
        </p:nvCxnSpPr>
        <p:spPr>
          <a:xfrm>
            <a:off x="2620295" y="6339454"/>
            <a:ext cx="648929" cy="2180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123335" y="5452769"/>
            <a:ext cx="339211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818965" y="4907078"/>
            <a:ext cx="442453" cy="275304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2711242" y="4476701"/>
            <a:ext cx="442453" cy="158209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779636" y="5976108"/>
            <a:ext cx="400667" cy="20715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692803" y="6492626"/>
            <a:ext cx="455976" cy="17553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50716" y="4321456"/>
            <a:ext cx="1859967" cy="629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Talker advertise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messages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75411" y="5207745"/>
            <a:ext cx="9144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Bridge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75410" y="5893505"/>
            <a:ext cx="1022555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Listener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8071840" y="5369195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56" name="Rectangle 55"/>
          <p:cNvSpPr/>
          <p:nvPr/>
        </p:nvSpPr>
        <p:spPr bwMode="auto">
          <a:xfrm>
            <a:off x="9010819" y="5369195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57" name="Rectangle 56"/>
          <p:cNvSpPr/>
          <p:nvPr/>
        </p:nvSpPr>
        <p:spPr bwMode="auto">
          <a:xfrm>
            <a:off x="9876058" y="4774344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9871141" y="5897003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10765878" y="4331893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60" name="Rectangle 59"/>
          <p:cNvSpPr/>
          <p:nvPr/>
        </p:nvSpPr>
        <p:spPr bwMode="auto">
          <a:xfrm>
            <a:off x="10760961" y="6336320"/>
            <a:ext cx="481781" cy="442451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  <p:cxnSp>
        <p:nvCxnSpPr>
          <p:cNvPr id="61" name="Straight Connector 60"/>
          <p:cNvCxnSpPr>
            <a:stCxn id="55" idx="3"/>
            <a:endCxn id="56" idx="1"/>
          </p:cNvCxnSpPr>
          <p:nvPr/>
        </p:nvCxnSpPr>
        <p:spPr>
          <a:xfrm>
            <a:off x="8553621" y="5590421"/>
            <a:ext cx="4571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56" idx="0"/>
            <a:endCxn id="57" idx="1"/>
          </p:cNvCxnSpPr>
          <p:nvPr/>
        </p:nvCxnSpPr>
        <p:spPr>
          <a:xfrm flipV="1">
            <a:off x="9251710" y="4995570"/>
            <a:ext cx="624348" cy="3736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57" idx="0"/>
            <a:endCxn id="59" idx="1"/>
          </p:cNvCxnSpPr>
          <p:nvPr/>
        </p:nvCxnSpPr>
        <p:spPr>
          <a:xfrm flipV="1">
            <a:off x="10116949" y="4553119"/>
            <a:ext cx="648929" cy="2212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6" idx="2"/>
            <a:endCxn id="58" idx="1"/>
          </p:cNvCxnSpPr>
          <p:nvPr/>
        </p:nvCxnSpPr>
        <p:spPr>
          <a:xfrm>
            <a:off x="9251710" y="5811646"/>
            <a:ext cx="619431" cy="3065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58" idx="2"/>
            <a:endCxn id="60" idx="1"/>
          </p:cNvCxnSpPr>
          <p:nvPr/>
        </p:nvCxnSpPr>
        <p:spPr>
          <a:xfrm>
            <a:off x="10112032" y="6339454"/>
            <a:ext cx="648929" cy="2180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8615072" y="5452769"/>
            <a:ext cx="339211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V="1">
            <a:off x="9310702" y="4907078"/>
            <a:ext cx="442453" cy="275304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V="1">
            <a:off x="10202979" y="4476701"/>
            <a:ext cx="442453" cy="158209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9271373" y="5976108"/>
            <a:ext cx="400667" cy="20715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10184540" y="6492626"/>
            <a:ext cx="455976" cy="17553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842453" y="4321456"/>
            <a:ext cx="2154050" cy="629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Listener subscribe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messages</a:t>
            </a:r>
          </a:p>
        </p:txBody>
      </p:sp>
    </p:spTree>
    <p:extLst>
      <p:ext uri="{BB962C8B-B14F-4D97-AF65-F5344CB8AC3E}">
        <p14:creationId xmlns:p14="http://schemas.microsoft.com/office/powerpoint/2010/main" val="3268960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937845"/>
            <a:ext cx="11430000" cy="5725601"/>
          </a:xfrm>
        </p:spPr>
        <p:txBody>
          <a:bodyPr>
            <a:normAutofit/>
          </a:bodyPr>
          <a:lstStyle/>
          <a:p>
            <a:r>
              <a:rPr lang="en-US" dirty="0"/>
              <a:t>Emergency streams</a:t>
            </a:r>
          </a:p>
          <a:p>
            <a:pPr lvl="1"/>
            <a:r>
              <a:rPr lang="en-US" dirty="0"/>
              <a:t>SRP uses stream rank to allow preemption of non-emergency stream</a:t>
            </a:r>
          </a:p>
          <a:p>
            <a:r>
              <a:rPr lang="en-US" dirty="0"/>
              <a:t>Automatic Network Configuration</a:t>
            </a:r>
          </a:p>
          <a:p>
            <a:pPr lvl="1"/>
            <a:r>
              <a:rPr lang="en-US" dirty="0"/>
              <a:t>SRP configures VLANs, priority to queue mapping, bandwidth reservation automatically</a:t>
            </a:r>
          </a:p>
          <a:p>
            <a:r>
              <a:rPr lang="en-US" dirty="0"/>
              <a:t>SRP ensures that talkers reserve bandwidth before transmission</a:t>
            </a:r>
          </a:p>
          <a:p>
            <a:r>
              <a:rPr lang="en-US" dirty="0"/>
              <a:t>SPR protects valid streams from misbehaving talkers (transmission rate too high)</a:t>
            </a:r>
          </a:p>
          <a:p>
            <a:pPr lvl="1"/>
            <a:r>
              <a:rPr lang="en-US" dirty="0"/>
              <a:t>First bridge in the path shapes the traffic to protect rest of the network (enforcement)</a:t>
            </a:r>
          </a:p>
          <a:p>
            <a:r>
              <a:rPr lang="en-US" dirty="0"/>
              <a:t>Non-AVB traffic is allowed to use unreserved bandwidth</a:t>
            </a:r>
          </a:p>
          <a:p>
            <a:r>
              <a:rPr lang="en-US" dirty="0"/>
              <a:t>802.1Qcc: SRP enhancements</a:t>
            </a:r>
          </a:p>
          <a:p>
            <a:pPr lvl="1"/>
            <a:r>
              <a:rPr lang="en-US" dirty="0"/>
              <a:t>Seamless redundancy</a:t>
            </a:r>
          </a:p>
          <a:p>
            <a:pPr lvl="1"/>
            <a:r>
              <a:rPr lang="en-US" dirty="0"/>
              <a:t>Explicit interoperation with centrally managed system (coexistence of centrally-managed and distributed)</a:t>
            </a:r>
          </a:p>
          <a:p>
            <a:pPr lvl="1"/>
            <a:r>
              <a:rPr lang="en-US" dirty="0"/>
              <a:t>Integration with layer 3 (IP) support</a:t>
            </a:r>
          </a:p>
          <a:p>
            <a:pPr lvl="1"/>
            <a:r>
              <a:rPr lang="en-US" dirty="0"/>
              <a:t>Dynamic changes to bandwidth and latency</a:t>
            </a:r>
          </a:p>
          <a:p>
            <a:pPr lvl="1"/>
            <a:r>
              <a:rPr lang="en-US" dirty="0"/>
              <a:t>Reservation at a bridge based on worst case latency</a:t>
            </a:r>
          </a:p>
          <a:p>
            <a:pPr lvl="1"/>
            <a:r>
              <a:rPr lang="en-US" dirty="0"/>
              <a:t>…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IEEE 802.1Qat (2)</a:t>
            </a:r>
          </a:p>
        </p:txBody>
      </p:sp>
    </p:spTree>
    <p:extLst>
      <p:ext uri="{BB962C8B-B14F-4D97-AF65-F5344CB8AC3E}">
        <p14:creationId xmlns:p14="http://schemas.microsoft.com/office/powerpoint/2010/main" val="2122929726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HR33RHYHUWRF-31-674</_dlc_DocId>
    <_dlc_DocIdUrl xmlns="c06861ca-3f08-4d07-bff7-bb15bac121f4">
      <Url>https://projects.qualcomm.com/sites/pentari/_layouts/15/DocIdRedir.aspx?ID=HR33RHYHUWRF-31-674</Url>
      <Description>HR33RHYHUWRF-31-674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2B6101FBC91140AF211B374FA4A3C7" ma:contentTypeVersion="0" ma:contentTypeDescription="Create a new document." ma:contentTypeScope="" ma:versionID="787d81eaec4ef053f6caf9a9069ff3a6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D2CE004-02AA-4CDB-9479-6CEBF4156BB4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92f4628a-8470-4f32-8933-154a1274bc15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www.w3.org/XML/1998/namespace"/>
    <ds:schemaRef ds:uri="c06861ca-3f08-4d07-bff7-bb15bac121f4"/>
  </ds:schemaRefs>
</ds:datastoreItem>
</file>

<file path=customXml/itemProps2.xml><?xml version="1.0" encoding="utf-8"?>
<ds:datastoreItem xmlns:ds="http://schemas.openxmlformats.org/officeDocument/2006/customXml" ds:itemID="{AE294A1D-C40D-487A-85F6-978AD985E4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44D3F8-640A-481C-A419-02CAA04D031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84C2FDF-EDA2-48F2-8B49-5FC7310B099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67563</TotalTime>
  <Words>1125</Words>
  <Application>Microsoft Macintosh PowerPoint</Application>
  <PresentationFormat>Custom</PresentationFormat>
  <Paragraphs>193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Calibre Regular</vt:lpstr>
      <vt:lpstr>Calibre Semibold</vt:lpstr>
      <vt:lpstr>Qualcomm Office Bold</vt:lpstr>
      <vt:lpstr>Qualcomm Office Regular</vt:lpstr>
      <vt:lpstr>Qualcomm Regular</vt:lpstr>
      <vt:lpstr>Arial</vt:lpstr>
      <vt:lpstr>Qualcomm_Template_Standard</vt:lpstr>
      <vt:lpstr>Time Sensitive Networking: Overview</vt:lpstr>
      <vt:lpstr>Background</vt:lpstr>
      <vt:lpstr>TSN Goals</vt:lpstr>
      <vt:lpstr>TSN Specs in IEEE</vt:lpstr>
      <vt:lpstr>TSN for Industrial Automation</vt:lpstr>
      <vt:lpstr>TSN features</vt:lpstr>
      <vt:lpstr>IEEE 802.1AS: generalized Precision Time Protocol (gPTP)</vt:lpstr>
      <vt:lpstr>IEEE 802.1Qat: Stream Reservation Protocol</vt:lpstr>
      <vt:lpstr>IEEE 802.1Qat (2)</vt:lpstr>
      <vt:lpstr>IEEE 802.1Qav: FQTSS, CBS</vt:lpstr>
      <vt:lpstr>IEEE 802.1Qbv: Enhancements for Scheduled Traffic</vt:lpstr>
      <vt:lpstr>IEEE 802.1Qbu: Frame Preemption </vt:lpstr>
      <vt:lpstr>IEEE 802.1Qci: Per-Stream Filtering and Policing</vt:lpstr>
      <vt:lpstr>IEEE 802.1CB: Frame Replication and Elimination</vt:lpstr>
      <vt:lpstr>Active Participants in TSN TG</vt:lpstr>
      <vt:lpstr>PowerPoint Presentation</vt:lpstr>
    </vt:vector>
  </TitlesOfParts>
  <Company>Microsoft</Company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Jack Nasielski</cp:lastModifiedBy>
  <cp:revision>3282</cp:revision>
  <cp:lastPrinted>2015-11-19T22:45:22Z</cp:lastPrinted>
  <dcterms:created xsi:type="dcterms:W3CDTF">2013-03-06T00:13:51Z</dcterms:created>
  <dcterms:modified xsi:type="dcterms:W3CDTF">2017-11-15T01:07:33Z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-1641661539</vt:i4>
  </property>
  <property fmtid="{D5CDD505-2E9C-101B-9397-08002B2CF9AE}" pid="3" name="_NewReviewCycle">
    <vt:lpwstr/>
  </property>
  <property fmtid="{D5CDD505-2E9C-101B-9397-08002B2CF9AE}" pid="4" name="_EmailSubject">
    <vt:lpwstr>TSN intro</vt:lpwstr>
  </property>
  <property fmtid="{D5CDD505-2E9C-101B-9397-08002B2CF9AE}" pid="5" name="_AuthorEmail">
    <vt:lpwstr>satashug@qti.qualcomm.com</vt:lpwstr>
  </property>
  <property fmtid="{D5CDD505-2E9C-101B-9397-08002B2CF9AE}" pid="6" name="_AuthorEmailDisplayName">
    <vt:lpwstr>Satashu Goel</vt:lpwstr>
  </property>
  <property fmtid="{D5CDD505-2E9C-101B-9397-08002B2CF9AE}" pid="7" name="_PreviousAdHocReviewCycleID">
    <vt:i4>-637249331</vt:i4>
  </property>
  <property fmtid="{D5CDD505-2E9C-101B-9397-08002B2CF9AE}" pid="8" name="ContentTypeId">
    <vt:lpwstr>0x010100AA2B6101FBC91140AF211B374FA4A3C7</vt:lpwstr>
  </property>
  <property fmtid="{D5CDD505-2E9C-101B-9397-08002B2CF9AE}" pid="9" name="_dlc_DocIdItemGuid">
    <vt:lpwstr>83e73fb3-7380-4aef-859c-8a2897c9ae05</vt:lpwstr>
  </property>
</Properties>
</file>