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notesSlides/notesSlide8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257" r:id="rId2"/>
    <p:sldId id="264" r:id="rId3"/>
    <p:sldId id="256" r:id="rId4"/>
    <p:sldId id="262" r:id="rId5"/>
    <p:sldId id="261" r:id="rId6"/>
    <p:sldId id="260" r:id="rId7"/>
    <p:sldId id="265" r:id="rId8"/>
    <p:sldId id="266" r:id="rId9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>
        <p:scale>
          <a:sx n="80" d="100"/>
          <a:sy n="80" d="100"/>
        </p:scale>
        <p:origin x="-966" y="474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=""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</p:spTree>
    <p:extLst>
      <p:ext uri="{BB962C8B-B14F-4D97-AF65-F5344CB8AC3E}">
        <p14:creationId xmlns=""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1261607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20199074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337126420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3535230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10492497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300362071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GB" altLang="zh-CN" dirty="0" smtClean="0">
                <a:ea typeface="宋体" charset="-122"/>
              </a:rPr>
              <a:t>FS_ </a:t>
            </a:r>
            <a:r>
              <a:rPr lang="en-GB" altLang="zh-CN" dirty="0" err="1" smtClean="0">
                <a:ea typeface="宋体" charset="-122"/>
              </a:rPr>
              <a:t>eLESTR</a:t>
            </a:r>
            <a:r>
              <a:rPr lang="en-US" altLang="zh-CN" dirty="0" smtClean="0">
                <a:ea typeface="宋体" charset="-122"/>
              </a:rPr>
              <a:t> </a:t>
            </a:r>
            <a:r>
              <a:rPr lang="en-US" dirty="0" smtClean="0"/>
              <a:t>Status Update</a:t>
            </a:r>
            <a:br>
              <a:rPr lang="en-US" dirty="0" smtClean="0"/>
            </a:br>
            <a:r>
              <a:rPr lang="en-GB" altLang="zh-CN" dirty="0" smtClean="0">
                <a:solidFill>
                  <a:srgbClr val="FF0000"/>
                </a:solidFill>
                <a:ea typeface="宋体" charset="-122"/>
              </a:rPr>
              <a:t> </a:t>
            </a:r>
            <a:r>
              <a:rPr lang="en-GB" altLang="zh-CN" sz="2400" dirty="0" smtClean="0">
                <a:solidFill>
                  <a:srgbClr val="FF0000"/>
                </a:solidFill>
                <a:ea typeface="宋体" charset="-122"/>
              </a:rPr>
              <a:t>Feasibility Study on Enhancement of LTE for Efficient delivery of Streaming Service</a:t>
            </a:r>
            <a:endParaRPr lang="en-US" sz="2400" dirty="0" smtClean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285852" y="3786190"/>
            <a:ext cx="6400800" cy="1752600"/>
          </a:xfrm>
        </p:spPr>
        <p:txBody>
          <a:bodyPr/>
          <a:lstStyle/>
          <a:p>
            <a:r>
              <a:rPr lang="en-US" dirty="0" smtClean="0"/>
              <a:t>Xia </a:t>
            </a:r>
            <a:r>
              <a:rPr lang="en-US" dirty="0" err="1" smtClean="0"/>
              <a:t>Xu</a:t>
            </a:r>
            <a:endParaRPr lang="en-US" dirty="0" smtClean="0"/>
          </a:p>
          <a:p>
            <a:r>
              <a:rPr lang="en-US" dirty="0" smtClean="0"/>
              <a:t>China Telecom</a:t>
            </a:r>
          </a:p>
          <a:p>
            <a:r>
              <a:rPr lang="en-GB" altLang="zh-CN" dirty="0" smtClean="0">
                <a:ea typeface="宋体" charset="-122"/>
              </a:rPr>
              <a:t>FS_ </a:t>
            </a:r>
            <a:r>
              <a:rPr lang="en-GB" altLang="zh-CN" dirty="0" err="1" smtClean="0">
                <a:ea typeface="宋体" charset="-122"/>
              </a:rPr>
              <a:t>eLESTR</a:t>
            </a:r>
            <a:r>
              <a:rPr lang="en-US" altLang="zh-CN" dirty="0" smtClean="0">
                <a:ea typeface="宋体" charset="-122"/>
              </a:rPr>
              <a:t> </a:t>
            </a:r>
            <a:r>
              <a:rPr lang="en-US" dirty="0" err="1" smtClean="0"/>
              <a:t>Rapporteur</a:t>
            </a:r>
            <a:endParaRPr lang="en-US" dirty="0" smtClean="0"/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S1-173245</a:t>
            </a:r>
          </a:p>
          <a:p>
            <a:pPr eaLnBrk="0" hangingPunct="0"/>
            <a:r>
              <a:rPr lang="en-GB" sz="1800" b="1" i="1" dirty="0" smtClean="0">
                <a:solidFill>
                  <a:srgbClr val="0070C0"/>
                </a:solidFill>
                <a:ea typeface="MS Mincho" pitchFamily="49" charset="-128"/>
              </a:rPr>
              <a:t>(revision of S1-17xxxx)</a:t>
            </a:r>
            <a:endParaRPr lang="en-GB" b="1" dirty="0" smtClean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2652074" cy="572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</a:t>
            </a:r>
            <a:r>
              <a:rPr lang="en-GB" sz="1200" b="1" dirty="0" smtClean="0"/>
              <a:t>#79</a:t>
            </a:r>
            <a:endParaRPr lang="en-GB" sz="1200" b="1" dirty="0"/>
          </a:p>
          <a:p>
            <a:pPr>
              <a:spcBef>
                <a:spcPct val="20000"/>
              </a:spcBef>
              <a:spcAft>
                <a:spcPts val="600"/>
              </a:spcAft>
            </a:pPr>
            <a:r>
              <a:rPr lang="pt-BR" sz="1200" b="1" dirty="0" smtClean="0"/>
              <a:t>Guilin, China, </a:t>
            </a:r>
            <a:r>
              <a:rPr lang="en-GB" altLang="zh-CN" sz="1200" b="1" dirty="0" smtClean="0"/>
              <a:t>21 - 25 August 2017</a:t>
            </a:r>
            <a:endParaRPr lang="en-GB" sz="1200" b="1" dirty="0"/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/>
              <a:t>Remember: present only slides 3, 6, 7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altLang="zh-CN" dirty="0" smtClean="0">
                <a:ea typeface="宋体" charset="-122"/>
              </a:rPr>
              <a:t>FS_ </a:t>
            </a:r>
            <a:r>
              <a:rPr lang="en-GB" altLang="zh-CN" dirty="0" err="1" smtClean="0">
                <a:ea typeface="宋体" charset="-122"/>
              </a:rPr>
              <a:t>eLESTR</a:t>
            </a:r>
            <a:r>
              <a:rPr lang="en-US" altLang="zh-CN" dirty="0" smtClean="0">
                <a:ea typeface="宋体" charset="-122"/>
              </a:rPr>
              <a:t> </a:t>
            </a:r>
            <a:r>
              <a:rPr lang="en-GB" dirty="0" smtClean="0"/>
              <a:t>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 smtClean="0">
                <a:latin typeface="等线 Light" pitchFamily="2" charset="-122"/>
                <a:ea typeface="等线 Light" pitchFamily="2" charset="-122"/>
              </a:rPr>
              <a:t>Is this a new WI? &lt;y/n&gt; No</a:t>
            </a:r>
          </a:p>
          <a:p>
            <a:endParaRPr lang="en-GB" dirty="0" smtClean="0">
              <a:latin typeface="等线 Light" pitchFamily="2" charset="-122"/>
              <a:ea typeface="等线 Light" pitchFamily="2" charset="-122"/>
            </a:endParaRPr>
          </a:p>
          <a:p>
            <a:r>
              <a:rPr lang="en-GB" dirty="0" smtClean="0">
                <a:latin typeface="等线 Light" pitchFamily="2" charset="-122"/>
                <a:ea typeface="等线 Light" pitchFamily="2" charset="-122"/>
              </a:rPr>
              <a:t>This WI has been approved at SP#74</a:t>
            </a:r>
          </a:p>
          <a:p>
            <a:pPr marL="457200" lvl="1" indent="0"/>
            <a:r>
              <a:rPr lang="en-GB" dirty="0" smtClean="0">
                <a:latin typeface="等线 Light" pitchFamily="2" charset="-122"/>
                <a:ea typeface="等线 Light" pitchFamily="2" charset="-122"/>
              </a:rPr>
              <a:t>Approved WID is in </a:t>
            </a:r>
            <a:r>
              <a:rPr lang="en-GB" dirty="0" err="1" smtClean="0">
                <a:latin typeface="等线 Light" pitchFamily="2" charset="-122"/>
                <a:ea typeface="等线 Light" pitchFamily="2" charset="-122"/>
              </a:rPr>
              <a:t>tdoc</a:t>
            </a:r>
            <a:r>
              <a:rPr lang="en-GB" dirty="0" smtClean="0">
                <a:latin typeface="等线 Light" pitchFamily="2" charset="-122"/>
                <a:ea typeface="等线 Light" pitchFamily="2" charset="-122"/>
              </a:rPr>
              <a:t> </a:t>
            </a:r>
            <a:r>
              <a:rPr lang="en-GB" altLang="zh-CN" dirty="0" smtClean="0">
                <a:latin typeface="等线 Light" pitchFamily="2" charset="-122"/>
                <a:ea typeface="等线 Light" pitchFamily="2" charset="-122"/>
              </a:rPr>
              <a:t>SP-160906</a:t>
            </a:r>
            <a:r>
              <a:rPr lang="en-GB" dirty="0" smtClean="0">
                <a:latin typeface="等线 Light" pitchFamily="2" charset="-122"/>
                <a:ea typeface="等线 Light" pitchFamily="2" charset="-122"/>
              </a:rPr>
              <a:t> </a:t>
            </a: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altLang="zh-CN" dirty="0" smtClean="0">
                <a:ea typeface="宋体" charset="-122"/>
              </a:rPr>
              <a:t>FS_ </a:t>
            </a:r>
            <a:r>
              <a:rPr lang="en-GB" altLang="zh-CN" dirty="0" err="1" smtClean="0">
                <a:ea typeface="宋体" charset="-122"/>
              </a:rPr>
              <a:t>eLESTR</a:t>
            </a:r>
            <a:r>
              <a:rPr lang="en-US" altLang="zh-CN" dirty="0" smtClean="0">
                <a:ea typeface="宋体" charset="-122"/>
              </a:rPr>
              <a:t> </a:t>
            </a:r>
            <a:r>
              <a:rPr lang="en-GB" dirty="0" smtClean="0"/>
              <a:t>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>
                <a:latin typeface="等线 Light" pitchFamily="2" charset="-122"/>
                <a:ea typeface="等线 Light" pitchFamily="2" charset="-122"/>
              </a:rPr>
              <a:t>Progress made at this meeting</a:t>
            </a:r>
          </a:p>
          <a:p>
            <a:pPr lvl="1">
              <a:buNone/>
              <a:defRPr/>
            </a:pPr>
            <a:r>
              <a:rPr lang="nl-NL" altLang="zh-CN" i="1" dirty="0" smtClean="0">
                <a:latin typeface="等线 Light" pitchFamily="2" charset="-122"/>
                <a:ea typeface="等线 Light" pitchFamily="2" charset="-122"/>
              </a:rPr>
              <a:t>Three new use cases have been accepted: </a:t>
            </a:r>
          </a:p>
          <a:p>
            <a:pPr lvl="1">
              <a:buFont typeface="Arial" pitchFamily="34" charset="0"/>
              <a:buChar char="−"/>
              <a:defRPr/>
            </a:pPr>
            <a:r>
              <a:rPr lang="en-GB" altLang="zh-CN" dirty="0" smtClean="0">
                <a:latin typeface="等线 Light" pitchFamily="2" charset="-122"/>
                <a:ea typeface="等线 Light" pitchFamily="2" charset="-122"/>
              </a:rPr>
              <a:t>Authorization for streaming delivery</a:t>
            </a:r>
          </a:p>
          <a:p>
            <a:pPr lvl="1">
              <a:buFont typeface="Arial" pitchFamily="34" charset="0"/>
              <a:buChar char="−"/>
              <a:defRPr/>
            </a:pPr>
            <a:r>
              <a:rPr lang="en-GB" altLang="zh-CN" dirty="0" smtClean="0">
                <a:latin typeface="等线 Light" pitchFamily="2" charset="-122"/>
                <a:ea typeface="等线 Light" pitchFamily="2" charset="-122"/>
              </a:rPr>
              <a:t>Application user profile support for streaming delivery</a:t>
            </a:r>
          </a:p>
          <a:p>
            <a:pPr lvl="1">
              <a:buFont typeface="Arial" pitchFamily="34" charset="0"/>
              <a:buChar char="−"/>
              <a:defRPr/>
            </a:pPr>
            <a:r>
              <a:rPr lang="en-GB" altLang="zh-CN" dirty="0" smtClean="0">
                <a:latin typeface="等线 Light" pitchFamily="2" charset="-122"/>
                <a:ea typeface="等线 Light" pitchFamily="2" charset="-122"/>
              </a:rPr>
              <a:t>Network assistant application optimization for streaming delivery</a:t>
            </a:r>
          </a:p>
          <a:p>
            <a:pPr marL="342900" lvl="1" indent="-342900">
              <a:buFont typeface="Arial" pitchFamily="34" charset="0"/>
              <a:buChar char="•"/>
              <a:defRPr/>
            </a:pPr>
            <a:r>
              <a:rPr lang="en-GB" sz="2800" dirty="0" smtClean="0">
                <a:latin typeface="等线 Light" pitchFamily="2" charset="-122"/>
                <a:ea typeface="等线 Light" pitchFamily="2" charset="-122"/>
                <a:cs typeface="+mn-cs"/>
              </a:rPr>
              <a:t>Work/Study Item Completion: 70%</a:t>
            </a:r>
          </a:p>
          <a:p>
            <a:pPr>
              <a:defRPr/>
            </a:pPr>
            <a:r>
              <a:rPr lang="en-GB" dirty="0" smtClean="0">
                <a:latin typeface="等线 Light" pitchFamily="2" charset="-122"/>
                <a:ea typeface="等线 Light" pitchFamily="2" charset="-122"/>
              </a:rPr>
              <a:t>Draft TR 22.883 Completion: 70%</a:t>
            </a:r>
          </a:p>
          <a:p>
            <a:pPr>
              <a:defRPr/>
            </a:pPr>
            <a:r>
              <a:rPr lang="en-GB" dirty="0" smtClean="0">
                <a:latin typeface="等线 Light" pitchFamily="2" charset="-122"/>
                <a:ea typeface="等线 Light" pitchFamily="2" charset="-122"/>
              </a:rPr>
              <a:t>Controversial issues</a:t>
            </a:r>
          </a:p>
          <a:p>
            <a:pPr lvl="1">
              <a:defRPr/>
            </a:pPr>
            <a:r>
              <a:rPr lang="en-GB" dirty="0" smtClean="0">
                <a:latin typeface="等线 Light" pitchFamily="2" charset="-122"/>
                <a:ea typeface="等线 Light" pitchFamily="2" charset="-122"/>
              </a:rPr>
              <a:t>No.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altLang="zh-CN" dirty="0" smtClean="0">
                <a:ea typeface="宋体" charset="-122"/>
              </a:rPr>
              <a:t>FS_ </a:t>
            </a:r>
            <a:r>
              <a:rPr lang="en-GB" altLang="zh-CN" dirty="0" err="1" smtClean="0">
                <a:ea typeface="宋体" charset="-122"/>
              </a:rPr>
              <a:t>eLESTR</a:t>
            </a:r>
            <a:r>
              <a:rPr lang="en-US" altLang="zh-CN" dirty="0" smtClean="0">
                <a:ea typeface="宋体" charset="-122"/>
              </a:rPr>
              <a:t> </a:t>
            </a:r>
            <a:r>
              <a:rPr lang="en-GB" dirty="0" smtClean="0"/>
              <a:t>Meeting 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>
                <a:latin typeface="等线 Light" pitchFamily="2" charset="-122"/>
                <a:ea typeface="等线 Light" pitchFamily="2" charset="-122"/>
              </a:rPr>
              <a:t>Number of slots assigned at this meeting</a:t>
            </a:r>
          </a:p>
          <a:p>
            <a:pPr lvl="1">
              <a:defRPr/>
            </a:pPr>
            <a:r>
              <a:rPr lang="en-GB" dirty="0" smtClean="0">
                <a:latin typeface="等线 Light" pitchFamily="2" charset="-122"/>
                <a:ea typeface="等线 Light" pitchFamily="2" charset="-122"/>
              </a:rPr>
              <a:t>sum of plenary and drafting slots: 1</a:t>
            </a:r>
          </a:p>
          <a:p>
            <a:pPr>
              <a:defRPr/>
            </a:pPr>
            <a:r>
              <a:rPr lang="en-GB" dirty="0" smtClean="0">
                <a:latin typeface="等线 Light" pitchFamily="2" charset="-122"/>
                <a:ea typeface="等线 Light" pitchFamily="2" charset="-122"/>
              </a:rPr>
              <a:t>Number of slots requested for next meeting</a:t>
            </a:r>
          </a:p>
          <a:p>
            <a:pPr lvl="1">
              <a:defRPr/>
            </a:pPr>
            <a:r>
              <a:rPr lang="en-GB" dirty="0" smtClean="0">
                <a:latin typeface="等线 Light" pitchFamily="2" charset="-122"/>
                <a:ea typeface="等线 Light" pitchFamily="2" charset="-122"/>
              </a:rPr>
              <a:t>sum of plenary and drafting slots: 1</a:t>
            </a:r>
          </a:p>
          <a:p>
            <a:pPr>
              <a:defRPr/>
            </a:pPr>
            <a:r>
              <a:rPr lang="en-GB" dirty="0" smtClean="0">
                <a:latin typeface="等线 Light" pitchFamily="2" charset="-122"/>
                <a:ea typeface="等线 Light" pitchFamily="2" charset="-122"/>
              </a:rPr>
              <a:t>Number of Drafting session participants: 20</a:t>
            </a:r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GB" altLang="zh-CN" dirty="0" smtClean="0">
                <a:ea typeface="宋体" charset="-122"/>
              </a:rPr>
              <a:t>FS_ </a:t>
            </a:r>
            <a:r>
              <a:rPr lang="en-GB" altLang="zh-CN" dirty="0" err="1" smtClean="0">
                <a:ea typeface="宋体" charset="-122"/>
              </a:rPr>
              <a:t>eLESTR</a:t>
            </a:r>
            <a:r>
              <a:rPr lang="en-US" altLang="zh-CN" dirty="0" smtClean="0">
                <a:ea typeface="宋体" charset="-122"/>
              </a:rPr>
              <a:t> </a:t>
            </a:r>
            <a:r>
              <a:rPr lang="en-GB" dirty="0" smtClean="0"/>
              <a:t>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 smtClean="0">
                <a:latin typeface="等线 Light" pitchFamily="2" charset="-122"/>
                <a:ea typeface="等线 Light" pitchFamily="2" charset="-122"/>
              </a:rPr>
              <a:t>Current expected dates </a:t>
            </a:r>
            <a:r>
              <a:rPr lang="en-GB" sz="2400" dirty="0">
                <a:latin typeface="等线 Light" pitchFamily="2" charset="-122"/>
                <a:ea typeface="等线 Light" pitchFamily="2" charset="-122"/>
              </a:rPr>
              <a:t>to send </a:t>
            </a:r>
            <a:r>
              <a:rPr lang="en-GB" sz="2400" dirty="0" smtClean="0">
                <a:latin typeface="等线 Light" pitchFamily="2" charset="-122"/>
                <a:ea typeface="等线 Light" pitchFamily="2" charset="-122"/>
              </a:rPr>
              <a:t>TR to </a:t>
            </a:r>
            <a:r>
              <a:rPr lang="en-GB" sz="2400" dirty="0">
                <a:latin typeface="等线 Light" pitchFamily="2" charset="-122"/>
                <a:ea typeface="等线 Light" pitchFamily="2" charset="-122"/>
              </a:rPr>
              <a:t>SA plenary:</a:t>
            </a:r>
          </a:p>
          <a:p>
            <a:pPr lvl="1">
              <a:defRPr/>
            </a:pPr>
            <a:r>
              <a:rPr lang="en-GB" sz="2000" dirty="0">
                <a:latin typeface="等线 Light" pitchFamily="2" charset="-122"/>
                <a:ea typeface="等线 Light" pitchFamily="2" charset="-122"/>
              </a:rPr>
              <a:t>For information: </a:t>
            </a:r>
            <a:r>
              <a:rPr lang="en-GB" sz="2000" dirty="0" smtClean="0">
                <a:latin typeface="等线 Light" pitchFamily="2" charset="-122"/>
                <a:ea typeface="等线 Light" pitchFamily="2" charset="-122"/>
              </a:rPr>
              <a:t>SA#78 (12/2017</a:t>
            </a:r>
            <a:r>
              <a:rPr lang="en-GB" sz="2000" dirty="0" smtClean="0">
                <a:latin typeface="等线 Light" pitchFamily="2" charset="-122"/>
                <a:ea typeface="等线 Light" pitchFamily="2" charset="-122"/>
              </a:rPr>
              <a:t>)</a:t>
            </a:r>
            <a:endParaRPr lang="en-GB" sz="2000" dirty="0">
              <a:latin typeface="等线 Light" pitchFamily="2" charset="-122"/>
              <a:ea typeface="等线 Light" pitchFamily="2" charset="-122"/>
            </a:endParaRPr>
          </a:p>
          <a:p>
            <a:pPr lvl="1">
              <a:defRPr/>
            </a:pPr>
            <a:r>
              <a:rPr lang="en-GB" sz="2000" dirty="0">
                <a:latin typeface="等线 Light" pitchFamily="2" charset="-122"/>
                <a:ea typeface="等线 Light" pitchFamily="2" charset="-122"/>
              </a:rPr>
              <a:t>For approval: </a:t>
            </a:r>
            <a:r>
              <a:rPr lang="en-GB" sz="2000" dirty="0" smtClean="0">
                <a:latin typeface="等线 Light" pitchFamily="2" charset="-122"/>
                <a:ea typeface="等线 Light" pitchFamily="2" charset="-122"/>
              </a:rPr>
              <a:t>SA#79 (03/2018)</a:t>
            </a:r>
            <a:endParaRPr lang="en-GB" sz="2000" dirty="0" smtClean="0">
              <a:latin typeface="等线 Light" pitchFamily="2" charset="-122"/>
              <a:ea typeface="等线 Light" pitchFamily="2" charset="-122"/>
            </a:endParaRPr>
          </a:p>
          <a:p>
            <a:pPr>
              <a:defRPr/>
            </a:pPr>
            <a:endParaRPr lang="en-GB" sz="2400" dirty="0" smtClean="0">
              <a:latin typeface="等线 Light" pitchFamily="2" charset="-122"/>
              <a:ea typeface="等线 Light" pitchFamily="2" charset="-122"/>
            </a:endParaRPr>
          </a:p>
          <a:p>
            <a:pPr>
              <a:defRPr/>
            </a:pPr>
            <a:r>
              <a:rPr lang="en-GB" sz="2400" dirty="0" smtClean="0">
                <a:latin typeface="等线 Light" pitchFamily="2" charset="-122"/>
                <a:ea typeface="等线 Light" pitchFamily="2" charset="-122"/>
              </a:rPr>
              <a:t>Have these dates been changed at this meeting? </a:t>
            </a:r>
            <a:r>
              <a:rPr lang="en-GB" sz="2400" dirty="0" smtClean="0">
                <a:latin typeface="等线 Light" pitchFamily="2" charset="-122"/>
                <a:ea typeface="等线 Light" pitchFamily="2" charset="-122"/>
              </a:rPr>
              <a:t>Y</a:t>
            </a:r>
            <a:endParaRPr lang="en-GB" sz="2200" dirty="0">
              <a:latin typeface="等线 Light" pitchFamily="2" charset="-122"/>
              <a:ea typeface="等线 Light" pitchFamily="2" charset="-122"/>
            </a:endParaRPr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184149" y="285728"/>
            <a:ext cx="7102495" cy="782637"/>
          </a:xfrm>
        </p:spPr>
        <p:txBody>
          <a:bodyPr/>
          <a:lstStyle/>
          <a:p>
            <a:r>
              <a:rPr lang="en-GB" altLang="zh-CN" dirty="0" smtClean="0">
                <a:ea typeface="宋体" charset="-122"/>
              </a:rPr>
              <a:t>FS_ </a:t>
            </a:r>
            <a:r>
              <a:rPr lang="en-GB" altLang="zh-CN" dirty="0" err="1" smtClean="0">
                <a:ea typeface="宋体" charset="-122"/>
              </a:rPr>
              <a:t>eLESTR</a:t>
            </a:r>
            <a:r>
              <a:rPr lang="en-US" altLang="zh-CN" dirty="0" smtClean="0">
                <a:ea typeface="宋体" charset="-122"/>
              </a:rPr>
              <a:t> </a:t>
            </a:r>
            <a:r>
              <a:rPr lang="en-GB" dirty="0" smtClean="0"/>
              <a:t>Planning/Progress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>
                <a:latin typeface="等线 Light" pitchFamily="2" charset="-122"/>
                <a:ea typeface="等线 Light" pitchFamily="2" charset="-122"/>
              </a:rPr>
              <a:t>Topics </a:t>
            </a:r>
            <a:r>
              <a:rPr lang="en-GB" dirty="0">
                <a:latin typeface="等线 Light" pitchFamily="2" charset="-122"/>
                <a:ea typeface="等线 Light" pitchFamily="2" charset="-122"/>
              </a:rPr>
              <a:t>to focus on </a:t>
            </a:r>
            <a:r>
              <a:rPr lang="en-GB" dirty="0" smtClean="0">
                <a:latin typeface="等线 Light" pitchFamily="2" charset="-122"/>
                <a:ea typeface="等线 Light" pitchFamily="2" charset="-122"/>
              </a:rPr>
              <a:t>at next SA1 meeting:</a:t>
            </a:r>
            <a:endParaRPr lang="en-GB" dirty="0">
              <a:latin typeface="等线 Light" pitchFamily="2" charset="-122"/>
              <a:ea typeface="等线 Light" pitchFamily="2" charset="-122"/>
            </a:endParaRPr>
          </a:p>
          <a:p>
            <a:pPr lvl="1">
              <a:defRPr/>
            </a:pPr>
            <a:r>
              <a:rPr lang="en-GB" dirty="0" smtClean="0">
                <a:latin typeface="等线 Light" pitchFamily="2" charset="-122"/>
                <a:ea typeface="等线 Light" pitchFamily="2" charset="-122"/>
              </a:rPr>
              <a:t>Gap analysis and consolidate p</a:t>
            </a:r>
            <a:r>
              <a:rPr lang="en-GB" altLang="zh-CN" dirty="0" smtClean="0">
                <a:latin typeface="等线 Light" pitchFamily="2" charset="-122"/>
                <a:ea typeface="等线 Light" pitchFamily="2" charset="-122"/>
              </a:rPr>
              <a:t>otential requirements</a:t>
            </a:r>
          </a:p>
          <a:p>
            <a:pPr lvl="1">
              <a:defRPr/>
            </a:pPr>
            <a:r>
              <a:rPr lang="en-GB" dirty="0" smtClean="0">
                <a:latin typeface="等线 Light" pitchFamily="2" charset="-122"/>
                <a:ea typeface="等线 Light" pitchFamily="2" charset="-122"/>
              </a:rPr>
              <a:t>Complete this SI</a:t>
            </a:r>
          </a:p>
          <a:p>
            <a:pPr>
              <a:defRPr/>
            </a:pPr>
            <a:r>
              <a:rPr lang="en-GB" dirty="0" smtClean="0">
                <a:latin typeface="等线 Light" pitchFamily="2" charset="-122"/>
                <a:ea typeface="等线 Light" pitchFamily="2" charset="-122"/>
              </a:rPr>
              <a:t>Planning for subsequent meetings</a:t>
            </a:r>
          </a:p>
          <a:p>
            <a:pPr lvl="1">
              <a:defRPr/>
            </a:pPr>
            <a:r>
              <a:rPr lang="en-GB" dirty="0" smtClean="0">
                <a:latin typeface="等线 Light" pitchFamily="2" charset="-122"/>
                <a:ea typeface="等线 Light" pitchFamily="2" charset="-122"/>
              </a:rPr>
              <a:t>SA1#80 (Nov.2017)</a:t>
            </a:r>
          </a:p>
          <a:p>
            <a:pPr lvl="2">
              <a:defRPr/>
            </a:pPr>
            <a:r>
              <a:rPr lang="en-GB" altLang="zh-CN" dirty="0" smtClean="0">
                <a:latin typeface="等线 Light" pitchFamily="2" charset="-122"/>
                <a:ea typeface="等线 Light" pitchFamily="2" charset="-122"/>
              </a:rPr>
              <a:t>Gap analysis </a:t>
            </a:r>
            <a:endParaRPr lang="en-GB" dirty="0" smtClean="0">
              <a:latin typeface="等线 Light" pitchFamily="2" charset="-122"/>
              <a:ea typeface="等线 Light" pitchFamily="2" charset="-122"/>
            </a:endParaRPr>
          </a:p>
          <a:p>
            <a:pPr lvl="2">
              <a:defRPr/>
            </a:pPr>
            <a:r>
              <a:rPr lang="en-GB" dirty="0" smtClean="0">
                <a:latin typeface="等线 Light" pitchFamily="2" charset="-122"/>
                <a:ea typeface="等线 Light" pitchFamily="2" charset="-122"/>
              </a:rPr>
              <a:t>Complete this SI</a:t>
            </a:r>
            <a:endParaRPr lang="en-GB" dirty="0">
              <a:latin typeface="等线 Light" pitchFamily="2" charset="-122"/>
              <a:ea typeface="等线 Light" pitchFamily="2" charset="-122"/>
            </a:endParaRPr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6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214283" y="414338"/>
            <a:ext cx="7094568" cy="782637"/>
          </a:xfrm>
        </p:spPr>
        <p:txBody>
          <a:bodyPr/>
          <a:lstStyle/>
          <a:p>
            <a:r>
              <a:rPr lang="en-GB" altLang="zh-CN" dirty="0" smtClean="0">
                <a:ea typeface="宋体" charset="-122"/>
              </a:rPr>
              <a:t>FS_ </a:t>
            </a:r>
            <a:r>
              <a:rPr lang="en-GB" altLang="zh-CN" dirty="0" err="1" smtClean="0">
                <a:ea typeface="宋体" charset="-122"/>
              </a:rPr>
              <a:t>eLESTR</a:t>
            </a:r>
            <a:r>
              <a:rPr lang="en-US" altLang="zh-CN" dirty="0" smtClean="0">
                <a:ea typeface="宋体" charset="-122"/>
              </a:rPr>
              <a:t> </a:t>
            </a:r>
            <a:r>
              <a:rPr lang="en-GB" dirty="0" smtClean="0"/>
              <a:t>Progress 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>
                <a:latin typeface="等线 Light" pitchFamily="2" charset="-122"/>
                <a:ea typeface="等线 Light" pitchFamily="2" charset="-122"/>
              </a:rPr>
              <a:t>Estimated percentage completion:</a:t>
            </a:r>
          </a:p>
          <a:p>
            <a:pPr lvl="1">
              <a:defRPr/>
            </a:pPr>
            <a:r>
              <a:rPr lang="en-GB" dirty="0" smtClean="0">
                <a:latin typeface="等线 Light" pitchFamily="2" charset="-122"/>
                <a:ea typeface="等线 Light" pitchFamily="2" charset="-122"/>
              </a:rPr>
              <a:t>now: 70%</a:t>
            </a:r>
            <a:endParaRPr lang="en-GB" dirty="0">
              <a:latin typeface="等线 Light" pitchFamily="2" charset="-122"/>
              <a:ea typeface="等线 Light" pitchFamily="2" charset="-122"/>
            </a:endParaRPr>
          </a:p>
          <a:p>
            <a:pPr lvl="1">
              <a:defRPr/>
            </a:pPr>
            <a:r>
              <a:rPr lang="en-GB" dirty="0" smtClean="0">
                <a:latin typeface="等线 Light" pitchFamily="2" charset="-122"/>
                <a:ea typeface="等线 Light" pitchFamily="2" charset="-122"/>
              </a:rPr>
              <a:t>Next meeting: 100%</a:t>
            </a:r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7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120669" y="285728"/>
            <a:ext cx="7308851" cy="782637"/>
          </a:xfrm>
        </p:spPr>
        <p:txBody>
          <a:bodyPr/>
          <a:lstStyle/>
          <a:p>
            <a:r>
              <a:rPr lang="en-GB" altLang="zh-CN" dirty="0" smtClean="0">
                <a:ea typeface="宋体" charset="-122"/>
              </a:rPr>
              <a:t>FS_ </a:t>
            </a:r>
            <a:r>
              <a:rPr lang="en-GB" altLang="zh-CN" dirty="0" err="1" smtClean="0">
                <a:ea typeface="宋体" charset="-122"/>
              </a:rPr>
              <a:t>eLESTR</a:t>
            </a:r>
            <a:r>
              <a:rPr lang="en-US" altLang="zh-CN" dirty="0" smtClean="0">
                <a:ea typeface="宋体" charset="-122"/>
              </a:rPr>
              <a:t> </a:t>
            </a:r>
            <a:r>
              <a:rPr lang="en-GB" dirty="0" smtClean="0"/>
              <a:t>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List agreed CRs. For draft TR/TS, list agreed contributions – document details can be copied from meeting Agenda</a:t>
            </a:r>
          </a:p>
          <a:p>
            <a:pPr>
              <a:defRPr/>
            </a:pPr>
            <a:r>
              <a:rPr lang="en-GB" dirty="0" smtClean="0">
                <a:latin typeface="等线 Light" pitchFamily="2" charset="-122"/>
                <a:ea typeface="等线 Light" pitchFamily="2" charset="-122"/>
              </a:rPr>
              <a:t>List of agreed documents at this meeting:</a:t>
            </a:r>
          </a:p>
          <a:p>
            <a:pPr>
              <a:defRPr/>
            </a:pPr>
            <a:endParaRPr lang="en-GB" dirty="0" smtClean="0"/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8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642911" y="2924175"/>
          <a:ext cx="7813703" cy="157734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192785"/>
                <a:gridCol w="2547143"/>
                <a:gridCol w="4073775"/>
              </a:tblGrid>
              <a:tr h="245570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1400" u="sng" kern="1200" dirty="0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S1-173413</a:t>
                      </a:r>
                      <a:endParaRPr lang="en-GB" sz="1400" u="sng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Arial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CATT,</a:t>
                      </a:r>
                      <a:r>
                        <a:rPr lang="en-GB" sz="1400" baseline="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 China Telecom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Authorization for streaming delivery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1400" u="sng" kern="1200" dirty="0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S1-173497</a:t>
                      </a:r>
                      <a:endParaRPr lang="en-GB" altLang="zh-CN" sz="1400" u="sng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Arial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1400" baseline="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China Telecom, </a:t>
                      </a: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ZTE , CATT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Application user profile support for streaming delivery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240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1400" u="sng" kern="1200" dirty="0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S1-173079</a:t>
                      </a:r>
                      <a:endParaRPr lang="en-GB" altLang="zh-CN" sz="1400" u="sng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Arial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1400" baseline="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China Telecom, </a:t>
                      </a: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ZTE,</a:t>
                      </a:r>
                      <a:r>
                        <a:rPr lang="en-GB" sz="1400" baseline="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 CATT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Network assistant application optimization for streaming delivery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81</TotalTime>
  <Words>345</Words>
  <Application>Microsoft Office PowerPoint</Application>
  <PresentationFormat>全屏显示(4:3)</PresentationFormat>
  <Paragraphs>76</Paragraphs>
  <Slides>8</Slides>
  <Notes>8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9" baseType="lpstr">
      <vt:lpstr>Blank Presentation</vt:lpstr>
      <vt:lpstr>FS_ eLESTR Status Update  Feasibility Study on Enhancement of LTE for Efficient delivery of Streaming Service</vt:lpstr>
      <vt:lpstr>FS_ eLESTR Status</vt:lpstr>
      <vt:lpstr>FS_ eLESTR Progress</vt:lpstr>
      <vt:lpstr>FS_ eLESTR Meeting Time</vt:lpstr>
      <vt:lpstr>FS_ eLESTR Completion Date</vt:lpstr>
      <vt:lpstr>FS_ eLESTR Planning/Progress</vt:lpstr>
      <vt:lpstr>FS_ eLESTR Progress Estimate</vt:lpstr>
      <vt:lpstr>FS_ eLESTR Agreed documents</vt:lpstr>
    </vt:vector>
  </TitlesOfParts>
  <Company>MCC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xiaxu</cp:lastModifiedBy>
  <cp:revision>318</cp:revision>
  <cp:lastPrinted>2000-01-14T10:02:55Z</cp:lastPrinted>
  <dcterms:created xsi:type="dcterms:W3CDTF">1999-11-22T09:19:47Z</dcterms:created>
  <dcterms:modified xsi:type="dcterms:W3CDTF">2017-08-25T06:35:54Z</dcterms:modified>
  <cp:category>Presentation</cp:category>
</cp:coreProperties>
</file>