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7" r:id="rId2"/>
    <p:sldId id="264" r:id="rId3"/>
    <p:sldId id="268" r:id="rId4"/>
    <p:sldId id="267" r:id="rId5"/>
    <p:sldId id="262" r:id="rId6"/>
    <p:sldId id="261" r:id="rId7"/>
    <p:sldId id="260" r:id="rId8"/>
    <p:sldId id="258" r:id="rId9"/>
    <p:sldId id="265" r:id="rId10"/>
    <p:sldId id="266" r:id="rId11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87" d="100"/>
          <a:sy n="87" d="100"/>
        </p:scale>
        <p:origin x="1291" y="67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3720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8251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file:///D:\3GPP\SA1%20Guilin%202017\docs\S1-173512.zip" TargetMode="External"/><Relationship Id="rId13" Type="http://schemas.openxmlformats.org/officeDocument/2006/relationships/hyperlink" Target="file:///D:\3GPP\SA1%20Guilin%202017\docs\S1-173371.zip" TargetMode="External"/><Relationship Id="rId18" Type="http://schemas.openxmlformats.org/officeDocument/2006/relationships/hyperlink" Target="file:///D:\3GPP\SA1%20Guilin%202017\docs\S1-173525.zip" TargetMode="External"/><Relationship Id="rId3" Type="http://schemas.openxmlformats.org/officeDocument/2006/relationships/hyperlink" Target="file:///D:\3GPP\SA1%20Guilin%202017\docs\S1-173376.zip" TargetMode="External"/><Relationship Id="rId21" Type="http://schemas.openxmlformats.org/officeDocument/2006/relationships/hyperlink" Target="file:///D:\3GPP\SA1%20Guilin%202017\docs\S1-173527.zip" TargetMode="External"/><Relationship Id="rId7" Type="http://schemas.openxmlformats.org/officeDocument/2006/relationships/hyperlink" Target="file:///D:\3GPP\SA1%20Guilin%202017\docs\S1-173516.zip" TargetMode="External"/><Relationship Id="rId12" Type="http://schemas.openxmlformats.org/officeDocument/2006/relationships/hyperlink" Target="file:///D:\3GPP\SA1%20Guilin%202017\docs\S1-173337.zip" TargetMode="External"/><Relationship Id="rId17" Type="http://schemas.openxmlformats.org/officeDocument/2006/relationships/hyperlink" Target="file:///D:\3GPP\SA1%20Guilin%202017\docs\S1-173524.zip" TargetMode="External"/><Relationship Id="rId2" Type="http://schemas.openxmlformats.org/officeDocument/2006/relationships/notesSlide" Target="../notesSlides/notesSlide3.xml"/><Relationship Id="rId16" Type="http://schemas.openxmlformats.org/officeDocument/2006/relationships/hyperlink" Target="file:///D:\3GPP\SA1%20Guilin%202017\docs\S1-173523.zip" TargetMode="External"/><Relationship Id="rId20" Type="http://schemas.openxmlformats.org/officeDocument/2006/relationships/hyperlink" Target="file:///D:\3GPP\SA1%20Guilin%202017\docs\S1-173509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D:\3GPP\SA1%20Guilin%202017\docs\S1-173515.zip" TargetMode="External"/><Relationship Id="rId11" Type="http://schemas.openxmlformats.org/officeDocument/2006/relationships/hyperlink" Target="file:///D:\3GPP\SA1%20Guilin%202017\docs\S1-173519.zip" TargetMode="External"/><Relationship Id="rId5" Type="http://schemas.openxmlformats.org/officeDocument/2006/relationships/hyperlink" Target="file:///D:\3GPP\SA1%20Guilin%202017\docs\S1-173514.zip" TargetMode="External"/><Relationship Id="rId15" Type="http://schemas.openxmlformats.org/officeDocument/2006/relationships/hyperlink" Target="file:///D:\3GPP\SA1%20Guilin%202017\docs\S1-173522.zip" TargetMode="External"/><Relationship Id="rId10" Type="http://schemas.openxmlformats.org/officeDocument/2006/relationships/hyperlink" Target="file:///D:\3GPP\SA1%20Guilin%202017\docs\S1-173518.zip" TargetMode="External"/><Relationship Id="rId19" Type="http://schemas.openxmlformats.org/officeDocument/2006/relationships/hyperlink" Target="file:///D:\3GPP\SA1%20Guilin%202017\docs\S1-173526.zip" TargetMode="External"/><Relationship Id="rId4" Type="http://schemas.openxmlformats.org/officeDocument/2006/relationships/hyperlink" Target="file:///D:\3GPP\SA1%20Guilin%202017\docs\S1-173513.zip" TargetMode="External"/><Relationship Id="rId9" Type="http://schemas.openxmlformats.org/officeDocument/2006/relationships/hyperlink" Target="file:///D:\3GPP\SA1%20Guilin%202017\docs\S1-173517.zip" TargetMode="External"/><Relationship Id="rId14" Type="http://schemas.openxmlformats.org/officeDocument/2006/relationships/hyperlink" Target="file:///D:\3GPP\SA1%20Guilin%202017\docs\S1-173508.zi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FS_FRMCS2 Status Update</a:t>
            </a:r>
            <a:br>
              <a:rPr lang="en-US" dirty="0"/>
            </a:br>
            <a:r>
              <a:rPr lang="en-GB" sz="2800" dirty="0"/>
              <a:t>Study on Future Railway Mobile Communication System2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Jürgen Merkel</a:t>
            </a:r>
          </a:p>
          <a:p>
            <a:r>
              <a:rPr lang="en-US" dirty="0"/>
              <a:t>Nokia</a:t>
            </a:r>
          </a:p>
          <a:p>
            <a:r>
              <a:rPr lang="en-US" dirty="0"/>
              <a:t>FS</a:t>
            </a:r>
            <a:r>
              <a:rPr lang="en-US"/>
              <a:t>_FRMCS2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S1-173553</a:t>
            </a:r>
          </a:p>
          <a:p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S1-17xxxx)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 dirty="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#79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Guilin, China</a:t>
            </a:r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 dirty="0"/>
              <a:t>Remember: present only slides 3, 6, 7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FS_FRMCS2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10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FS_FRMCS2</a:t>
            </a:r>
            <a:r>
              <a:rPr lang="en-GB" dirty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&lt;no&gt;</a:t>
            </a:r>
          </a:p>
          <a:p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FS_FRMCS2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New FRMCS use cases:</a:t>
            </a:r>
          </a:p>
          <a:p>
            <a:pPr lvl="2"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6D77DB2-6AAC-4C04-A618-187B3479982B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2386649"/>
          <a:ext cx="7772399" cy="344411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63779">
                  <a:extLst>
                    <a:ext uri="{9D8B030D-6E8A-4147-A177-3AD203B41FA5}">
                      <a16:colId xmlns:a16="http://schemas.microsoft.com/office/drawing/2014/main" val="4244985714"/>
                    </a:ext>
                  </a:extLst>
                </a:gridCol>
                <a:gridCol w="2275073">
                  <a:extLst>
                    <a:ext uri="{9D8B030D-6E8A-4147-A177-3AD203B41FA5}">
                      <a16:colId xmlns:a16="http://schemas.microsoft.com/office/drawing/2014/main" val="3745648703"/>
                    </a:ext>
                  </a:extLst>
                </a:gridCol>
                <a:gridCol w="3733547">
                  <a:extLst>
                    <a:ext uri="{9D8B030D-6E8A-4147-A177-3AD203B41FA5}">
                      <a16:colId xmlns:a16="http://schemas.microsoft.com/office/drawing/2014/main" val="2488903451"/>
                    </a:ext>
                  </a:extLst>
                </a:gridCol>
              </a:tblGrid>
              <a:tr h="1332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3"/>
                        </a:rPr>
                        <a:t>S1-173376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ETRI, Hansung University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Discussion issues on FS_FRMCS2 editorials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1144471102"/>
                  </a:ext>
                </a:extLst>
              </a:tr>
              <a:tr h="1332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4"/>
                        </a:rPr>
                        <a:t>S1-173513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UIC, Nokia, KCC, Ericsson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CR22.889v15.0.0: Trackside Maintenance Warning System communication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2753548788"/>
                  </a:ext>
                </a:extLst>
              </a:tr>
              <a:tr h="1332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5"/>
                        </a:rPr>
                        <a:t>S1-173514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UIC, Nokia, KCC, Ericsson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CR22.889v15.0.0: Pushed real time video streaming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486893135"/>
                  </a:ext>
                </a:extLst>
              </a:tr>
              <a:tr h="1332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6"/>
                        </a:rPr>
                        <a:t>S1-173515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UIC, Nokia, KCC, Ericsson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CR22.889v15.0.0: Support and use of Public Emergency Call by a FRMCS system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1702558356"/>
                  </a:ext>
                </a:extLst>
              </a:tr>
              <a:tr h="2193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7"/>
                        </a:rPr>
                        <a:t>S1-173516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UIC, Nokia, KCC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CR22.889v15.0.0: Data communication for rail possession management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24767258"/>
                  </a:ext>
                </a:extLst>
              </a:tr>
              <a:tr h="1332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8"/>
                        </a:rPr>
                        <a:t>S1-173512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UIC, Nokia, KCC, Ericsson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CR22.889v15.0.0: Shunting voice communication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2478984010"/>
                  </a:ext>
                </a:extLst>
              </a:tr>
              <a:tr h="2664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9"/>
                        </a:rPr>
                        <a:t>S1-173517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UIC, Nokia, KCC, Ericsson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CR22.889v15.0.0: Recording of communication and communication related information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1719162156"/>
                  </a:ext>
                </a:extLst>
              </a:tr>
              <a:tr h="1332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10"/>
                        </a:rPr>
                        <a:t>S1-173518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UIC, Nokia, KCC, Ericsson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CR22.889v15.0.0: Communication for remote control of engines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1324790567"/>
                  </a:ext>
                </a:extLst>
              </a:tr>
              <a:tr h="1332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11"/>
                        </a:rPr>
                        <a:t>S1-173519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UIC, Nokia, KCC, Ericsson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CR22.889v15.0.0: Automatic Train Operation (ATO) related communication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2664805170"/>
                  </a:ext>
                </a:extLst>
              </a:tr>
              <a:tr h="1332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12"/>
                        </a:rPr>
                        <a:t>S1-173520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UIC, Nokia, KCC, Ericsson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CR22.889v15.0.0: Monitoring and control of critical rail infrastructure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925617332"/>
                  </a:ext>
                </a:extLst>
              </a:tr>
              <a:tr h="2664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13"/>
                        </a:rPr>
                        <a:t>S1-173371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Nokia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CR22.889v15.0.0: Adding the ability of the FRMCS system to stop calls directed to the 3GPP identity of a FRMCS Equipment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1578655319"/>
                  </a:ext>
                </a:extLst>
              </a:tr>
              <a:tr h="1332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14"/>
                        </a:rPr>
                        <a:t>S1-173508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UIC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CR22.889v15.0.0: Transport system QoS class negotiation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1153036087"/>
                  </a:ext>
                </a:extLst>
              </a:tr>
              <a:tr h="1332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15"/>
                        </a:rPr>
                        <a:t>S1-173522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UIC, Nokia, KCC, Ericsson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CR22.889v15.0.0: Arbitration among communications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2196647788"/>
                  </a:ext>
                </a:extLst>
              </a:tr>
              <a:tr h="1332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16"/>
                        </a:rPr>
                        <a:t>S1-173523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UIC, Nokia, KCC, Ericsson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CR22.889v15.0.0: Interworking of FRMCS system and external networks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4288256856"/>
                  </a:ext>
                </a:extLst>
              </a:tr>
              <a:tr h="1332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17"/>
                        </a:rPr>
                        <a:t>S1-173524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UIC, Nokia, KCC, Ericsson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CR22.889v15.0.0: Clarifications to FRMCS system principles – Bearer Flexibility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772222147"/>
                  </a:ext>
                </a:extLst>
              </a:tr>
              <a:tr h="1332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18"/>
                        </a:rPr>
                        <a:t>S1-173525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UIC, Nokia, KCC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CR22.889v15.0.0: FRMCS On-network/Off-network communication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2588409831"/>
                  </a:ext>
                </a:extLst>
              </a:tr>
              <a:tr h="1332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19"/>
                        </a:rPr>
                        <a:t>S1-173526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UIC, Nokia, KCC, Ericsson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CR22.889v15.0.0: FRMCS system principles – Security framework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2713222969"/>
                  </a:ext>
                </a:extLst>
              </a:tr>
              <a:tr h="2664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20"/>
                        </a:rPr>
                        <a:t>S1-173509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Rapporteur (Nokia)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CR22.889v15.0.0: Update chapter 13 “Potential new requirements” to reflect normative done in Rel-15.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2629082258"/>
                  </a:ext>
                </a:extLst>
              </a:tr>
              <a:tr h="1332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21"/>
                        </a:rPr>
                        <a:t>S1-173527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UIC, Nokia, KCC</a:t>
                      </a:r>
                      <a:endParaRPr lang="de-DE" sz="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 err="1">
                          <a:effectLst/>
                        </a:rPr>
                        <a:t>QoS</a:t>
                      </a:r>
                      <a:r>
                        <a:rPr lang="en-GB" sz="800" dirty="0">
                          <a:effectLst/>
                        </a:rPr>
                        <a:t> in a railway environment</a:t>
                      </a:r>
                      <a:endParaRPr lang="de-DE" sz="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292446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763449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FS_FRMCS2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Work/Study Item Completion: 20%</a:t>
            </a:r>
          </a:p>
          <a:p>
            <a:pPr>
              <a:defRPr/>
            </a:pPr>
            <a:r>
              <a:rPr lang="en-GB" dirty="0"/>
              <a:t>Draft TR 22.889 Completion: 20%</a:t>
            </a:r>
          </a:p>
          <a:p>
            <a:pPr marL="400050" lvl="2" indent="0">
              <a:buFontTx/>
              <a:buNone/>
              <a:defRPr/>
            </a:pPr>
            <a:endParaRPr lang="en-GB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Requirements are written from the railway perspective</a:t>
            </a:r>
          </a:p>
          <a:p>
            <a:pPr lvl="1">
              <a:defRPr/>
            </a:pPr>
            <a:r>
              <a:rPr lang="en-GB" dirty="0"/>
              <a:t>Percentage of completion and time line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4</a:t>
            </a:fld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61091435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FS_FRMCS2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0</a:t>
            </a:r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-</a:t>
            </a:r>
          </a:p>
          <a:p>
            <a:pPr marL="457200" lvl="1" indent="0">
              <a:buFontTx/>
              <a:buNone/>
              <a:defRPr/>
            </a:pPr>
            <a:endParaRPr lang="en-GB" dirty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5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FS_FRMCS2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to SA plenary:</a:t>
            </a:r>
          </a:p>
          <a:p>
            <a:pPr lvl="1">
              <a:defRPr/>
            </a:pPr>
            <a:r>
              <a:rPr lang="en-GB" sz="2000" dirty="0"/>
              <a:t>For information: SA#79 (</a:t>
            </a:r>
            <a:r>
              <a:rPr lang="en-GB" sz="2000" dirty="0">
                <a:solidFill>
                  <a:srgbClr val="FF0000"/>
                </a:solidFill>
              </a:rPr>
              <a:t>03/2018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SA#80 (</a:t>
            </a:r>
            <a:r>
              <a:rPr lang="en-GB" sz="2000" dirty="0">
                <a:solidFill>
                  <a:srgbClr val="FF0000"/>
                </a:solidFill>
              </a:rPr>
              <a:t>06/2018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Dates shifted by one cycle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6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FS_FRMCS2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Topics to focus on at next SA1#78 meeting:</a:t>
            </a:r>
          </a:p>
          <a:p>
            <a:pPr lvl="1">
              <a:defRPr/>
            </a:pPr>
            <a:r>
              <a:rPr lang="en-GB" dirty="0"/>
              <a:t>Put work on 22.889 on hold to spend time on introduction of normative requirements to MCX specifications</a:t>
            </a:r>
          </a:p>
          <a:p>
            <a:pPr marL="457200" lvl="1" indent="0">
              <a:buNone/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7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Email discussion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FS_FRMCS2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20%</a:t>
            </a:r>
          </a:p>
          <a:p>
            <a:pPr lvl="1">
              <a:defRPr/>
            </a:pPr>
            <a:r>
              <a:rPr lang="en-GB" dirty="0"/>
              <a:t>Next meeting: 20%</a:t>
            </a:r>
          </a:p>
          <a:p>
            <a:pPr lvl="2">
              <a:defRPr/>
            </a:pPr>
            <a:endParaRPr lang="en-GB" dirty="0"/>
          </a:p>
          <a:p>
            <a:pPr lvl="1">
              <a:defRPr/>
            </a:pPr>
            <a:r>
              <a:rPr lang="en-GB" dirty="0"/>
              <a:t>In two meetings: 70%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9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650</Words>
  <Application>Microsoft Office PowerPoint</Application>
  <PresentationFormat>On-screen Show (4:3)</PresentationFormat>
  <Paragraphs>136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MS Mincho</vt:lpstr>
      <vt:lpstr>Arial</vt:lpstr>
      <vt:lpstr>Bookman Old Style</vt:lpstr>
      <vt:lpstr>Calibri</vt:lpstr>
      <vt:lpstr>Times New Roman</vt:lpstr>
      <vt:lpstr>Blank Presentation</vt:lpstr>
      <vt:lpstr>FS_FRMCS2 Status Update Study on Future Railway Mobile Communication System2</vt:lpstr>
      <vt:lpstr>FS_FRMCS2 Status</vt:lpstr>
      <vt:lpstr>FS_FRMCS2 Progress</vt:lpstr>
      <vt:lpstr>FS_FRMCS2 Progress</vt:lpstr>
      <vt:lpstr>FS_FRMCS2 Meeting Time</vt:lpstr>
      <vt:lpstr>FS_FRMCS2 Completion Date</vt:lpstr>
      <vt:lpstr>FS_FRMCS2 Planning/Progress</vt:lpstr>
      <vt:lpstr>Work plan between meetings</vt:lpstr>
      <vt:lpstr>FS_FRMCS2 Progress Estimate</vt:lpstr>
      <vt:lpstr>FS_FRMCS2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Juergen Merkel</cp:lastModifiedBy>
  <cp:revision>334</cp:revision>
  <cp:lastPrinted>2000-01-14T10:02:55Z</cp:lastPrinted>
  <dcterms:created xsi:type="dcterms:W3CDTF">1999-11-22T09:19:47Z</dcterms:created>
  <dcterms:modified xsi:type="dcterms:W3CDTF">2017-08-25T06:26:13Z</dcterms:modified>
  <cp:category>Presentation</cp:category>
</cp:coreProperties>
</file>