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73" r:id="rId4"/>
    <p:sldId id="272" r:id="rId5"/>
    <p:sldId id="269" r:id="rId6"/>
    <p:sldId id="270" r:id="rId7"/>
    <p:sldId id="271" r:id="rId8"/>
    <p:sldId id="268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68" autoAdjust="0"/>
    <p:restoredTop sz="86401" autoAdjust="0"/>
  </p:normalViewPr>
  <p:slideViewPr>
    <p:cSldViewPr>
      <p:cViewPr>
        <p:scale>
          <a:sx n="70" d="100"/>
          <a:sy n="70" d="100"/>
        </p:scale>
        <p:origin x="-941" y="-3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2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Agreements </a:t>
            </a:r>
            <a:r>
              <a:rPr lang="en-US" dirty="0"/>
              <a:t>and discussion points on Access </a:t>
            </a:r>
            <a:r>
              <a:rPr lang="en-US" dirty="0" smtClean="0"/>
              <a:t>Control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</a:p>
          <a:p>
            <a:r>
              <a:rPr lang="en-US" dirty="0" smtClean="0"/>
              <a:t>NTT DOCOMO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S1-173425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Agreements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248472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SA1 CR is based on NTT DOCOMO CR S1-173422, which is revised to S1-173423.</a:t>
            </a:r>
          </a:p>
          <a:p>
            <a:r>
              <a:rPr kumimoji="1" lang="en-US" altLang="ja-JP" dirty="0" smtClean="0"/>
              <a:t>Nokia to write LS OUT to answer CT1 and RAN2 questions and send SA1 CR.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SA1 CR is for TS 22.261 Rel-15.</a:t>
            </a:r>
          </a:p>
          <a:p>
            <a:r>
              <a:rPr kumimoji="1" lang="en-US" altLang="ja-JP" dirty="0" smtClean="0"/>
              <a:t>Unified access control </a:t>
            </a:r>
            <a:r>
              <a:rPr kumimoji="1" lang="en-US" altLang="ja-JP" dirty="0"/>
              <a:t>applies to </a:t>
            </a:r>
            <a:r>
              <a:rPr kumimoji="1" lang="en-US" altLang="ja-JP" dirty="0" smtClean="0"/>
              <a:t>E-UTRA and NR access to 5GC. (only to 5GC)</a:t>
            </a:r>
          </a:p>
          <a:p>
            <a:r>
              <a:rPr kumimoji="1" lang="en-US" altLang="ja-JP" dirty="0" smtClean="0"/>
              <a:t>Unified access control will address backwards compatibility aspects.</a:t>
            </a:r>
          </a:p>
          <a:p>
            <a:r>
              <a:rPr kumimoji="1" lang="en-US" altLang="ja-JP" dirty="0" smtClean="0"/>
              <a:t>Unified access control will address </a:t>
            </a:r>
            <a:r>
              <a:rPr kumimoji="1" lang="en-US" altLang="ja-JP" dirty="0" err="1" smtClean="0"/>
              <a:t>RRC_Idle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RRC_Inactive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RRC_Conneced</a:t>
            </a:r>
            <a:r>
              <a:rPr kumimoji="1" lang="en-US" altLang="ja-JP" dirty="0" smtClean="0"/>
              <a:t>.</a:t>
            </a:r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248472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Scope of applicability of RRC Connected</a:t>
            </a:r>
          </a:p>
          <a:p>
            <a:r>
              <a:rPr kumimoji="1" lang="en-US" altLang="ja-JP" dirty="0" smtClean="0"/>
              <a:t>Future proof</a:t>
            </a:r>
          </a:p>
          <a:p>
            <a:pPr lvl="2"/>
            <a:r>
              <a:rPr kumimoji="1" lang="en-US" altLang="ja-JP" dirty="0" smtClean="0"/>
              <a:t>It’s not that the following should be specified in Rel15, but that consideration is needed to allow specifying the following in the future.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Network slicing</a:t>
            </a:r>
          </a:p>
          <a:p>
            <a:pPr lvl="1"/>
            <a:r>
              <a:rPr kumimoji="1" lang="en-US" altLang="ja-JP" dirty="0" smtClean="0"/>
              <a:t>Solution for the situation when an access attempt looks to fall into multiple access categories.</a:t>
            </a:r>
          </a:p>
          <a:p>
            <a:pPr lvl="1"/>
            <a:r>
              <a:rPr kumimoji="1" lang="en-US" altLang="ja-JP" dirty="0" smtClean="0"/>
              <a:t>Relationships between an operator’s Operator-specific categories and another operator’s.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67671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The rest is for drafting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5090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 – principle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142029"/>
              </p:ext>
            </p:extLst>
          </p:nvPr>
        </p:nvGraphicFramePr>
        <p:xfrm>
          <a:off x="395288" y="1204628"/>
          <a:ext cx="8353427" cy="48744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688"/>
                <a:gridCol w="2631059"/>
                <a:gridCol w="1761680"/>
              </a:tblGrid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Topic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Company’s view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Status of agreements</a:t>
                      </a:r>
                      <a:endParaRPr kumimoji="1" lang="ja-JP" altLang="en-US" sz="1200" dirty="0" smtClean="0"/>
                    </a:p>
                  </a:txBody>
                  <a:tcPr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Scope of applicability to RRC Connected, 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except SSAC,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whether access control is applied to </a:t>
                      </a:r>
                      <a:r>
                        <a:rPr kumimoji="1" lang="en-US" altLang="ja-JP" sz="1200" baseline="0" dirty="0" err="1" smtClean="0">
                          <a:solidFill>
                            <a:srgbClr val="FF0000"/>
                          </a:solidFill>
                        </a:rPr>
                        <a:t>CN_Connected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mode? If so, in which case or with what granularity?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(personal view) one idea is to</a:t>
                      </a:r>
                      <a:r>
                        <a:rPr kumimoji="1" lang="en-US" altLang="ja-JP" sz="1000" baseline="0" dirty="0" smtClean="0"/>
                        <a:t> use the start message (INVITE for SIP, GET method for HTTP or we can see into deep.) of application protocol to impose access control. For </a:t>
                      </a:r>
                      <a:r>
                        <a:rPr kumimoji="1" lang="en-US" altLang="ja-JP" sz="1000" u="sng" baseline="0" dirty="0" smtClean="0"/>
                        <a:t>future 3GPP service at least</a:t>
                      </a:r>
                      <a:r>
                        <a:rPr kumimoji="1" lang="en-US" altLang="ja-JP" sz="1000" baseline="0" dirty="0" smtClean="0"/>
                        <a:t>, we know exactly what protocol is used, then it’s possible to use access control for connected mode. And </a:t>
                      </a:r>
                      <a:r>
                        <a:rPr kumimoji="1" lang="en-US" altLang="ja-JP" sz="1000" u="sng" baseline="0" dirty="0" smtClean="0"/>
                        <a:t>HTTP. </a:t>
                      </a:r>
                      <a:endParaRPr kumimoji="1" lang="ja-JP" altLang="en-US" sz="1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“Double-checking”</a:t>
                      </a:r>
                      <a:r>
                        <a:rPr kumimoji="1" lang="en-US" altLang="ja-JP" sz="1200" baseline="0" dirty="0" smtClean="0"/>
                        <a:t> handling (e.g. EAB and ACB in EPC)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</a:t>
                      </a:r>
                      <a:r>
                        <a:rPr kumimoji="1" lang="en-US" altLang="ja-JP" sz="1000" baseline="0" dirty="0" smtClean="0"/>
                        <a:t> In general, double-checking leads to a “double-barring” problem and to a necessity to invent “skipping” solution (e.g. ACB skip). We should seek to come up with mutually exclusive  categories.</a:t>
                      </a:r>
                      <a:r>
                        <a:rPr kumimoji="1" lang="ja-JP" altLang="en-US" sz="1000" baseline="0" dirty="0" smtClean="0"/>
                        <a:t> </a:t>
                      </a:r>
                      <a:r>
                        <a:rPr kumimoji="1" lang="en-US" altLang="ja-JP" sz="1000" baseline="0" dirty="0" smtClean="0"/>
                        <a:t>The current CR does not allow “double-checking”.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Number of access categories 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(5 bit is enough? or more bits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are required for future extension?)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5</a:t>
                      </a:r>
                      <a:r>
                        <a:rPr kumimoji="1" lang="en-US" altLang="ja-JP" sz="1000" baseline="0" dirty="0" smtClean="0"/>
                        <a:t> bits is fine.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Network slicing 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(in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Rel-15, network slicing should be considered?)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Not in Rel-15. In Rel-16</a:t>
                      </a:r>
                      <a:r>
                        <a:rPr kumimoji="1" lang="en-US" altLang="ja-JP" sz="1000" baseline="0" dirty="0" smtClean="0"/>
                        <a:t> onwards.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410424">
                <a:tc>
                  <a:txBody>
                    <a:bodyPr/>
                    <a:lstStyle/>
                    <a:p>
                      <a:r>
                        <a:rPr kumimoji="1" lang="en-US" altLang="ja-JP" sz="1200" smtClean="0">
                          <a:solidFill>
                            <a:srgbClr val="FF0000"/>
                          </a:solidFill>
                        </a:rPr>
                        <a:t>what</a:t>
                      </a:r>
                      <a:r>
                        <a:rPr kumimoji="1" lang="en-US" altLang="ja-JP" sz="1200" baseline="0" smtClean="0">
                          <a:solidFill>
                            <a:srgbClr val="FF0000"/>
                          </a:solidFill>
                        </a:rPr>
                        <a:t> should be the number of ‘standardized’ access categories?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now 16. That’s</a:t>
                      </a:r>
                      <a:r>
                        <a:rPr kumimoji="1" lang="en-US" altLang="ja-JP" sz="1000" baseline="0" dirty="0" smtClean="0"/>
                        <a:t> fine. To make it  more is also fine.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smtClean="0">
                          <a:solidFill>
                            <a:srgbClr val="FF0000"/>
                          </a:solidFill>
                        </a:rPr>
                        <a:t>for</a:t>
                      </a:r>
                      <a:r>
                        <a:rPr kumimoji="1" lang="en-US" altLang="ja-JP" sz="1200" baseline="0" smtClean="0">
                          <a:solidFill>
                            <a:srgbClr val="FF0000"/>
                          </a:solidFill>
                        </a:rPr>
                        <a:t> which cases, ‘standardized access categories’ applies</a:t>
                      </a:r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standardized category  has priority over operator-specific category, as we have for ACDC. (Double checking does not happen.) 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8022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 – principle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377267"/>
              </p:ext>
            </p:extLst>
          </p:nvPr>
        </p:nvGraphicFramePr>
        <p:xfrm>
          <a:off x="395288" y="1197513"/>
          <a:ext cx="8353427" cy="2546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30067"/>
                <a:gridCol w="1761680"/>
                <a:gridCol w="1761680"/>
              </a:tblGrid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Topic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/>
                        <a:t>Company’s view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Status of agreements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How future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extension for access </a:t>
                      </a:r>
                      <a:r>
                        <a:rPr kumimoji="1" lang="en-US" altLang="ja-JP" sz="1200" baseline="0" dirty="0" err="1" smtClean="0">
                          <a:solidFill>
                            <a:srgbClr val="FF0000"/>
                          </a:solidFill>
                        </a:rPr>
                        <a:t>catogires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are supported? How new criterion (e.g. network slicing) can be introduced in future releases?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network slice can be considered analogous</a:t>
                      </a:r>
                      <a:r>
                        <a:rPr kumimoji="1" lang="en-US" altLang="ja-JP" sz="1000" baseline="0" dirty="0" smtClean="0"/>
                        <a:t> to network sharing.</a:t>
                      </a:r>
                      <a:r>
                        <a:rPr kumimoji="1" lang="ja-JP" altLang="en-US" sz="1000" baseline="0" dirty="0" smtClean="0"/>
                        <a:t> </a:t>
                      </a:r>
                      <a:r>
                        <a:rPr kumimoji="1" lang="en-US" altLang="ja-JP" sz="1000" baseline="0" dirty="0" smtClean="0"/>
                        <a:t>(we can think multiple network slice identities as if we have multiple PLMNs in principle.) other views appreciated.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902932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what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is the ‘general’ principle for the case </a:t>
                      </a:r>
                      <a:r>
                        <a:rPr kumimoji="1" lang="en-US" altLang="ja-JP" sz="1200" baseline="0" dirty="0" err="1" smtClean="0">
                          <a:solidFill>
                            <a:srgbClr val="FF0000"/>
                          </a:solidFill>
                        </a:rPr>
                        <a:t>whan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an access attempt matches several ‘access categories’ simultaneously? (also, we need to have </a:t>
                      </a:r>
                      <a:r>
                        <a:rPr kumimoji="1" lang="en-US" altLang="ja-JP" sz="1200" baseline="0" dirty="0" err="1" smtClean="0">
                          <a:solidFill>
                            <a:srgbClr val="FF0000"/>
                          </a:solidFill>
                        </a:rPr>
                        <a:t>priciple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because additional criterion in the future release may result in multiple matching categories)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Not</a:t>
                      </a:r>
                      <a:r>
                        <a:rPr kumimoji="1" lang="en-US" altLang="ja-JP" sz="1000" baseline="0" dirty="0" smtClean="0"/>
                        <a:t> sure if such case happens Spec should be written categories are mutually exclusive.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507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Discussion points – principle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050930"/>
              </p:ext>
            </p:extLst>
          </p:nvPr>
        </p:nvGraphicFramePr>
        <p:xfrm>
          <a:off x="395288" y="1197513"/>
          <a:ext cx="8353427" cy="39132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30067"/>
                <a:gridCol w="1761680"/>
                <a:gridCol w="1761680"/>
              </a:tblGrid>
              <a:tr h="332899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Topic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/>
                        <a:t>Company’s view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Status of agreements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41042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For operator defined access categories, what should be the criterion that should be supported in Rel-15?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Two categories might</a:t>
                      </a:r>
                      <a:r>
                        <a:rPr kumimoji="1" lang="en-US" altLang="ja-JP" sz="1000" baseline="0" dirty="0" smtClean="0"/>
                        <a:t> be </a:t>
                      </a:r>
                      <a:r>
                        <a:rPr kumimoji="1" lang="en-US" altLang="ja-JP" sz="1000" dirty="0" smtClean="0"/>
                        <a:t> minimum. If we have that,</a:t>
                      </a:r>
                      <a:r>
                        <a:rPr kumimoji="1" lang="en-US" altLang="ja-JP" sz="1000" baseline="0" dirty="0" smtClean="0"/>
                        <a:t> we can satisfy the existing NB </a:t>
                      </a:r>
                      <a:r>
                        <a:rPr kumimoji="1" lang="en-US" altLang="ja-JP" sz="1000" baseline="0" dirty="0" err="1" smtClean="0"/>
                        <a:t>IoT</a:t>
                      </a:r>
                      <a:r>
                        <a:rPr kumimoji="1" lang="en-US" altLang="ja-JP" sz="1000" baseline="0" dirty="0" smtClean="0"/>
                        <a:t> access control in terms of  “mobile originating exception data” in TS 36.331. (NB </a:t>
                      </a:r>
                      <a:r>
                        <a:rPr kumimoji="1" lang="en-US" altLang="ja-JP" sz="1000" baseline="0" dirty="0" err="1" smtClean="0"/>
                        <a:t>IoT</a:t>
                      </a:r>
                      <a:r>
                        <a:rPr kumimoji="1" lang="en-US" altLang="ja-JP" sz="1000" baseline="0" dirty="0" smtClean="0"/>
                        <a:t> access control is not included in SA1 spec.)</a:t>
                      </a:r>
                      <a:endParaRPr kumimoji="1" lang="ja-JP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410424">
                <a:tc>
                  <a:txBody>
                    <a:bodyPr/>
                    <a:lstStyle/>
                    <a:p>
                      <a:r>
                        <a:rPr kumimoji="1" lang="en-US" altLang="ja-JP" sz="1200" smtClean="0">
                          <a:solidFill>
                            <a:srgbClr val="FF0000"/>
                          </a:solidFill>
                        </a:rPr>
                        <a:t>How or which information is delivered for operator defined access categories? </a:t>
                      </a:r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</a:t>
                      </a:r>
                      <a:r>
                        <a:rPr kumimoji="1" lang="en-US" altLang="ja-JP" sz="1000" baseline="0" dirty="0" smtClean="0"/>
                        <a:t> the same as ACDC. For configuration, OMA DM. </a:t>
                      </a:r>
                      <a:r>
                        <a:rPr kumimoji="1" lang="en-US" altLang="ja-JP" sz="1000" u="sng" baseline="0" dirty="0" smtClean="0"/>
                        <a:t>No action needed.</a:t>
                      </a:r>
                      <a:endParaRPr kumimoji="1" lang="ja-JP" altLang="en-US" sz="1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41042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Within one network, operator defined access categories are same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for both Home UE and roaming UE? within one network, every UE has same information for operator defined access categories? or, for different UEs </a:t>
                      </a:r>
                      <a:r>
                        <a:rPr kumimoji="1" lang="en-US" altLang="ja-JP" sz="1200" baseline="0" dirty="0" err="1" smtClean="0">
                          <a:solidFill>
                            <a:srgbClr val="FF0000"/>
                          </a:solidFill>
                        </a:rPr>
                        <a:t>withine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same network, same value of operator defined access categories can mean different access?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err="1" smtClean="0"/>
                        <a:t>Docomo</a:t>
                      </a:r>
                      <a:r>
                        <a:rPr kumimoji="1" lang="en-US" altLang="ja-JP" sz="1000" dirty="0" smtClean="0"/>
                        <a:t>: No. This issue is examined in ACDC discussion and captured</a:t>
                      </a:r>
                      <a:r>
                        <a:rPr kumimoji="1" lang="en-US" altLang="ja-JP" sz="1000" baseline="0" dirty="0" smtClean="0"/>
                        <a:t> in 4.3.5.2.2 of TS 22.011. </a:t>
                      </a:r>
                      <a:r>
                        <a:rPr kumimoji="1" lang="en-US" altLang="ja-JP" sz="1000" u="sng" baseline="0" dirty="0" smtClean="0"/>
                        <a:t>No action needed.</a:t>
                      </a:r>
                      <a:endParaRPr kumimoji="1" lang="ja-JP" altLang="en-US" sz="1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  <a:tr h="41042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The term </a:t>
                      </a:r>
                      <a:r>
                        <a:rPr kumimoji="1" lang="ja-JP" altLang="en-US" sz="1200" dirty="0" smtClean="0">
                          <a:solidFill>
                            <a:srgbClr val="FF0000"/>
                          </a:solidFill>
                        </a:rPr>
                        <a:t>“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broadcast</a:t>
                      </a:r>
                      <a:r>
                        <a:rPr kumimoji="1" lang="ja-JP" altLang="en-US" sz="1200" dirty="0" smtClean="0">
                          <a:solidFill>
                            <a:srgbClr val="FF0000"/>
                          </a:solidFill>
                        </a:rPr>
                        <a:t>” 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is to be used or not?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0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0309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629921" cy="782637"/>
          </a:xfrm>
        </p:spPr>
        <p:txBody>
          <a:bodyPr/>
          <a:lstStyle/>
          <a:p>
            <a:r>
              <a:rPr lang="en-GB" dirty="0" smtClean="0"/>
              <a:t>Discussion points – CR editorial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7276838"/>
              </p:ext>
            </p:extLst>
          </p:nvPr>
        </p:nvGraphicFramePr>
        <p:xfrm>
          <a:off x="395288" y="1564000"/>
          <a:ext cx="8353426" cy="5059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713"/>
                <a:gridCol w="4176713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Topic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Status of editorial work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Reflect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dirty="0" smtClean="0"/>
                        <a:t>S1-173082 (Unified access</a:t>
                      </a:r>
                      <a:r>
                        <a:rPr kumimoji="1" lang="en-US" altLang="ja-JP" baseline="0" dirty="0" smtClean="0"/>
                        <a:t> control, </a:t>
                      </a:r>
                      <a:r>
                        <a:rPr kumimoji="1" lang="en-US" altLang="ja-JP" dirty="0" smtClean="0"/>
                        <a:t>LGE)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en-US" altLang="ja-JP" baseline="30000" dirty="0" smtClean="0"/>
                        <a:t>st</a:t>
                      </a:r>
                      <a:r>
                        <a:rPr kumimoji="1" lang="en-US" altLang="ja-JP" baseline="0" dirty="0" smtClean="0"/>
                        <a:t> draft being reviewed.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Reflect “Unified access control applies to E-UTRA and NR access to 5GC. (only to 5GC)”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en-US" altLang="ja-JP" baseline="30000" dirty="0" smtClean="0"/>
                        <a:t>st</a:t>
                      </a:r>
                      <a:r>
                        <a:rPr kumimoji="1" lang="en-US" altLang="ja-JP" baseline="0" dirty="0" smtClean="0"/>
                        <a:t> draft being reviewed.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Reflect backward compatibility aspects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On-going</a:t>
                      </a:r>
                      <a:endParaRPr kumimoji="1" lang="ja-JP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Description on AC 11-15</a:t>
                      </a:r>
                      <a:r>
                        <a:rPr kumimoji="1" lang="en-US" altLang="ja-JP" baseline="0" dirty="0" smtClean="0"/>
                        <a:t> related access categories (i.e. #1, NOTE 1)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en-US" altLang="ja-JP" baseline="30000" dirty="0" smtClean="0"/>
                        <a:t>st</a:t>
                      </a:r>
                      <a:r>
                        <a:rPr kumimoji="1" lang="en-US" altLang="ja-JP" baseline="0" dirty="0" smtClean="0"/>
                        <a:t> draft being reviewed.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Description on “the rest of MO data” (i.e. #16)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1</a:t>
                      </a:r>
                      <a:r>
                        <a:rPr kumimoji="1" lang="en-US" altLang="ja-JP" baseline="30000" dirty="0" smtClean="0"/>
                        <a:t>st</a:t>
                      </a:r>
                      <a:r>
                        <a:rPr kumimoji="1" lang="en-US" altLang="ja-JP" baseline="0" dirty="0" smtClean="0"/>
                        <a:t> draft being reviewed.</a:t>
                      </a:r>
                      <a:endParaRPr kumimoji="1" lang="ja-JP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Use</a:t>
                      </a:r>
                      <a:r>
                        <a:rPr kumimoji="1" lang="en-US" altLang="ja-JP" baseline="0" dirty="0" smtClean="0"/>
                        <a:t> “delay tolerant” instead of “EAB”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Done</a:t>
                      </a:r>
                      <a:endParaRPr kumimoji="1" lang="ja-JP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0553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203</TotalTime>
  <Words>893</Words>
  <Application>Microsoft Office PowerPoint</Application>
  <PresentationFormat>画面に合わせる (4:3)</PresentationFormat>
  <Paragraphs>87</Paragraphs>
  <Slides>8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Blank Presentation</vt:lpstr>
      <vt:lpstr>Agreements and discussion points on Access Control</vt:lpstr>
      <vt:lpstr>Agreements</vt:lpstr>
      <vt:lpstr>Discussion points</vt:lpstr>
      <vt:lpstr>PowerPoint プレゼンテーション</vt:lpstr>
      <vt:lpstr>Discussion points – principle</vt:lpstr>
      <vt:lpstr>Discussion points – principle</vt:lpstr>
      <vt:lpstr>Discussion points – principle</vt:lpstr>
      <vt:lpstr>Discussion points – CR editorial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343</cp:revision>
  <cp:lastPrinted>2000-01-14T10:02:55Z</cp:lastPrinted>
  <dcterms:created xsi:type="dcterms:W3CDTF">1999-11-22T09:19:47Z</dcterms:created>
  <dcterms:modified xsi:type="dcterms:W3CDTF">2017-08-24T04:01:27Z</dcterms:modified>
  <cp:category>Presentation</cp:category>
</cp:coreProperties>
</file>