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0000"/>
    <a:srgbClr val="FF66CC"/>
    <a:srgbClr val="FF7C80"/>
    <a:srgbClr val="00FF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0" d="100"/>
          <a:sy n="70" d="100"/>
        </p:scale>
        <p:origin x="-403" y="523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FS_CAV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Communication for Automation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Walewski</a:t>
            </a:r>
          </a:p>
          <a:p>
            <a:r>
              <a:rPr lang="en-US" dirty="0" smtClean="0"/>
              <a:t>Siemens AG</a:t>
            </a:r>
          </a:p>
          <a:p>
            <a:r>
              <a:rPr lang="en-US" dirty="0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S1-173246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1835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smtClean="0"/>
              <a:t>Guilin City, China, 21</a:t>
            </a:r>
            <a:r>
              <a:rPr lang="en-US" sz="1200" b="1" baseline="30000" dirty="0" smtClean="0"/>
              <a:t>st</a:t>
            </a:r>
            <a:r>
              <a:rPr lang="en-US" sz="1200" b="1" dirty="0" smtClean="0"/>
              <a:t>-25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August 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7678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S1-173018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use case pertaining to rail-bound mass transit – coupling of trains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S1-173323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Korea Railroad Research Institute (KRRI)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07340" algn="l"/>
                        </a:tabLs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Virtual Coupling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S1-173043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Fujitsu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SimSun"/>
                          <a:cs typeface="Times New Roman"/>
                        </a:rPr>
                        <a:t>Telecare</a:t>
                      </a: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 data traffic between home and remote monitoring centre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S1-173313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Qualcomm Incorporated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Deployment scenarios for Industrial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S1-173314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Times New Roman"/>
                        </a:rPr>
                        <a:t>Qualcomm Incorporated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Local Private Network for Industrial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S1-173315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Times New Roman"/>
                        </a:rPr>
                        <a:t>Qualcomm Incorporated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Mobility between Local Private and Public Networks for Industrial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S1-173316</a:t>
                      </a:r>
                      <a:endParaRPr lang="en-US" sz="12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Times New Roman"/>
                        </a:rPr>
                        <a:t>Qualcomm Incorporated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Public Wide-area Network for Industrial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S1-173317</a:t>
                      </a:r>
                      <a:endParaRPr lang="en-US" sz="12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Times New Roman"/>
                        </a:rPr>
                        <a:t>Qualcomm Incorporated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Virtual Private Network for Industrial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S1-173067</a:t>
                      </a:r>
                      <a:endParaRPr lang="en-US" sz="12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Robert Bosch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Siemens AG, Huawei, 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Nokia,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CAV – Use Cases Pertaining to the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S1-173070</a:t>
                      </a:r>
                      <a:endParaRPr lang="en-US" sz="14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Robert Bosch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Nokia, Siemens AG, Huawei,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Cases for Motion Control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6268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S1-173069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Robert Bosch GmbH, Huawei, Nokia, Siemens AG,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Control-to-Control Communication (Motion Subsystems)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S1-173071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Robert Bosch GmbH, Siemens AG, Nokia,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Motion Control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S1-173068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Robert Bosch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Intel, Nokia, Huawei, Siemens AG,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Heinrich-Hertz-Institute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Augmented Reality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S1-173073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Robert Bosch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Siemens AG, Huawei, Deutsche Telekom, Nokia,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Heinrich-Hertz-Institute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Mobile Control Panels with Safety Functions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S1-173122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Circuits, Robert Bosch GmbH, Siemens AG, Nokia, Deutsche Telekom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Massive Wireless Sensor Networks Description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2767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S1-173319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Heinrich-Hertz-Institute, </a:t>
                      </a:r>
                      <a:r>
                        <a:rPr lang="en-GB" sz="12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 Institute for Integrated Circuits, Robert Bosch GmbH, Siemens AG, Nokia, Deutsche Telekom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Massive Wireless Sensor Networks Requirements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>
                          <a:latin typeface="Arial"/>
                          <a:ea typeface="Calibri"/>
                          <a:cs typeface="Times New Roman"/>
                        </a:rPr>
                        <a:t>Robert Bosch GmbH, Huawei, Siemens AG, Nokia, Fraunhofer Heinrich-Hertz-Institute, Fraunhofer Institute for Integrated Circuits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Mobile Robots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S1-173074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>
                          <a:latin typeface="+mn-lt"/>
                          <a:ea typeface="Calibri"/>
                          <a:cs typeface="Times New Roman"/>
                        </a:rPr>
                        <a:t>Robert Bosch GmbH, Huawei, Siemens AG, Nokia, Deutsche Telekom, Fraunhofer Heinrich-Hertz-Institute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  <a:ea typeface="Calibri"/>
                          <a:cs typeface="Times New Roman"/>
                        </a:rPr>
                        <a:t>Use Case for Process Automation | Factories of the Future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S1-173340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Robert Bosch </a:t>
                      </a:r>
                      <a:r>
                        <a:rPr lang="nl-NL" sz="1200" dirty="0" err="1">
                          <a:latin typeface="Arial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nl-NL" sz="1200" dirty="0">
                          <a:latin typeface="Arial"/>
                          <a:ea typeface="Calibri"/>
                          <a:cs typeface="Times New Roman"/>
                        </a:rPr>
                        <a:t>, Siemens AG, Nokia, Deutsche Telekom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Use Case for Remote Access and Maintenance | Factories of the Future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S1-173285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</a:t>
                      </a:r>
                      <a:r>
                        <a:rPr lang="en-GB" sz="1200" dirty="0" smtClean="0">
                          <a:latin typeface="Arial"/>
                          <a:ea typeface="SimSun"/>
                          <a:cs typeface="Times New Roman"/>
                        </a:rPr>
                        <a:t>AG, Robert Bosch GmbH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particularities of security for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S1-173020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Calibri"/>
                          <a:cs typeface="Times New Roman"/>
                        </a:rPr>
                        <a:t>Siemens AG, Robert Bosch GmbH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Times New Roman"/>
                        </a:rPr>
                        <a:t>CAV - security standard IEC 62443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S1-173547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Robert Bosch </a:t>
                      </a:r>
                      <a:r>
                        <a:rPr lang="en-GB" sz="1200" dirty="0" smtClean="0">
                          <a:latin typeface="Arial"/>
                          <a:ea typeface="SimSun"/>
                          <a:cs typeface="Times New Roman"/>
                        </a:rPr>
                        <a:t>GmbH, Nokia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Times New Roman"/>
                        </a:rPr>
                        <a:t>CAV – security requirements for automation in vertical domains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</a:p>
          <a:p>
            <a:pPr lvl="1"/>
            <a:r>
              <a:rPr lang="en-GB" sz="2000" dirty="0" smtClean="0"/>
              <a:t>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SP-75</a:t>
            </a:r>
          </a:p>
          <a:p>
            <a:pPr marL="457200" lvl="1" indent="0"/>
            <a:r>
              <a:rPr lang="en-GB" dirty="0" smtClean="0"/>
              <a:t> 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36 contributions heard</a:t>
            </a:r>
          </a:p>
          <a:p>
            <a:pPr lvl="2">
              <a:defRPr/>
            </a:pPr>
            <a:r>
              <a:rPr lang="en-GB" dirty="0" smtClean="0"/>
              <a:t>11 for clause 4</a:t>
            </a:r>
          </a:p>
          <a:p>
            <a:pPr lvl="2">
              <a:defRPr/>
            </a:pPr>
            <a:r>
              <a:rPr lang="en-GB" dirty="0" smtClean="0"/>
              <a:t>21 for clause 5 (use cases)</a:t>
            </a:r>
          </a:p>
          <a:p>
            <a:pPr lvl="3">
              <a:defRPr/>
            </a:pPr>
            <a:r>
              <a:rPr lang="en-GB" dirty="0" smtClean="0"/>
              <a:t>Factory of the Future</a:t>
            </a:r>
          </a:p>
          <a:p>
            <a:pPr lvl="3">
              <a:defRPr/>
            </a:pPr>
            <a:r>
              <a:rPr lang="en-GB" dirty="0" smtClean="0"/>
              <a:t>Rail-bound mass transit</a:t>
            </a:r>
          </a:p>
          <a:p>
            <a:pPr lvl="3">
              <a:defRPr/>
            </a:pPr>
            <a:r>
              <a:rPr lang="en-GB" dirty="0" smtClean="0"/>
              <a:t>Healthcare</a:t>
            </a:r>
          </a:p>
          <a:p>
            <a:pPr lvl="2">
              <a:defRPr/>
            </a:pPr>
            <a:r>
              <a:rPr lang="en-GB" dirty="0" smtClean="0"/>
              <a:t>3 for clause 6 (security)</a:t>
            </a:r>
          </a:p>
          <a:p>
            <a:pPr lvl="2">
              <a:defRPr/>
            </a:pPr>
            <a:r>
              <a:rPr lang="en-GB" smtClean="0"/>
              <a:t>31 accepted </a:t>
            </a:r>
            <a:r>
              <a:rPr lang="en-GB" dirty="0" smtClean="0"/>
              <a:t>as contribution toward TR 22.804)</a:t>
            </a:r>
          </a:p>
          <a:p>
            <a:pPr>
              <a:defRPr/>
            </a:pPr>
            <a:r>
              <a:rPr lang="en-GB" dirty="0" smtClean="0"/>
              <a:t>Work/Study Item Completion (including TR 22.804): 65%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ea typeface="+mn-ea"/>
                <a:cs typeface="+mn-cs"/>
              </a:rPr>
              <a:t>sum of plenary and drafting slots: 4,5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TBD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 30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information: </a:t>
            </a:r>
            <a:r>
              <a:rPr lang="en-GB" sz="2000" strike="dblStrike" dirty="0" smtClean="0"/>
              <a:t>SA#77 (09/2017)</a:t>
            </a:r>
            <a:r>
              <a:rPr lang="en-GB" sz="2000" dirty="0" smtClean="0"/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SA#78 (12/2017)</a:t>
            </a:r>
          </a:p>
          <a:p>
            <a:pPr lvl="1">
              <a:defRPr/>
            </a:pPr>
            <a:r>
              <a:rPr lang="en-GB" sz="2000" dirty="0" smtClean="0"/>
              <a:t>For approval</a:t>
            </a:r>
            <a:r>
              <a:rPr lang="en-GB" sz="2000" strike="dblStrike" dirty="0" smtClean="0"/>
              <a:t>: SA#78 (12/2017)</a:t>
            </a:r>
            <a:r>
              <a:rPr lang="en-GB" sz="2000" dirty="0" smtClean="0"/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SA#79 (03/2018)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Yes!</a:t>
            </a:r>
            <a:endParaRPr lang="en-GB" sz="16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Completion of clause 4 (overview)</a:t>
            </a:r>
          </a:p>
          <a:p>
            <a:pPr lvl="1">
              <a:defRPr/>
            </a:pPr>
            <a:r>
              <a:rPr lang="en-GB" dirty="0" smtClean="0"/>
              <a:t>Completion of clause 5 (use cases)</a:t>
            </a:r>
          </a:p>
          <a:p>
            <a:pPr lvl="1">
              <a:defRPr/>
            </a:pPr>
            <a:r>
              <a:rPr lang="en-GB" dirty="0" smtClean="0"/>
              <a:t>Completion of clause 6 (security)</a:t>
            </a:r>
          </a:p>
          <a:p>
            <a:pPr lvl="1">
              <a:defRPr/>
            </a:pPr>
            <a:r>
              <a:rPr lang="en-GB" dirty="0" smtClean="0"/>
              <a:t>First proposals for clause 7 (merged and clustered use case profiles and related potential requirements)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SA1#81 (02/2017): Finalisation of TR; contributions toward clause 7 and 8, i.e. “Merged potential service requirements” and “Conclusions”, respectively</a:t>
            </a:r>
          </a:p>
          <a:p>
            <a:pPr lvl="1">
              <a:defRPr/>
            </a:pPr>
            <a:r>
              <a:rPr lang="en-GB" dirty="0" smtClean="0"/>
              <a:t>Until close of WI as defined in WID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65%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85%</a:t>
            </a:r>
          </a:p>
          <a:p>
            <a:pPr lvl="1">
              <a:defRPr/>
            </a:pPr>
            <a:r>
              <a:rPr lang="en-GB" dirty="0" smtClean="0"/>
              <a:t>In two meetings: 99%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33660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S1-173092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CAV – Background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S1-173306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Siemens AG, Qualcomm</a:t>
                      </a:r>
                      <a:r>
                        <a:rPr lang="en-GB" sz="1200">
                          <a:latin typeface="Arial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200" smtClean="0">
                          <a:latin typeface="Arial"/>
                          <a:ea typeface="Calibri"/>
                          <a:cs typeface="Times New Roman"/>
                        </a:rPr>
                        <a:t>Intel, </a:t>
                      </a:r>
                      <a:r>
                        <a:rPr lang="en-GB" sz="1200" smtClean="0">
                          <a:latin typeface="+mn-lt"/>
                          <a:ea typeface="SimSun"/>
                          <a:cs typeface="Times New Roman"/>
                        </a:rPr>
                        <a:t>NEC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</a:t>
                      </a:r>
                      <a:r>
                        <a:rPr lang="en-GB" sz="1200" dirty="0" err="1">
                          <a:latin typeface="Arial"/>
                          <a:ea typeface="SimSun"/>
                          <a:cs typeface="Times New Roman"/>
                        </a:rPr>
                        <a:t>Subclause</a:t>
                      </a: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 4.3.1 – data flows in automation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S1-173339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Robert Bosch </a:t>
                      </a:r>
                      <a:r>
                        <a:rPr lang="en-GB" sz="1200" dirty="0" smtClean="0">
                          <a:latin typeface="Arial"/>
                          <a:ea typeface="SimSun"/>
                          <a:cs typeface="Times New Roman"/>
                        </a:rPr>
                        <a:t>GmbH,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</a:t>
                      </a:r>
                      <a:r>
                        <a:rPr lang="en-GB" sz="1200" dirty="0" err="1">
                          <a:latin typeface="Arial"/>
                          <a:ea typeface="SimSun"/>
                          <a:cs typeface="Times New Roman"/>
                        </a:rPr>
                        <a:t>Subclause</a:t>
                      </a: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 4.3.2.1 – how communication for automation is modelled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S1-173308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Robert Bosch GmbH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CAV – characteristic parameters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S1-173310</a:t>
                      </a:r>
                      <a:endParaRPr lang="en-US" sz="12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Robert Bosch GmbH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dependable communication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S1-173282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Intel Corporation, Robert Bosch </a:t>
                      </a:r>
                      <a:r>
                        <a:rPr lang="en-GB" sz="1200" dirty="0" smtClean="0">
                          <a:latin typeface="Arial"/>
                          <a:ea typeface="SimSun"/>
                          <a:cs typeface="Times New Roman"/>
                        </a:rPr>
                        <a:t>GmbH, NEC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dependable communication service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S1-173083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Times New Roman"/>
                        </a:rPr>
                        <a:t>Siemens AG, Robert Bosch GmbH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Annex – communication errors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S1-173084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AG, Robert Bosch GmbH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annex – errors of communication links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S1-173322</a:t>
                      </a:r>
                      <a:endParaRPr lang="en-US" sz="14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Siemens AG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Times New Roman"/>
                        </a:rPr>
                        <a:t>CAV – update of use cases pertaining to rail-bound mass transit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Times New Roman"/>
                        </a:rPr>
                        <a:t>S1-173077</a:t>
                      </a:r>
                      <a:endParaRPr lang="en-US" sz="1400" u="sng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SimSun"/>
                          <a:cs typeface="Times New Roman"/>
                        </a:rPr>
                        <a:t>Teleste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Calibri"/>
                          <a:cs typeface="Times New Roman"/>
                        </a:rPr>
                        <a:t>FS_CAV – Modification proposal and a new use case for Rail-bound mass transit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1076</Words>
  <Application>Microsoft Office PowerPoint</Application>
  <PresentationFormat>On-screen Show (4:3)</PresentationFormat>
  <Paragraphs>182</Paragraphs>
  <Slides>12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  <vt:lpstr>List of agreed documents at this meeting (cont’d)</vt:lpstr>
      <vt:lpstr>List of agreed documents at this meeting (cont’d)</vt:lpstr>
      <vt:lpstr>List of agreed documents at this meeting (cont’d)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Joachim W. Walewski - editor</cp:lastModifiedBy>
  <cp:revision>410</cp:revision>
  <cp:lastPrinted>2000-01-14T10:02:55Z</cp:lastPrinted>
  <dcterms:created xsi:type="dcterms:W3CDTF">1999-11-22T09:19:47Z</dcterms:created>
  <dcterms:modified xsi:type="dcterms:W3CDTF">2017-08-25T05:26:41Z</dcterms:modified>
  <cp:category>Presentation</cp:category>
</cp:coreProperties>
</file>