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E0390-2995-430C-8189-05AF2A3C25F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AC93-5740-40E2-BA6D-F6D83A622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6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lg.com/us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C8CCF-9AC3-4174-83BF-BD630A68E662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 smtClean="0"/>
              <a:t>www.lg.com/us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4" descr="LG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943600"/>
            <a:ext cx="100012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37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7C4E-09DE-44C2-9CE5-D2DD216E4870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CF7D-497A-4A53-B8CD-A094ED682789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5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E47E-B1FB-4B6C-9BC2-A119419E230C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530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A9C22-88DE-4F20-A75C-72ACA8EE1A49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3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D0DC-60D7-4405-AF5A-FD729C706D83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56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F777-16FB-489D-B0EC-9E4F1225B492}" type="datetime1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952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B550-C9BA-4DFA-92BD-6C8E45F61498}" type="datetime1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75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1AE2-0F53-4B99-AAD9-745B555FE46F}" type="datetime1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191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D4D-10BA-4831-B7CF-8C93F69FCFB1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8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F129-43A9-4953-8B34-99E9A1D8AF1E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3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FD14B-A585-47FC-88A8-F451ADEEE4B2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150D2-AC83-4FAB-82A3-B21EC750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55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400" dirty="0" smtClean="0"/>
              <a:t>Agenda Item: 10</a:t>
            </a:r>
            <a:br>
              <a:rPr lang="en-US" sz="1400" dirty="0" smtClean="0"/>
            </a:br>
            <a:r>
              <a:rPr lang="en-US" sz="2800" dirty="0" smtClean="0"/>
              <a:t>To make SA1#80 Nov. meeting more productive:</a:t>
            </a:r>
            <a:br>
              <a:rPr lang="en-US" sz="2800" dirty="0" smtClean="0"/>
            </a:br>
            <a:r>
              <a:rPr lang="en-US" sz="2400" dirty="0" smtClean="0"/>
              <a:t>consideration points - deadline </a:t>
            </a:r>
            <a:r>
              <a:rPr lang="en-US" sz="2400" dirty="0" smtClean="0"/>
              <a:t>change for </a:t>
            </a:r>
            <a:r>
              <a:rPr lang="en-US" sz="2400" dirty="0" smtClean="0"/>
              <a:t>Reno meeting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LGEMR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048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3GPP TSG-SA WG1 Meeting #79	</a:t>
            </a:r>
            <a:r>
              <a:rPr lang="en-GB" dirty="0" smtClean="0"/>
              <a:t>			              S1-173101</a:t>
            </a:r>
            <a:endParaRPr lang="en-US" dirty="0"/>
          </a:p>
          <a:p>
            <a:r>
              <a:rPr lang="en-GB" dirty="0"/>
              <a:t>Guilin, China, 21 - 25 August 2017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6400800"/>
            <a:ext cx="13208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www.lg.com/us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7765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876800"/>
            <a:ext cx="8229600" cy="1828800"/>
          </a:xfrm>
        </p:spPr>
        <p:txBody>
          <a:bodyPr>
            <a:normAutofit/>
          </a:bodyPr>
          <a:lstStyle/>
          <a:p>
            <a:r>
              <a:rPr lang="en-US" sz="1600" dirty="0" smtClean="0"/>
              <a:t> Nov. 17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: ordinary deadline 23:00 UTC</a:t>
            </a:r>
          </a:p>
          <a:p>
            <a:r>
              <a:rPr lang="en-US" sz="1600" dirty="0" smtClean="0"/>
              <a:t> Nov. 25-26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: trip starts (back home + to Reno, NV)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Thanksgiving break (USA); </a:t>
            </a:r>
            <a:r>
              <a:rPr lang="en-US" sz="1600" u="sng" dirty="0" smtClean="0"/>
              <a:t>Review starts with the break</a:t>
            </a:r>
          </a:p>
          <a:p>
            <a:r>
              <a:rPr lang="en-US" sz="1600" dirty="0" smtClean="0"/>
              <a:t>  SA1#80 </a:t>
            </a:r>
            <a:r>
              <a:rPr lang="en-US" sz="1600" dirty="0" smtClean="0"/>
              <a:t>meeting, Reno, NV, USA</a:t>
            </a:r>
            <a:endParaRPr lang="en-US" sz="1600" dirty="0" smtClean="0"/>
          </a:p>
          <a:p>
            <a:r>
              <a:rPr lang="en-US" sz="1600" dirty="0" smtClean="0"/>
              <a:t>  Chair’s agenda distribution (e.g., based on Wed. Aug. 16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1am for SA1#79)</a:t>
            </a:r>
            <a:endParaRPr lang="en-US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"/>
            <a:ext cx="676275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4038600"/>
            <a:ext cx="4648200" cy="609600"/>
          </a:xfrm>
          <a:prstGeom prst="rect">
            <a:avLst/>
          </a:prstGeom>
          <a:solidFill>
            <a:srgbClr val="92D05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66FF"/>
                </a:solidFill>
              </a:rPr>
              <a:t>SA1#80 (Nov. 27</a:t>
            </a:r>
            <a:r>
              <a:rPr lang="en-US" sz="1600" baseline="30000" dirty="0" smtClean="0">
                <a:solidFill>
                  <a:srgbClr val="FF66FF"/>
                </a:solidFill>
              </a:rPr>
              <a:t>th</a:t>
            </a:r>
            <a:r>
              <a:rPr lang="en-US" sz="1600" dirty="0" smtClean="0">
                <a:solidFill>
                  <a:srgbClr val="FF66FF"/>
                </a:solidFill>
              </a:rPr>
              <a:t> ~ Dec. 1</a:t>
            </a:r>
            <a:r>
              <a:rPr lang="en-US" sz="1600" baseline="30000" dirty="0" smtClean="0">
                <a:solidFill>
                  <a:srgbClr val="FF66FF"/>
                </a:solidFill>
              </a:rPr>
              <a:t>st</a:t>
            </a:r>
            <a:r>
              <a:rPr lang="en-US" sz="1600" dirty="0" smtClean="0">
                <a:solidFill>
                  <a:srgbClr val="FF66FF"/>
                </a:solidFill>
              </a:rPr>
              <a:t>) </a:t>
            </a:r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3000" y="3276600"/>
            <a:ext cx="66294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0" y="2514600"/>
            <a:ext cx="9525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14425" y="4038600"/>
            <a:ext cx="9525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572375" y="3209925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19275" y="3943350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1970" y="5204848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6007380" y="2457450"/>
            <a:ext cx="831570" cy="673386"/>
            <a:chOff x="6007380" y="2457450"/>
            <a:chExt cx="831570" cy="673386"/>
          </a:xfrm>
        </p:grpSpPr>
        <p:sp>
          <p:nvSpPr>
            <p:cNvPr id="5" name="TextBox 4"/>
            <p:cNvSpPr txBox="1"/>
            <p:nvPr/>
          </p:nvSpPr>
          <p:spPr>
            <a:xfrm>
              <a:off x="6007380" y="2699949"/>
              <a:ext cx="7777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FF0000"/>
                  </a:solidFill>
                </a:rPr>
                <a:t>Deadline</a:t>
              </a:r>
            </a:p>
            <a:p>
              <a:pPr algn="ctr"/>
              <a:r>
                <a:rPr lang="en-US" sz="1100" dirty="0" smtClean="0">
                  <a:solidFill>
                    <a:srgbClr val="FF0000"/>
                  </a:solidFill>
                </a:rPr>
                <a:t>23:00 UTC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610350" y="2457450"/>
              <a:ext cx="228600" cy="247262"/>
            </a:xfrm>
            <a:prstGeom prst="ellipse">
              <a:avLst/>
            </a:prstGeom>
            <a:solidFill>
              <a:srgbClr val="FF00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/>
          <p:cNvSpPr/>
          <p:nvPr/>
        </p:nvSpPr>
        <p:spPr>
          <a:xfrm>
            <a:off x="521970" y="4933756"/>
            <a:ext cx="228600" cy="247262"/>
          </a:xfrm>
          <a:prstGeom prst="ellipse">
            <a:avLst/>
          </a:prstGeom>
          <a:solidFill>
            <a:srgbClr val="FF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69900" y="5791200"/>
            <a:ext cx="409575" cy="228600"/>
          </a:xfrm>
          <a:prstGeom prst="rect">
            <a:avLst/>
          </a:prstGeom>
          <a:solidFill>
            <a:srgbClr val="92D05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" y="5486400"/>
            <a:ext cx="409575" cy="228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2</a:t>
            </a:fld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4622800" y="3073400"/>
            <a:ext cx="361950" cy="361562"/>
          </a:xfrm>
          <a:prstGeom prst="triangle">
            <a:avLst/>
          </a:prstGeom>
          <a:solidFill>
            <a:srgbClr val="FFFF00">
              <a:alpha val="49000"/>
            </a:srgbClr>
          </a:solidFill>
          <a:ln>
            <a:solidFill>
              <a:srgbClr val="7030A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542925" y="6143819"/>
            <a:ext cx="180975" cy="180781"/>
          </a:xfrm>
          <a:prstGeom prst="triangle">
            <a:avLst/>
          </a:prstGeom>
          <a:solidFill>
            <a:srgbClr val="FFFF00">
              <a:alpha val="49000"/>
            </a:srgbClr>
          </a:solidFill>
          <a:ln>
            <a:solidFill>
              <a:srgbClr val="7030A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rot="21251800">
            <a:off x="190024" y="1167066"/>
            <a:ext cx="4273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Time Zone: Pacific Standard (unless otherwise specified</a:t>
            </a:r>
            <a:r>
              <a:rPr lang="en-US" sz="1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Reno, NV follows Pacific Time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1828800"/>
            <a:ext cx="974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Daylight Saving</a:t>
            </a:r>
          </a:p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return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9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There is no need to review consideration points if: </a:t>
            </a:r>
          </a:p>
          <a:p>
            <a:pPr lvl="1"/>
            <a:r>
              <a:rPr lang="en-US" sz="2400" b="1" dirty="0" smtClean="0"/>
              <a:t>(If) </a:t>
            </a:r>
            <a:r>
              <a:rPr lang="en-US" sz="2400" dirty="0" smtClean="0"/>
              <a:t>everyone (from USA-Thanksgiving-observed areas) is able to continue to make Quality discussions during meeting with no or limited in-depth review</a:t>
            </a:r>
          </a:p>
          <a:p>
            <a:pPr lvl="1"/>
            <a:r>
              <a:rPr lang="en-US" sz="2400" b="1" dirty="0" smtClean="0"/>
              <a:t>(if) </a:t>
            </a:r>
            <a:r>
              <a:rPr lang="en-US" sz="2400" dirty="0" smtClean="0"/>
              <a:t>SA1 role-players can continue to prepare Quality “draft agenda” </a:t>
            </a:r>
            <a:r>
              <a:rPr lang="en-US" sz="2400" u="sng" dirty="0" smtClean="0"/>
              <a:t>in time </a:t>
            </a:r>
            <a:r>
              <a:rPr lang="en-US" sz="2400" dirty="0" smtClean="0"/>
              <a:t>with possibly no mistakes, </a:t>
            </a:r>
            <a:r>
              <a:rPr lang="en-US" sz="2400" dirty="0"/>
              <a:t>including administrative review, classification (LS, R15/R16, etc.)</a:t>
            </a:r>
          </a:p>
          <a:p>
            <a:pPr lvl="1"/>
            <a:endParaRPr lang="en-US" sz="2400" dirty="0" smtClean="0"/>
          </a:p>
          <a:p>
            <a:endParaRPr lang="en-US" sz="2800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[draft]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Opt. 1: to keep “as is” – </a:t>
            </a:r>
            <a:r>
              <a:rPr lang="en-US" sz="2800" b="1" dirty="0" smtClean="0"/>
              <a:t>Nov. 17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 </a:t>
            </a:r>
          </a:p>
          <a:p>
            <a:r>
              <a:rPr lang="en-US" sz="2800" dirty="0" smtClean="0"/>
              <a:t>Opt. 2: to change</a:t>
            </a:r>
          </a:p>
          <a:p>
            <a:pPr lvl="1"/>
            <a:r>
              <a:rPr lang="en-US" dirty="0" smtClean="0"/>
              <a:t>Opt. 2a: to pull backward – e.g. </a:t>
            </a:r>
            <a:r>
              <a:rPr lang="en-US" b="1" dirty="0" smtClean="0"/>
              <a:t>Nov. 15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 smtClean="0">
                <a:sym typeface="Wingdings" panose="05000000000000000000" pitchFamily="2" charset="2"/>
              </a:rPr>
              <a:t></a:t>
            </a:r>
            <a:endParaRPr lang="en-US" b="1" dirty="0" smtClean="0"/>
          </a:p>
          <a:p>
            <a:pPr lvl="1"/>
            <a:r>
              <a:rPr lang="en-US" dirty="0" smtClean="0"/>
              <a:t>Opt. 2b: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to push forward </a:t>
            </a:r>
            <a:r>
              <a:rPr lang="en-US" dirty="0" smtClean="0"/>
              <a:t>- </a:t>
            </a:r>
            <a:r>
              <a:rPr lang="en-US" b="1" dirty="0" smtClean="0">
                <a:sym typeface="Wingdings" panose="05000000000000000000" pitchFamily="2" charset="2"/>
              </a:rPr>
              <a:t></a:t>
            </a:r>
            <a:endParaRPr lang="en-US" b="1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15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876800"/>
            <a:ext cx="8229600" cy="1828800"/>
          </a:xfrm>
        </p:spPr>
        <p:txBody>
          <a:bodyPr>
            <a:normAutofit/>
          </a:bodyPr>
          <a:lstStyle/>
          <a:p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FF6699"/>
                </a:solidFill>
              </a:rPr>
              <a:t>Nov. 15</a:t>
            </a:r>
            <a:r>
              <a:rPr lang="en-US" sz="1600" b="1" baseline="30000" dirty="0" smtClean="0">
                <a:solidFill>
                  <a:srgbClr val="FF6699"/>
                </a:solidFill>
              </a:rPr>
              <a:t>th</a:t>
            </a:r>
            <a:r>
              <a:rPr lang="en-US" sz="1600" b="1" dirty="0" smtClean="0">
                <a:solidFill>
                  <a:srgbClr val="FF6699"/>
                </a:solidFill>
              </a:rPr>
              <a:t>: 48 hours earlier (than ordinary deadline 23:00 UTC)</a:t>
            </a:r>
          </a:p>
          <a:p>
            <a:r>
              <a:rPr lang="en-US" sz="1600" dirty="0" smtClean="0"/>
              <a:t> Nov. 25-26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: trip starts (back home + to Reno, NV)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Thanksgiving break (USA); </a:t>
            </a:r>
            <a:r>
              <a:rPr lang="en-US" sz="1600" u="sng" dirty="0" smtClean="0"/>
              <a:t>Review start two days before the break starts</a:t>
            </a:r>
          </a:p>
          <a:p>
            <a:r>
              <a:rPr lang="en-US" sz="1600" dirty="0" smtClean="0"/>
              <a:t>  SA1#80 meeting</a:t>
            </a:r>
          </a:p>
          <a:p>
            <a:r>
              <a:rPr lang="en-US" sz="1600" b="1" dirty="0" smtClean="0">
                <a:solidFill>
                  <a:srgbClr val="7030A0"/>
                </a:solidFill>
              </a:rPr>
              <a:t>  </a:t>
            </a:r>
            <a:r>
              <a:rPr lang="en-US" sz="1600" b="1" dirty="0" smtClean="0">
                <a:solidFill>
                  <a:srgbClr val="FF6699"/>
                </a:solidFill>
              </a:rPr>
              <a:t>Earlier distribution (e.g. by 48 </a:t>
            </a:r>
            <a:r>
              <a:rPr lang="en-US" sz="1600" b="1" dirty="0" err="1" smtClean="0">
                <a:solidFill>
                  <a:srgbClr val="FF6699"/>
                </a:solidFill>
              </a:rPr>
              <a:t>hrs</a:t>
            </a:r>
            <a:r>
              <a:rPr lang="en-US" sz="1600" b="1" dirty="0" smtClean="0">
                <a:solidFill>
                  <a:srgbClr val="FF6699"/>
                </a:solidFill>
              </a:rPr>
              <a:t>) is expected (for SA1#80)</a:t>
            </a:r>
            <a:endParaRPr lang="en-US" sz="1600" b="1" dirty="0">
              <a:solidFill>
                <a:srgbClr val="FF669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"/>
            <a:ext cx="676275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4038600"/>
            <a:ext cx="4648200" cy="609600"/>
          </a:xfrm>
          <a:prstGeom prst="rect">
            <a:avLst/>
          </a:prstGeom>
          <a:solidFill>
            <a:srgbClr val="92D05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66FF"/>
                </a:solidFill>
              </a:rPr>
              <a:t>SA1#80 (Nov. 27</a:t>
            </a:r>
            <a:r>
              <a:rPr lang="en-US" sz="1600" baseline="30000" dirty="0" smtClean="0">
                <a:solidFill>
                  <a:srgbClr val="FF66FF"/>
                </a:solidFill>
              </a:rPr>
              <a:t>th</a:t>
            </a:r>
            <a:r>
              <a:rPr lang="en-US" sz="1600" dirty="0" smtClean="0">
                <a:solidFill>
                  <a:srgbClr val="FF66FF"/>
                </a:solidFill>
              </a:rPr>
              <a:t> ~ Dec. 1</a:t>
            </a:r>
            <a:r>
              <a:rPr lang="en-US" sz="1600" baseline="30000" dirty="0" smtClean="0">
                <a:solidFill>
                  <a:srgbClr val="FF66FF"/>
                </a:solidFill>
              </a:rPr>
              <a:t>st</a:t>
            </a:r>
            <a:r>
              <a:rPr lang="en-US" sz="1600" dirty="0" smtClean="0">
                <a:solidFill>
                  <a:srgbClr val="FF66FF"/>
                </a:solidFill>
              </a:rPr>
              <a:t>) </a:t>
            </a:r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3000" y="3276600"/>
            <a:ext cx="66294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0" y="2514600"/>
            <a:ext cx="9525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14425" y="4038600"/>
            <a:ext cx="952500" cy="609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572375" y="3209925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19275" y="3943350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1970" y="5204848"/>
            <a:ext cx="228600" cy="247262"/>
          </a:xfrm>
          <a:prstGeom prst="ellipse">
            <a:avLst/>
          </a:prstGeom>
          <a:solidFill>
            <a:schemeClr val="tx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121430" y="2457450"/>
            <a:ext cx="831570" cy="673386"/>
            <a:chOff x="6007380" y="2457450"/>
            <a:chExt cx="831570" cy="673386"/>
          </a:xfrm>
        </p:grpSpPr>
        <p:sp>
          <p:nvSpPr>
            <p:cNvPr id="5" name="TextBox 4"/>
            <p:cNvSpPr txBox="1"/>
            <p:nvPr/>
          </p:nvSpPr>
          <p:spPr>
            <a:xfrm>
              <a:off x="6007380" y="2699949"/>
              <a:ext cx="7777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FF0000"/>
                  </a:solidFill>
                </a:rPr>
                <a:t>Deadline</a:t>
              </a:r>
            </a:p>
            <a:p>
              <a:pPr algn="ctr"/>
              <a:r>
                <a:rPr lang="en-US" sz="1100" dirty="0" smtClean="0">
                  <a:solidFill>
                    <a:srgbClr val="FF0000"/>
                  </a:solidFill>
                </a:rPr>
                <a:t>23:00 UTC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610350" y="2457450"/>
              <a:ext cx="228600" cy="247262"/>
            </a:xfrm>
            <a:prstGeom prst="ellipse">
              <a:avLst/>
            </a:prstGeom>
            <a:solidFill>
              <a:srgbClr val="FF00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/>
          <p:cNvSpPr/>
          <p:nvPr/>
        </p:nvSpPr>
        <p:spPr>
          <a:xfrm>
            <a:off x="521970" y="4933756"/>
            <a:ext cx="228600" cy="247262"/>
          </a:xfrm>
          <a:prstGeom prst="ellipse">
            <a:avLst/>
          </a:prstGeom>
          <a:solidFill>
            <a:srgbClr val="FF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69900" y="5791200"/>
            <a:ext cx="409575" cy="228600"/>
          </a:xfrm>
          <a:prstGeom prst="rect">
            <a:avLst/>
          </a:prstGeom>
          <a:solidFill>
            <a:srgbClr val="92D05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" y="5486400"/>
            <a:ext cx="409575" cy="228600"/>
          </a:xfrm>
          <a:prstGeom prst="rect">
            <a:avLst/>
          </a:prstGeom>
          <a:solidFill>
            <a:srgbClr val="FF66FF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150D2-AC83-4FAB-82A3-B21EC75066C9}" type="slidenum">
              <a:rPr lang="en-US" smtClean="0"/>
              <a:t>5</a:t>
            </a:fld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2686050" y="3073400"/>
            <a:ext cx="361950" cy="361562"/>
          </a:xfrm>
          <a:prstGeom prst="triangle">
            <a:avLst/>
          </a:prstGeom>
          <a:solidFill>
            <a:srgbClr val="FFFF00">
              <a:alpha val="49000"/>
            </a:srgbClr>
          </a:solidFill>
          <a:ln>
            <a:solidFill>
              <a:srgbClr val="7030A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542925" y="6143819"/>
            <a:ext cx="180975" cy="180781"/>
          </a:xfrm>
          <a:prstGeom prst="triangle">
            <a:avLst/>
          </a:prstGeom>
          <a:solidFill>
            <a:srgbClr val="FFFF00">
              <a:alpha val="49000"/>
            </a:srgbClr>
          </a:solidFill>
          <a:ln>
            <a:solidFill>
              <a:srgbClr val="7030A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448670" y="1905000"/>
            <a:ext cx="1999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6699"/>
                </a:solidFill>
              </a:rPr>
              <a:t>Example: Opt. 2a</a:t>
            </a:r>
            <a:endParaRPr lang="en-US" sz="2000" b="1" dirty="0">
              <a:solidFill>
                <a:srgbClr val="FF6699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75860" y="2514600"/>
            <a:ext cx="1828800" cy="558800"/>
          </a:xfrm>
          <a:prstGeom prst="rect">
            <a:avLst/>
          </a:prstGeom>
          <a:solidFill>
            <a:srgbClr val="00B0F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66FF"/>
                </a:solidFill>
              </a:rPr>
              <a:t>Review starts</a:t>
            </a:r>
            <a:endParaRPr lang="en-US" sz="1600" dirty="0">
              <a:solidFill>
                <a:srgbClr val="FF66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48000" y="5524500"/>
            <a:ext cx="3756660" cy="190500"/>
          </a:xfrm>
          <a:prstGeom prst="rect">
            <a:avLst/>
          </a:prstGeom>
          <a:solidFill>
            <a:srgbClr val="00B0F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5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313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Agenda Item: 10 To make SA1#80 Nov. meeting more productive: consideration points - deadline change for Reno meeting</vt:lpstr>
      <vt:lpstr>PowerPoint Presentation</vt:lpstr>
      <vt:lpstr>Consideration Points</vt:lpstr>
      <vt:lpstr>[draft] Options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Ki-Dong Lee/LGEMR</dc:creator>
  <cp:lastModifiedBy>kidong.lee</cp:lastModifiedBy>
  <cp:revision>15</cp:revision>
  <dcterms:created xsi:type="dcterms:W3CDTF">2017-08-24T08:15:08Z</dcterms:created>
  <dcterms:modified xsi:type="dcterms:W3CDTF">2017-08-25T03:37:24Z</dcterms:modified>
</cp:coreProperties>
</file>