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5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66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891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00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93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15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06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47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893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370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091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840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9A965-D9FB-4FEE-9582-796035A25EE6}" type="datetimeFigureOut">
              <a:rPr lang="zh-CN" altLang="en-US" smtClean="0"/>
              <a:t>2017/5/8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1D24-038E-4789-8C87-7F65680AA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3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18866" y="450377"/>
            <a:ext cx="9821838" cy="4258102"/>
          </a:xfrm>
        </p:spPr>
        <p:txBody>
          <a:bodyPr>
            <a:noAutofit/>
          </a:bodyPr>
          <a:lstStyle/>
          <a:p>
            <a:r>
              <a:rPr lang="en-GB" altLang="zh-CN" sz="2400" b="1" dirty="0"/>
              <a:t>3GPP TSG-SA WG1 Meeting #</a:t>
            </a:r>
            <a:r>
              <a:rPr lang="en-GB" altLang="zh-CN" sz="2400" b="1" dirty="0" smtClean="0"/>
              <a:t>78</a:t>
            </a:r>
            <a:r>
              <a:rPr lang="en-GB" altLang="zh-CN" sz="2400" b="1" dirty="0"/>
              <a:t>	</a:t>
            </a:r>
            <a:r>
              <a:rPr lang="en-GB" altLang="zh-CN" sz="2400" b="1" dirty="0" smtClean="0"/>
              <a:t>S1-172232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b="1" dirty="0"/>
              <a:t>Porto, Portuguese, 8-12 May 2017	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 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Title:	</a:t>
            </a:r>
            <a:r>
              <a:rPr lang="en-GB" altLang="zh-CN" sz="2400" dirty="0" smtClean="0"/>
              <a:t>&lt;</a:t>
            </a:r>
            <a:r>
              <a:rPr lang="en-US" altLang="zh-CN" sz="2400" dirty="0" smtClean="0"/>
              <a:t>Discussion of basic services on 5G</a:t>
            </a:r>
            <a:r>
              <a:rPr lang="en-GB" altLang="zh-CN" sz="2400" dirty="0" smtClean="0"/>
              <a:t>&gt;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Agenda Item:	</a:t>
            </a:r>
            <a:r>
              <a:rPr lang="en-GB" altLang="zh-CN" sz="2400" dirty="0" smtClean="0"/>
              <a:t>8.6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Source:	</a:t>
            </a:r>
            <a:r>
              <a:rPr lang="en-GB" altLang="zh-CN" sz="2400" dirty="0" smtClean="0"/>
              <a:t>&lt;CHINA </a:t>
            </a:r>
            <a:r>
              <a:rPr lang="en-GB" altLang="zh-CN" sz="2400" dirty="0" smtClean="0"/>
              <a:t>UNICOM, CATT&gt;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Contact:	</a:t>
            </a:r>
            <a:r>
              <a:rPr lang="en-GB" altLang="zh-CN" sz="2400" dirty="0" smtClean="0"/>
              <a:t>&lt;</a:t>
            </a:r>
            <a:r>
              <a:rPr lang="en-GB" altLang="zh-CN" sz="2400" dirty="0" err="1"/>
              <a:t>Qun</a:t>
            </a:r>
            <a:r>
              <a:rPr lang="en-GB" altLang="zh-CN" sz="2400" dirty="0"/>
              <a:t> Wei, China Unicom, weiqun5 at </a:t>
            </a:r>
            <a:r>
              <a:rPr lang="en-GB" altLang="zh-CN" sz="2400" dirty="0" err="1"/>
              <a:t>chinaunicom</a:t>
            </a:r>
            <a:r>
              <a:rPr lang="en-GB" altLang="zh-CN" sz="2400" dirty="0"/>
              <a:t> dot </a:t>
            </a:r>
            <a:r>
              <a:rPr lang="en-GB" altLang="zh-CN" sz="2400" dirty="0" err="1"/>
              <a:t>cn</a:t>
            </a:r>
            <a:r>
              <a:rPr lang="en-GB" altLang="zh-CN" sz="2400" dirty="0" smtClean="0"/>
              <a:t>&gt; 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en-GB" altLang="zh-CN" sz="2400" dirty="0"/>
              <a:t> </a:t>
            </a: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zh-CN" altLang="zh-CN" sz="2400" dirty="0"/>
              <a:t/>
            </a:r>
            <a:br>
              <a:rPr lang="zh-CN" altLang="zh-CN" sz="2400" dirty="0"/>
            </a:b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7844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zh-CN" i="1" dirty="0" smtClean="0"/>
              <a:t>Abstract: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</a:p>
          <a:p>
            <a:endParaRPr lang="en-US" altLang="zh-CN" dirty="0" smtClean="0"/>
          </a:p>
          <a:p>
            <a:pPr lvl="1"/>
            <a:r>
              <a:rPr lang="en-US" altLang="zh-CN" dirty="0" smtClean="0"/>
              <a:t>4G </a:t>
            </a:r>
            <a:r>
              <a:rPr lang="en-US" altLang="zh-CN" dirty="0"/>
              <a:t>network development has expanded to a global </a:t>
            </a:r>
            <a:r>
              <a:rPr lang="en-US" altLang="zh-CN" dirty="0" smtClean="0"/>
              <a:t>scale</a:t>
            </a:r>
          </a:p>
          <a:p>
            <a:pPr lvl="1"/>
            <a:r>
              <a:rPr lang="en-US" altLang="zh-CN" dirty="0" err="1" smtClean="0"/>
              <a:t>VoLTE</a:t>
            </a:r>
            <a:r>
              <a:rPr lang="en-US" altLang="zh-CN" dirty="0"/>
              <a:t>, HD </a:t>
            </a:r>
            <a:r>
              <a:rPr lang="en-US" altLang="zh-CN" dirty="0" smtClean="0"/>
              <a:t>voice, </a:t>
            </a:r>
            <a:r>
              <a:rPr lang="en-US" altLang="zh-CN" dirty="0"/>
              <a:t>video services and VoWiFi </a:t>
            </a:r>
            <a:r>
              <a:rPr lang="en-US" altLang="zh-CN" dirty="0" smtClean="0"/>
              <a:t>technologies deployed 4G. </a:t>
            </a:r>
          </a:p>
          <a:p>
            <a:pPr lvl="1"/>
            <a:r>
              <a:rPr lang="en-US" altLang="zh-CN" dirty="0" smtClean="0"/>
              <a:t>Emergency </a:t>
            </a:r>
            <a:r>
              <a:rPr lang="en-US" altLang="zh-CN" dirty="0"/>
              <a:t>call, wide range of </a:t>
            </a:r>
            <a:r>
              <a:rPr lang="en-US" altLang="zh-CN" dirty="0" smtClean="0"/>
              <a:t>interoperability, </a:t>
            </a:r>
            <a:r>
              <a:rPr lang="en-US" altLang="zh-CN" dirty="0"/>
              <a:t>international roaming </a:t>
            </a:r>
            <a:r>
              <a:rPr lang="en-US" altLang="zh-CN" dirty="0" smtClean="0"/>
              <a:t>are not yet widely ready for 4G voice.</a:t>
            </a:r>
          </a:p>
          <a:p>
            <a:pPr lvl="1"/>
            <a:r>
              <a:rPr lang="en-US" altLang="zh-CN" dirty="0" smtClean="0"/>
              <a:t>5G Framework is more clear now.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800" dirty="0" smtClean="0"/>
              <a:t>question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dirty="0" smtClean="0"/>
              <a:t>What 5G basic services could be?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dirty="0" smtClean="0"/>
              <a:t>What is the relation between 5G,4G and </a:t>
            </a:r>
            <a:r>
              <a:rPr lang="en-US" altLang="zh-CN" dirty="0"/>
              <a:t>3G? Macro cellular </a:t>
            </a:r>
            <a:r>
              <a:rPr lang="en-US" altLang="zh-CN" dirty="0" smtClean="0"/>
              <a:t>network</a:t>
            </a:r>
            <a:r>
              <a:rPr lang="zh-CN" altLang="en-US" dirty="0"/>
              <a:t> </a:t>
            </a:r>
            <a:r>
              <a:rPr lang="en-US" altLang="zh-CN" dirty="0" smtClean="0"/>
              <a:t>and M2M network?</a:t>
            </a:r>
            <a:endParaRPr lang="en-US" altLang="zh-CN" dirty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1987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Research </a:t>
            </a:r>
            <a:r>
              <a:rPr lang="en-US" altLang="zh-CN" dirty="0" smtClean="0"/>
              <a:t>aspects-BS of diverse slices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4943608"/>
            <a:ext cx="10515600" cy="1914392"/>
          </a:xfrm>
        </p:spPr>
        <p:txBody>
          <a:bodyPr>
            <a:normAutofit fontScale="55000" lnSpcReduction="20000"/>
          </a:bodyPr>
          <a:lstStyle/>
          <a:p>
            <a:pPr lvl="1"/>
            <a:r>
              <a:rPr lang="en-US" altLang="zh-CN" dirty="0" smtClean="0"/>
              <a:t>5G network may be extremely new, and geologically far away from 4G legacy device. Slice three and four are specifically network, independently from other slices.</a:t>
            </a:r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basic services for one user in </a:t>
            </a:r>
            <a:r>
              <a:rPr lang="en-US" altLang="zh-CN" dirty="0" smtClean="0"/>
              <a:t>non-cell </a:t>
            </a:r>
            <a:r>
              <a:rPr lang="en-US" altLang="zh-CN" dirty="0"/>
              <a:t>slices shall be served </a:t>
            </a:r>
            <a:r>
              <a:rPr lang="en-US" altLang="zh-CN" dirty="0" smtClean="0"/>
              <a:t>by</a:t>
            </a:r>
            <a:r>
              <a:rPr lang="zh-CN" altLang="en-US" dirty="0" smtClean="0"/>
              <a:t> </a:t>
            </a:r>
            <a:r>
              <a:rPr lang="en-US" altLang="zh-CN" dirty="0" smtClean="0"/>
              <a:t>4/5G</a:t>
            </a:r>
            <a:r>
              <a:rPr lang="zh-CN" altLang="en-US" dirty="0" smtClean="0"/>
              <a:t> </a:t>
            </a:r>
            <a:r>
              <a:rPr lang="en-US" altLang="zh-CN" dirty="0" smtClean="0"/>
              <a:t>network</a:t>
            </a:r>
            <a:r>
              <a:rPr lang="zh-CN" altLang="en-US" dirty="0" smtClean="0"/>
              <a:t> </a:t>
            </a:r>
            <a:r>
              <a:rPr lang="en-US" altLang="zh-CN" dirty="0" smtClean="0"/>
              <a:t>or</a:t>
            </a:r>
            <a:r>
              <a:rPr lang="zh-CN" altLang="en-US" dirty="0" smtClean="0"/>
              <a:t> </a:t>
            </a:r>
            <a:r>
              <a:rPr lang="en-US" altLang="zh-CN" dirty="0" smtClean="0"/>
              <a:t>by</a:t>
            </a:r>
            <a:r>
              <a:rPr lang="zh-CN" altLang="en-US" dirty="0" smtClean="0"/>
              <a:t> </a:t>
            </a:r>
            <a:r>
              <a:rPr lang="en-US" altLang="zh-CN" dirty="0" smtClean="0"/>
              <a:t>themselves</a:t>
            </a:r>
            <a:r>
              <a:rPr lang="zh-CN" altLang="en-US" dirty="0" smtClean="0"/>
              <a:t>？</a:t>
            </a:r>
            <a:r>
              <a:rPr lang="en-US" altLang="zh-CN" dirty="0" smtClean="0"/>
              <a:t>Slice three and four shall provide basic services directly?</a:t>
            </a:r>
          </a:p>
          <a:p>
            <a:pPr lvl="1"/>
            <a:r>
              <a:rPr lang="en-US" altLang="zh-CN" dirty="0" smtClean="0"/>
              <a:t>User’s data are in the cell network. HSSs may not be the same for slice three, slice four and 5G network</a:t>
            </a:r>
            <a:r>
              <a:rPr lang="en-US" altLang="zh-CN" dirty="0"/>
              <a:t>. Consistency issues </a:t>
            </a:r>
            <a:r>
              <a:rPr lang="en-US" altLang="zh-CN" dirty="0" smtClean="0"/>
              <a:t>of user data need </a:t>
            </a:r>
            <a:r>
              <a:rPr lang="en-US" altLang="zh-CN" dirty="0"/>
              <a:t>to be </a:t>
            </a:r>
            <a:r>
              <a:rPr lang="en-US" altLang="zh-CN" dirty="0" smtClean="0"/>
              <a:t>addressed</a:t>
            </a:r>
          </a:p>
          <a:p>
            <a:pPr lvl="1"/>
            <a:r>
              <a:rPr lang="en-US" altLang="zh-CN" dirty="0" smtClean="0"/>
              <a:t>OPs may deployed special mobility control elements for </a:t>
            </a:r>
            <a:r>
              <a:rPr lang="en-US" altLang="zh-CN" dirty="0"/>
              <a:t>slice three, slice </a:t>
            </a:r>
            <a:r>
              <a:rPr lang="en-US" altLang="zh-CN" dirty="0" smtClean="0"/>
              <a:t>four. Even the GW may be different.</a:t>
            </a:r>
            <a:r>
              <a:rPr lang="zh-CN" altLang="en-US" dirty="0" smtClean="0"/>
              <a:t> </a:t>
            </a:r>
            <a:r>
              <a:rPr lang="en-US" altLang="zh-CN" dirty="0" smtClean="0"/>
              <a:t>If</a:t>
            </a:r>
            <a:r>
              <a:rPr lang="zh-CN" altLang="en-US" dirty="0" smtClean="0"/>
              <a:t> </a:t>
            </a:r>
            <a:r>
              <a:rPr lang="en-US" altLang="zh-CN" dirty="0" smtClean="0"/>
              <a:t>basic services are provided by all the slices, </a:t>
            </a:r>
            <a:r>
              <a:rPr lang="en-US" altLang="zh-CN" dirty="0"/>
              <a:t>then </a:t>
            </a:r>
            <a:r>
              <a:rPr lang="en-US" altLang="zh-CN" dirty="0" smtClean="0"/>
              <a:t>consistency </a:t>
            </a:r>
            <a:r>
              <a:rPr lang="en-US" altLang="zh-CN" dirty="0"/>
              <a:t>and continuity issues need to be </a:t>
            </a:r>
            <a:r>
              <a:rPr lang="en-US" altLang="zh-CN" dirty="0" smtClean="0"/>
              <a:t>addressed. It would be better if we </a:t>
            </a:r>
            <a:r>
              <a:rPr lang="en-US" altLang="zh-CN" dirty="0"/>
              <a:t>untangle </a:t>
            </a:r>
            <a:r>
              <a:rPr lang="en-US" altLang="zh-CN" dirty="0" smtClean="0"/>
              <a:t>the requirements.</a:t>
            </a:r>
          </a:p>
          <a:p>
            <a:pPr lvl="1"/>
            <a:r>
              <a:rPr lang="en-US" altLang="zh-CN" dirty="0" smtClean="0"/>
              <a:t>We’d</a:t>
            </a:r>
            <a:r>
              <a:rPr lang="zh-CN" altLang="en-US" dirty="0" smtClean="0"/>
              <a:t> </a:t>
            </a:r>
            <a:r>
              <a:rPr lang="en-US" altLang="zh-CN" dirty="0" smtClean="0"/>
              <a:t>better</a:t>
            </a:r>
            <a:r>
              <a:rPr lang="zh-CN" altLang="en-US" dirty="0" smtClean="0"/>
              <a:t> </a:t>
            </a:r>
            <a:r>
              <a:rPr lang="en-US" altLang="zh-CN" dirty="0" smtClean="0"/>
              <a:t>offer</a:t>
            </a:r>
            <a:r>
              <a:rPr lang="zh-CN" altLang="en-US" dirty="0" smtClean="0"/>
              <a:t>  </a:t>
            </a:r>
            <a:r>
              <a:rPr lang="en-US" altLang="zh-CN" dirty="0" smtClean="0"/>
              <a:t>a bench of possible </a:t>
            </a:r>
            <a:r>
              <a:rPr lang="en-US" altLang="zh-CN" dirty="0"/>
              <a:t>network </a:t>
            </a:r>
            <a:r>
              <a:rPr lang="en-US" altLang="zh-CN" dirty="0" smtClean="0"/>
              <a:t>Frameworks.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3810000" y="1625600"/>
            <a:ext cx="1943100" cy="635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810000" y="2490788"/>
            <a:ext cx="1943100" cy="635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051352" y="1656834"/>
            <a:ext cx="1309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4G</a:t>
            </a:r>
            <a:r>
              <a:rPr lang="zh-CN" altLang="en-US" dirty="0" smtClean="0"/>
              <a:t> </a:t>
            </a:r>
            <a:r>
              <a:rPr lang="en-US" altLang="zh-CN" dirty="0" smtClean="0"/>
              <a:t>network</a:t>
            </a:r>
          </a:p>
          <a:p>
            <a:r>
              <a:rPr lang="zh-CN" altLang="en-US" dirty="0" smtClean="0"/>
              <a:t> </a:t>
            </a:r>
            <a:r>
              <a:rPr lang="en-US" altLang="zh-CN" dirty="0" smtClean="0"/>
              <a:t>for</a:t>
            </a:r>
            <a:r>
              <a:rPr lang="zh-CN" altLang="en-US" dirty="0" smtClean="0"/>
              <a:t> </a:t>
            </a:r>
            <a:r>
              <a:rPr lang="en-US" altLang="zh-CN" dirty="0" smtClean="0"/>
              <a:t>MPs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051352" y="2519640"/>
            <a:ext cx="1282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G</a:t>
            </a:r>
            <a:r>
              <a:rPr lang="zh-CN" altLang="en-US" dirty="0" smtClean="0"/>
              <a:t> </a:t>
            </a:r>
            <a:r>
              <a:rPr lang="en-US" altLang="zh-CN" dirty="0" smtClean="0"/>
              <a:t>network</a:t>
            </a:r>
          </a:p>
          <a:p>
            <a:r>
              <a:rPr lang="zh-CN" altLang="en-US" dirty="0" smtClean="0"/>
              <a:t> </a:t>
            </a:r>
            <a:r>
              <a:rPr lang="en-US" altLang="zh-CN" dirty="0" smtClean="0"/>
              <a:t>for</a:t>
            </a:r>
            <a:r>
              <a:rPr lang="zh-CN" altLang="en-US" dirty="0" smtClean="0"/>
              <a:t> </a:t>
            </a:r>
            <a:r>
              <a:rPr lang="en-US" altLang="zh-CN" dirty="0"/>
              <a:t>MPs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1320800" y="2387600"/>
            <a:ext cx="4775200" cy="2303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3810000" y="3392488"/>
            <a:ext cx="1943100" cy="635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51352" y="3357840"/>
            <a:ext cx="17556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M2M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network</a:t>
            </a:r>
          </a:p>
          <a:p>
            <a:r>
              <a:rPr lang="en-US" altLang="zh-CN" sz="1400" dirty="0" smtClean="0"/>
              <a:t>For</a:t>
            </a:r>
            <a:r>
              <a:rPr lang="zh-CN" altLang="en-US" sz="1400" dirty="0" smtClean="0"/>
              <a:t> </a:t>
            </a:r>
            <a:r>
              <a:rPr lang="en-GB" altLang="zh-CN" sz="1400" dirty="0"/>
              <a:t>fully mobile </a:t>
            </a:r>
            <a:endParaRPr lang="en-GB" altLang="zh-CN" sz="1400" dirty="0" smtClean="0"/>
          </a:p>
          <a:p>
            <a:r>
              <a:rPr lang="en-US" altLang="zh-CN" sz="1400" dirty="0"/>
              <a:t>h</a:t>
            </a:r>
            <a:r>
              <a:rPr lang="en-US" altLang="zh-CN" sz="1400" dirty="0" smtClean="0"/>
              <a:t>igh </a:t>
            </a:r>
            <a:r>
              <a:rPr lang="en-US" altLang="zh-CN" sz="1400" dirty="0"/>
              <a:t>speed machine s</a:t>
            </a:r>
            <a:endParaRPr lang="zh-CN" altLang="en-US" sz="1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813383" y="2031246"/>
            <a:ext cx="1021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Slice</a:t>
            </a:r>
            <a:r>
              <a:rPr lang="zh-CN" altLang="en-US" dirty="0" smtClean="0"/>
              <a:t> </a:t>
            </a:r>
            <a:r>
              <a:rPr lang="en-US" altLang="zh-CN" dirty="0" smtClean="0"/>
              <a:t>one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1813383" y="2857778"/>
            <a:ext cx="1024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Slice</a:t>
            </a:r>
            <a:r>
              <a:rPr lang="zh-CN" altLang="en-US" dirty="0" smtClean="0"/>
              <a:t> </a:t>
            </a:r>
            <a:r>
              <a:rPr lang="en-US" altLang="zh-CN" dirty="0" smtClean="0"/>
              <a:t>two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813383" y="3568978"/>
            <a:ext cx="1169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Slice</a:t>
            </a:r>
            <a:r>
              <a:rPr lang="zh-CN" altLang="en-US" dirty="0" smtClean="0"/>
              <a:t> </a:t>
            </a:r>
            <a:r>
              <a:rPr lang="en-US" altLang="zh-CN" dirty="0" smtClean="0"/>
              <a:t>three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3809999" y="4192588"/>
            <a:ext cx="2451151" cy="635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03752" y="4157940"/>
            <a:ext cx="16898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M2M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network</a:t>
            </a:r>
          </a:p>
          <a:p>
            <a:r>
              <a:rPr lang="en-US" altLang="zh-CN" sz="1400" dirty="0" smtClean="0"/>
              <a:t>For</a:t>
            </a:r>
            <a:r>
              <a:rPr lang="zh-CN" altLang="en-US" sz="1400" dirty="0" smtClean="0"/>
              <a:t> </a:t>
            </a:r>
            <a:r>
              <a:rPr lang="en-GB" altLang="zh-CN" sz="1400" dirty="0"/>
              <a:t>stationary</a:t>
            </a:r>
            <a:r>
              <a:rPr lang="en-US" altLang="zh-CN" sz="1400" dirty="0"/>
              <a:t> </a:t>
            </a:r>
            <a:endParaRPr lang="en-US" altLang="zh-CN" sz="1400" dirty="0" smtClean="0"/>
          </a:p>
          <a:p>
            <a:r>
              <a:rPr lang="en-US" altLang="zh-CN" sz="1400" dirty="0" smtClean="0"/>
              <a:t>household machines</a:t>
            </a:r>
            <a:endParaRPr lang="zh-CN" altLang="en-US" sz="14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813383" y="4203293"/>
            <a:ext cx="1051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Slice</a:t>
            </a:r>
            <a:r>
              <a:rPr lang="zh-CN" altLang="en-US" dirty="0" smtClean="0"/>
              <a:t> </a:t>
            </a:r>
            <a:r>
              <a:rPr lang="en-US" altLang="zh-CN" dirty="0" smtClean="0"/>
              <a:t>four</a:t>
            </a:r>
            <a:endParaRPr lang="zh-CN" altLang="en-US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1320800" y="3251200"/>
            <a:ext cx="4775200" cy="2303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320800" y="4089234"/>
            <a:ext cx="4775200" cy="2303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笑脸 24"/>
          <p:cNvSpPr/>
          <p:nvPr/>
        </p:nvSpPr>
        <p:spPr>
          <a:xfrm>
            <a:off x="6946900" y="1714500"/>
            <a:ext cx="495300" cy="470178"/>
          </a:xfrm>
          <a:prstGeom prst="smileyFac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笑脸 25"/>
          <p:cNvSpPr/>
          <p:nvPr/>
        </p:nvSpPr>
        <p:spPr>
          <a:xfrm>
            <a:off x="6946900" y="2603500"/>
            <a:ext cx="495300" cy="470178"/>
          </a:xfrm>
          <a:prstGeom prst="smileyFac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7016016" y="353679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BS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7016016" y="428902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？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620000" y="1714500"/>
            <a:ext cx="2942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Basic</a:t>
            </a:r>
            <a:r>
              <a:rPr lang="zh-CN" altLang="en-US" dirty="0" smtClean="0"/>
              <a:t> </a:t>
            </a:r>
            <a:r>
              <a:rPr lang="en-US" altLang="zh-CN" dirty="0" smtClean="0"/>
              <a:t>services</a:t>
            </a:r>
            <a:r>
              <a:rPr lang="zh-CN" altLang="en-US" dirty="0" smtClean="0"/>
              <a:t> </a:t>
            </a:r>
            <a:r>
              <a:rPr lang="en-US" altLang="zh-CN" dirty="0" smtClean="0"/>
              <a:t>is</a:t>
            </a:r>
            <a:r>
              <a:rPr lang="zh-CN" altLang="en-US" dirty="0" smtClean="0"/>
              <a:t> </a:t>
            </a:r>
            <a:r>
              <a:rPr lang="en-US" altLang="zh-CN" dirty="0" smtClean="0"/>
              <a:t>OK</a:t>
            </a:r>
            <a:r>
              <a:rPr lang="zh-CN" altLang="en-US" dirty="0" smtClean="0"/>
              <a:t> </a:t>
            </a:r>
            <a:r>
              <a:rPr lang="en-US" altLang="zh-CN" dirty="0" smtClean="0"/>
              <a:t>within</a:t>
            </a:r>
            <a:r>
              <a:rPr lang="zh-CN" altLang="en-US" dirty="0" smtClean="0"/>
              <a:t> </a:t>
            </a:r>
            <a:r>
              <a:rPr lang="en-US" altLang="zh-CN" dirty="0" smtClean="0"/>
              <a:t>4G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7620000" y="2653824"/>
            <a:ext cx="2942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Basic</a:t>
            </a:r>
            <a:r>
              <a:rPr lang="zh-CN" altLang="en-US" dirty="0" smtClean="0"/>
              <a:t> </a:t>
            </a:r>
            <a:r>
              <a:rPr lang="en-US" altLang="zh-CN" dirty="0" smtClean="0"/>
              <a:t>services</a:t>
            </a:r>
            <a:r>
              <a:rPr lang="zh-CN" altLang="en-US" dirty="0" smtClean="0"/>
              <a:t> </a:t>
            </a:r>
            <a:r>
              <a:rPr lang="en-US" altLang="zh-CN" dirty="0" smtClean="0"/>
              <a:t>is</a:t>
            </a:r>
            <a:r>
              <a:rPr lang="zh-CN" altLang="en-US" dirty="0" smtClean="0"/>
              <a:t> </a:t>
            </a:r>
            <a:r>
              <a:rPr lang="en-US" altLang="zh-CN" dirty="0" smtClean="0"/>
              <a:t>OK</a:t>
            </a:r>
            <a:r>
              <a:rPr lang="zh-CN" altLang="en-US" dirty="0" smtClean="0"/>
              <a:t> </a:t>
            </a:r>
            <a:r>
              <a:rPr lang="en-US" altLang="zh-CN" dirty="0" smtClean="0"/>
              <a:t>within</a:t>
            </a:r>
            <a:r>
              <a:rPr lang="zh-CN" altLang="en-US" dirty="0" smtClean="0"/>
              <a:t> </a:t>
            </a:r>
            <a:r>
              <a:rPr lang="en-US" altLang="zh-CN" dirty="0"/>
              <a:t>5</a:t>
            </a:r>
            <a:r>
              <a:rPr lang="en-US" altLang="zh-CN" dirty="0" smtClean="0"/>
              <a:t>G</a:t>
            </a:r>
            <a:endParaRPr lang="zh-CN" altLang="en-US" dirty="0"/>
          </a:p>
        </p:txBody>
      </p:sp>
      <p:sp>
        <p:nvSpPr>
          <p:cNvPr id="31" name="下箭头 30"/>
          <p:cNvSpPr/>
          <p:nvPr/>
        </p:nvSpPr>
        <p:spPr>
          <a:xfrm>
            <a:off x="7098566" y="3150742"/>
            <a:ext cx="178534" cy="3561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/>
        </p:nvSpPr>
        <p:spPr>
          <a:xfrm>
            <a:off x="7098566" y="3924535"/>
            <a:ext cx="178534" cy="3561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600751" y="2728172"/>
            <a:ext cx="660400" cy="3076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AMF1</a:t>
            </a:r>
            <a:endParaRPr lang="zh-CN" altLang="en-US" sz="1400" dirty="0"/>
          </a:p>
        </p:txBody>
      </p:sp>
      <p:sp>
        <p:nvSpPr>
          <p:cNvPr id="36" name="任意多边形 35"/>
          <p:cNvSpPr/>
          <p:nvPr/>
        </p:nvSpPr>
        <p:spPr>
          <a:xfrm>
            <a:off x="6299200" y="2812746"/>
            <a:ext cx="716816" cy="159054"/>
          </a:xfrm>
          <a:custGeom>
            <a:avLst/>
            <a:gdLst>
              <a:gd name="connsiteX0" fmla="*/ 279400 w 279400"/>
              <a:gd name="connsiteY0" fmla="*/ 0 h 76200"/>
              <a:gd name="connsiteX1" fmla="*/ 0 w 279400"/>
              <a:gd name="connsiteY1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9400" h="76200">
                <a:moveTo>
                  <a:pt x="279400" y="0"/>
                </a:moveTo>
                <a:lnTo>
                  <a:pt x="0" y="76200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5673400" y="3542231"/>
            <a:ext cx="660400" cy="3076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AMF2</a:t>
            </a:r>
            <a:endParaRPr lang="zh-CN" altLang="en-US" sz="1400" dirty="0"/>
          </a:p>
        </p:txBody>
      </p:sp>
      <p:sp>
        <p:nvSpPr>
          <p:cNvPr id="39" name="任意多边形 38"/>
          <p:cNvSpPr/>
          <p:nvPr/>
        </p:nvSpPr>
        <p:spPr>
          <a:xfrm>
            <a:off x="6361913" y="3023156"/>
            <a:ext cx="654102" cy="483705"/>
          </a:xfrm>
          <a:custGeom>
            <a:avLst/>
            <a:gdLst>
              <a:gd name="connsiteX0" fmla="*/ 279400 w 279400"/>
              <a:gd name="connsiteY0" fmla="*/ 0 h 76200"/>
              <a:gd name="connsiteX1" fmla="*/ 0 w 279400"/>
              <a:gd name="connsiteY1" fmla="*/ 7620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9400" h="76200">
                <a:moveTo>
                  <a:pt x="279400" y="0"/>
                </a:moveTo>
                <a:lnTo>
                  <a:pt x="0" y="76200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314750" y="3016022"/>
            <a:ext cx="803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BS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r>
              <a:rPr lang="en-US" altLang="zh-CN" dirty="0" smtClean="0"/>
              <a:t>M2M?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6473199" y="1894850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User </a:t>
            </a:r>
            <a:endParaRPr lang="zh-CN" altLang="en-US" dirty="0"/>
          </a:p>
        </p:txBody>
      </p:sp>
      <p:sp>
        <p:nvSpPr>
          <p:cNvPr id="42" name="圆角矩形 41"/>
          <p:cNvSpPr/>
          <p:nvPr/>
        </p:nvSpPr>
        <p:spPr>
          <a:xfrm>
            <a:off x="3248350" y="2271923"/>
            <a:ext cx="733003" cy="33157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 User’s HSS1 </a:t>
            </a:r>
            <a:endParaRPr lang="zh-CN" altLang="en-US" sz="1200" dirty="0"/>
          </a:p>
        </p:txBody>
      </p:sp>
      <p:cxnSp>
        <p:nvCxnSpPr>
          <p:cNvPr id="44" name="直接连接符 43"/>
          <p:cNvCxnSpPr>
            <a:stCxn id="4" idx="3"/>
            <a:endCxn id="42" idx="0"/>
          </p:cNvCxnSpPr>
          <p:nvPr/>
        </p:nvCxnSpPr>
        <p:spPr>
          <a:xfrm flipH="1">
            <a:off x="3614852" y="2167606"/>
            <a:ext cx="479708" cy="10431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42" idx="2"/>
            <a:endCxn id="5" idx="2"/>
          </p:cNvCxnSpPr>
          <p:nvPr/>
        </p:nvCxnSpPr>
        <p:spPr>
          <a:xfrm>
            <a:off x="3614852" y="2603500"/>
            <a:ext cx="195148" cy="2047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" name="圆角矩形 50"/>
          <p:cNvSpPr/>
          <p:nvPr/>
        </p:nvSpPr>
        <p:spPr>
          <a:xfrm>
            <a:off x="3029649" y="3375671"/>
            <a:ext cx="845809" cy="34147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User’s HSS 2 </a:t>
            </a:r>
            <a:endParaRPr lang="zh-CN" altLang="en-US" sz="1200" dirty="0"/>
          </a:p>
        </p:txBody>
      </p:sp>
      <p:sp>
        <p:nvSpPr>
          <p:cNvPr id="52" name="圆角矩形 51"/>
          <p:cNvSpPr/>
          <p:nvPr/>
        </p:nvSpPr>
        <p:spPr>
          <a:xfrm>
            <a:off x="3115037" y="4394399"/>
            <a:ext cx="845809" cy="34147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User’s HSS 3 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9102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Research </a:t>
            </a:r>
            <a:r>
              <a:rPr lang="en-US" altLang="zh-CN" dirty="0" smtClean="0"/>
              <a:t>aspects-</a:t>
            </a:r>
            <a:r>
              <a:rPr lang="en-US" altLang="zh-CN" dirty="0"/>
              <a:t> </a:t>
            </a:r>
            <a:r>
              <a:rPr lang="en-US" altLang="zh-CN" dirty="0" smtClean="0"/>
              <a:t>continuity between access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283439" y="1898134"/>
            <a:ext cx="4102100" cy="219710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04952" y="1898134"/>
            <a:ext cx="1309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4G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network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covers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86689" y="1485900"/>
            <a:ext cx="2895600" cy="1835666"/>
          </a:xfrm>
          <a:prstGeom prst="ellipse">
            <a:avLst/>
          </a:prstGeom>
          <a:noFill/>
          <a:ln w="12700">
            <a:solidFill>
              <a:schemeClr val="accent1">
                <a:lumMod val="7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061340" y="2284967"/>
            <a:ext cx="1282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</a:rPr>
              <a:t>5</a:t>
            </a:r>
            <a:r>
              <a:rPr lang="en-US" altLang="zh-CN" dirty="0" smtClean="0">
                <a:solidFill>
                  <a:srgbClr val="0070C0"/>
                </a:solidFill>
              </a:rPr>
              <a:t>G</a:t>
            </a:r>
            <a:r>
              <a:rPr lang="zh-CN" altLang="en-US" dirty="0" smtClean="0">
                <a:solidFill>
                  <a:srgbClr val="0070C0"/>
                </a:solidFill>
              </a:rPr>
              <a:t> </a:t>
            </a:r>
            <a:r>
              <a:rPr lang="en-US" altLang="zh-CN" dirty="0" smtClean="0">
                <a:solidFill>
                  <a:srgbClr val="0070C0"/>
                </a:solidFill>
              </a:rPr>
              <a:t>network</a:t>
            </a:r>
          </a:p>
          <a:p>
            <a:r>
              <a:rPr lang="zh-CN" altLang="en-US" dirty="0" smtClean="0">
                <a:solidFill>
                  <a:srgbClr val="0070C0"/>
                </a:solidFill>
              </a:rPr>
              <a:t> </a:t>
            </a:r>
            <a:r>
              <a:rPr lang="en-US" altLang="zh-CN" dirty="0" smtClean="0">
                <a:solidFill>
                  <a:srgbClr val="0070C0"/>
                </a:solidFill>
              </a:rPr>
              <a:t>covers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0439" y="1690688"/>
            <a:ext cx="4063261" cy="434576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52552" y="5097631"/>
            <a:ext cx="1282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</a:t>
            </a:r>
            <a:r>
              <a:rPr lang="en-US" altLang="zh-CN" dirty="0" smtClean="0"/>
              <a:t>G</a:t>
            </a:r>
            <a:r>
              <a:rPr lang="zh-CN" altLang="en-US" dirty="0" smtClean="0"/>
              <a:t> </a:t>
            </a:r>
            <a:r>
              <a:rPr lang="en-US" altLang="zh-CN" dirty="0" smtClean="0"/>
              <a:t>network</a:t>
            </a:r>
          </a:p>
          <a:p>
            <a:r>
              <a:rPr lang="zh-CN" altLang="en-US" dirty="0" smtClean="0"/>
              <a:t> </a:t>
            </a:r>
            <a:r>
              <a:rPr lang="en-US" altLang="zh-CN" dirty="0" smtClean="0"/>
              <a:t>covers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7950200" y="1898134"/>
            <a:ext cx="1422400" cy="5148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029997" y="1915635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4G</a:t>
            </a:r>
            <a:r>
              <a:rPr lang="zh-CN" altLang="en-US" dirty="0" smtClean="0"/>
              <a:t> </a:t>
            </a:r>
            <a:r>
              <a:rPr lang="en-US" altLang="zh-CN" dirty="0" smtClean="0"/>
              <a:t>network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8813800" y="3064133"/>
            <a:ext cx="1422400" cy="5148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893597" y="3081634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</a:t>
            </a:r>
            <a:r>
              <a:rPr lang="en-US" altLang="zh-CN" dirty="0" smtClean="0"/>
              <a:t>G</a:t>
            </a:r>
            <a:r>
              <a:rPr lang="zh-CN" altLang="en-US" dirty="0" smtClean="0"/>
              <a:t> </a:t>
            </a:r>
            <a:r>
              <a:rPr lang="en-US" altLang="zh-CN" dirty="0" smtClean="0"/>
              <a:t>network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720099" y="3047999"/>
            <a:ext cx="1422400" cy="5148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799896" y="3065500"/>
            <a:ext cx="128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G</a:t>
            </a:r>
            <a:r>
              <a:rPr lang="zh-CN" altLang="en-US" dirty="0" smtClean="0"/>
              <a:t> </a:t>
            </a:r>
            <a:r>
              <a:rPr lang="en-US" altLang="zh-CN" dirty="0" smtClean="0"/>
              <a:t>network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9312592" y="2413000"/>
            <a:ext cx="352108" cy="6686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468652" y="2544465"/>
            <a:ext cx="392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Sv</a:t>
            </a:r>
            <a:endParaRPr lang="zh-CN" altLang="en-US" dirty="0"/>
          </a:p>
        </p:txBody>
      </p:sp>
      <p:cxnSp>
        <p:nvCxnSpPr>
          <p:cNvPr id="21" name="直接连接符 20"/>
          <p:cNvCxnSpPr>
            <a:stCxn id="15" idx="0"/>
          </p:cNvCxnSpPr>
          <p:nvPr/>
        </p:nvCxnSpPr>
        <p:spPr>
          <a:xfrm flipV="1">
            <a:off x="7431299" y="2413000"/>
            <a:ext cx="518901" cy="634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5" idx="3"/>
            <a:endCxn id="13" idx="1"/>
          </p:cNvCxnSpPr>
          <p:nvPr/>
        </p:nvCxnSpPr>
        <p:spPr>
          <a:xfrm>
            <a:off x="8142499" y="3305432"/>
            <a:ext cx="671301" cy="161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369332" y="2944167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?</a:t>
            </a:r>
            <a:endParaRPr lang="zh-CN" altLang="en-US" dirty="0"/>
          </a:p>
        </p:txBody>
      </p:sp>
      <p:sp>
        <p:nvSpPr>
          <p:cNvPr id="26" name="内容占位符 2"/>
          <p:cNvSpPr>
            <a:spLocks noGrp="1"/>
          </p:cNvSpPr>
          <p:nvPr>
            <p:ph idx="1"/>
          </p:nvPr>
        </p:nvSpPr>
        <p:spPr>
          <a:xfrm>
            <a:off x="3873863" y="4536132"/>
            <a:ext cx="8078651" cy="2706816"/>
          </a:xfrm>
        </p:spPr>
        <p:txBody>
          <a:bodyPr>
            <a:normAutofit/>
          </a:bodyPr>
          <a:lstStyle/>
          <a:p>
            <a:pPr lvl="1"/>
            <a:r>
              <a:rPr lang="en-US" altLang="zh-CN" sz="1800" dirty="0" smtClean="0"/>
              <a:t>Case1 </a:t>
            </a:r>
            <a:r>
              <a:rPr lang="en-US" altLang="zh-CN" sz="1800" dirty="0"/>
              <a:t>is overlapping coverage between </a:t>
            </a:r>
            <a:r>
              <a:rPr lang="en-US" altLang="zh-CN" sz="1800" dirty="0" smtClean="0"/>
              <a:t>3G/4G/5G</a:t>
            </a:r>
            <a:r>
              <a:rPr lang="en-US" altLang="zh-CN" sz="1800" dirty="0"/>
              <a:t>. Does the user switch priority </a:t>
            </a:r>
            <a:r>
              <a:rPr lang="en-US" altLang="zh-CN" sz="1800" dirty="0" smtClean="0"/>
              <a:t>is 4G?</a:t>
            </a:r>
          </a:p>
          <a:p>
            <a:pPr lvl="1"/>
            <a:r>
              <a:rPr lang="en-US" altLang="zh-CN" sz="1800" dirty="0" smtClean="0"/>
              <a:t>Case2 is </a:t>
            </a:r>
            <a:r>
              <a:rPr lang="en-US" altLang="zh-CN" sz="1800" dirty="0"/>
              <a:t>overlapping coverage between </a:t>
            </a:r>
            <a:r>
              <a:rPr lang="en-US" altLang="zh-CN" sz="1800" dirty="0" smtClean="0"/>
              <a:t>4G/5G</a:t>
            </a:r>
            <a:r>
              <a:rPr lang="en-US" altLang="zh-CN" sz="1800" dirty="0"/>
              <a:t>. 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Case3</a:t>
            </a:r>
            <a:r>
              <a:rPr lang="en-US" altLang="zh-CN" sz="1800" dirty="0"/>
              <a:t> is overlapping coverage between </a:t>
            </a:r>
            <a:r>
              <a:rPr lang="en-US" altLang="zh-CN" sz="1800" dirty="0" smtClean="0"/>
              <a:t>3G/5G</a:t>
            </a:r>
            <a:r>
              <a:rPr lang="en-US" altLang="zh-CN" sz="1800" dirty="0"/>
              <a:t>. </a:t>
            </a:r>
            <a:r>
              <a:rPr lang="en-US" altLang="zh-CN" sz="1800" dirty="0" smtClean="0"/>
              <a:t>Service  </a:t>
            </a:r>
            <a:r>
              <a:rPr lang="en-US" altLang="zh-CN" sz="1800" dirty="0"/>
              <a:t>continuity causes a new interface between 5G and </a:t>
            </a:r>
            <a:r>
              <a:rPr lang="en-US" altLang="zh-CN" sz="1800" dirty="0" smtClean="0"/>
              <a:t>3G?If 5G network does </a:t>
            </a:r>
            <a:r>
              <a:rPr lang="en-US" altLang="zh-CN" sz="1800" dirty="0"/>
              <a:t>not benefit </a:t>
            </a:r>
            <a:r>
              <a:rPr lang="en-US" altLang="zh-CN" sz="1800" dirty="0" smtClean="0"/>
              <a:t>4G devices, how </a:t>
            </a:r>
            <a:r>
              <a:rPr lang="en-US" altLang="zh-CN" sz="1800" dirty="0"/>
              <a:t>to avoid 5G open a new 3G </a:t>
            </a:r>
            <a:r>
              <a:rPr lang="en-US" altLang="zh-CN" sz="1800" dirty="0" smtClean="0"/>
              <a:t>interface.</a:t>
            </a:r>
            <a:endParaRPr lang="zh-CN" altLang="en-US" sz="1800" dirty="0"/>
          </a:p>
          <a:p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2621152" y="2900130"/>
            <a:ext cx="71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case1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4068952" y="2333754"/>
            <a:ext cx="71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case2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2087814" y="1682512"/>
            <a:ext cx="71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case3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78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Research aspects-CU abruption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5003799"/>
            <a:ext cx="10515600" cy="1452563"/>
          </a:xfrm>
        </p:spPr>
        <p:txBody>
          <a:bodyPr>
            <a:normAutofit fontScale="62500" lnSpcReduction="20000"/>
          </a:bodyPr>
          <a:lstStyle/>
          <a:p>
            <a:pPr lvl="1"/>
            <a:r>
              <a:rPr lang="en-US" altLang="zh-CN" dirty="0" err="1" smtClean="0"/>
              <a:t>VoLTE</a:t>
            </a:r>
            <a:r>
              <a:rPr lang="en-US" altLang="zh-CN" dirty="0" smtClean="0"/>
              <a:t> UEs use IPv6 mechanism. The IP bearers between EPC and IMS support IPv6.</a:t>
            </a:r>
          </a:p>
          <a:p>
            <a:pPr lvl="1"/>
            <a:r>
              <a:rPr lang="en-US" altLang="zh-CN" dirty="0" smtClean="0"/>
              <a:t>When Users Updated to 5G network. The GWs shall sink, and geologically far away from the IPv6 IP Bearer network.</a:t>
            </a:r>
          </a:p>
          <a:p>
            <a:pPr lvl="1"/>
            <a:r>
              <a:rPr lang="en-US" altLang="zh-CN" dirty="0" smtClean="0"/>
              <a:t>Updates for IPv4 IP routers is hard to </a:t>
            </a:r>
            <a:r>
              <a:rPr lang="en-US" altLang="zh-CN" dirty="0"/>
              <a:t>implement in the </a:t>
            </a:r>
            <a:r>
              <a:rPr lang="en-US" altLang="zh-CN" dirty="0" smtClean="0"/>
              <a:t>short term.</a:t>
            </a:r>
          </a:p>
          <a:p>
            <a:pPr lvl="1"/>
            <a:r>
              <a:rPr lang="en-US" altLang="zh-CN" dirty="0" smtClean="0"/>
              <a:t>For 5G </a:t>
            </a:r>
            <a:r>
              <a:rPr lang="en-US" altLang="zh-CN" dirty="0"/>
              <a:t>network, </a:t>
            </a:r>
            <a:r>
              <a:rPr lang="en-US" altLang="zh-CN" dirty="0" smtClean="0"/>
              <a:t>the requirement is to </a:t>
            </a:r>
            <a:r>
              <a:rPr lang="en-US" altLang="zh-CN" dirty="0"/>
              <a:t>support </a:t>
            </a:r>
            <a:r>
              <a:rPr lang="en-US" altLang="zh-CN" dirty="0" smtClean="0"/>
              <a:t>IPv4/</a:t>
            </a:r>
            <a:r>
              <a:rPr lang="en-US" altLang="zh-CN" dirty="0"/>
              <a:t> IPv6 stack? How </a:t>
            </a:r>
            <a:r>
              <a:rPr lang="en-US" altLang="zh-CN" dirty="0" smtClean="0"/>
              <a:t>the users handover </a:t>
            </a:r>
            <a:r>
              <a:rPr lang="en-US" altLang="zh-CN" dirty="0"/>
              <a:t>between IPv6 and IPV4 in </a:t>
            </a:r>
            <a:r>
              <a:rPr lang="en-US" altLang="zh-CN" dirty="0" smtClean="0"/>
              <a:t>GWs?</a:t>
            </a:r>
          </a:p>
          <a:p>
            <a:pPr lvl="1"/>
            <a:r>
              <a:rPr lang="en-US" altLang="zh-CN" dirty="0"/>
              <a:t>Or </a:t>
            </a:r>
            <a:r>
              <a:rPr lang="en-US" altLang="zh-CN" dirty="0" err="1"/>
              <a:t>VoLTE</a:t>
            </a:r>
            <a:r>
              <a:rPr lang="en-US" altLang="zh-CN" dirty="0"/>
              <a:t> traffic can be </a:t>
            </a:r>
            <a:r>
              <a:rPr lang="en-US" altLang="zh-CN" dirty="0" smtClean="0"/>
              <a:t>transferred to </a:t>
            </a:r>
            <a:r>
              <a:rPr lang="en-US" altLang="zh-CN" dirty="0"/>
              <a:t>the IPv6 </a:t>
            </a:r>
            <a:r>
              <a:rPr lang="en-US" altLang="zh-CN" dirty="0" smtClean="0"/>
              <a:t>GW, </a:t>
            </a:r>
            <a:r>
              <a:rPr lang="en-US" altLang="zh-CN" dirty="0"/>
              <a:t>rather than directly </a:t>
            </a:r>
            <a:r>
              <a:rPr lang="en-US" altLang="zh-CN" dirty="0" smtClean="0"/>
              <a:t>local break out from UP?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2590800" y="2702977"/>
            <a:ext cx="736251" cy="5148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70597" y="2720478"/>
            <a:ext cx="45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CU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879600" y="3853388"/>
            <a:ext cx="790997" cy="5148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59397" y="3870889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UP1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946400" y="3853388"/>
            <a:ext cx="736481" cy="5148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038897" y="3870889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UP2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7277100" y="2677338"/>
            <a:ext cx="939800" cy="5148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420397" y="2796439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MME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8298495" y="2636082"/>
            <a:ext cx="923503" cy="5148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443477" y="2786448"/>
            <a:ext cx="653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PGW</a:t>
            </a:r>
          </a:p>
        </p:txBody>
      </p:sp>
      <p:sp>
        <p:nvSpPr>
          <p:cNvPr id="15" name="椭圆 14"/>
          <p:cNvSpPr/>
          <p:nvPr/>
        </p:nvSpPr>
        <p:spPr>
          <a:xfrm>
            <a:off x="3810000" y="1625600"/>
            <a:ext cx="4279900" cy="63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207052" y="1738399"/>
            <a:ext cx="2463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IMS network</a:t>
            </a:r>
            <a:endParaRPr lang="zh-CN" altLang="en-US" dirty="0"/>
          </a:p>
        </p:txBody>
      </p:sp>
      <p:sp>
        <p:nvSpPr>
          <p:cNvPr id="17" name="笑脸 16"/>
          <p:cNvSpPr/>
          <p:nvPr/>
        </p:nvSpPr>
        <p:spPr>
          <a:xfrm>
            <a:off x="8563397" y="4113221"/>
            <a:ext cx="495300" cy="470178"/>
          </a:xfrm>
          <a:prstGeom prst="smileyFac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038896" y="445867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User IPv6 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6903189" y="1943791"/>
            <a:ext cx="2609850" cy="949724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637484" y="2221458"/>
            <a:ext cx="2463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IP Bearer IPv6</a:t>
            </a:r>
            <a:endParaRPr lang="zh-CN" altLang="en-US" dirty="0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508000" y="3534211"/>
            <a:ext cx="10845800" cy="2178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0251266" y="1751975"/>
            <a:ext cx="1245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centralized </a:t>
            </a:r>
            <a:r>
              <a:rPr lang="en-US" altLang="zh-CN" dirty="0" smtClean="0"/>
              <a:t>processing platform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10251266" y="3833499"/>
            <a:ext cx="1261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Distributed media outlets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3958684" y="3822669"/>
            <a:ext cx="55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30" name="笑脸 29"/>
          <p:cNvSpPr/>
          <p:nvPr/>
        </p:nvSpPr>
        <p:spPr>
          <a:xfrm>
            <a:off x="3851552" y="4318476"/>
            <a:ext cx="495300" cy="470178"/>
          </a:xfrm>
          <a:prstGeom prst="smileyFac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3327051" y="4663926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User IPv6 </a:t>
            </a:r>
            <a:endParaRPr lang="zh-CN" altLang="en-US" dirty="0"/>
          </a:p>
        </p:txBody>
      </p:sp>
      <p:sp>
        <p:nvSpPr>
          <p:cNvPr id="32" name="笑脸 31"/>
          <p:cNvSpPr/>
          <p:nvPr/>
        </p:nvSpPr>
        <p:spPr>
          <a:xfrm>
            <a:off x="1215629" y="4303747"/>
            <a:ext cx="495300" cy="470178"/>
          </a:xfrm>
          <a:prstGeom prst="smileyFac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91128" y="4649197"/>
            <a:ext cx="106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User IPv6</a:t>
            </a:r>
            <a:endParaRPr lang="zh-CN" altLang="en-US" dirty="0"/>
          </a:p>
        </p:txBody>
      </p:sp>
      <p:sp>
        <p:nvSpPr>
          <p:cNvPr id="34" name="任意多边形 33"/>
          <p:cNvSpPr/>
          <p:nvPr/>
        </p:nvSpPr>
        <p:spPr>
          <a:xfrm>
            <a:off x="8597900" y="3263900"/>
            <a:ext cx="152400" cy="825500"/>
          </a:xfrm>
          <a:custGeom>
            <a:avLst/>
            <a:gdLst>
              <a:gd name="connsiteX0" fmla="*/ 152400 w 152400"/>
              <a:gd name="connsiteY0" fmla="*/ 825500 h 825500"/>
              <a:gd name="connsiteX1" fmla="*/ 0 w 152400"/>
              <a:gd name="connsiteY1" fmla="*/ 0 h 82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2400" h="825500">
                <a:moveTo>
                  <a:pt x="152400" y="825500"/>
                </a:moveTo>
                <a:lnTo>
                  <a:pt x="0" y="0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613993" y="4185917"/>
            <a:ext cx="2323007" cy="246383"/>
          </a:xfrm>
          <a:custGeom>
            <a:avLst/>
            <a:gdLst>
              <a:gd name="connsiteX0" fmla="*/ 87807 w 2323007"/>
              <a:gd name="connsiteY0" fmla="*/ 246383 h 246383"/>
              <a:gd name="connsiteX1" fmla="*/ 227507 w 2323007"/>
              <a:gd name="connsiteY1" fmla="*/ 55883 h 246383"/>
              <a:gd name="connsiteX2" fmla="*/ 2043607 w 2323007"/>
              <a:gd name="connsiteY2" fmla="*/ 5083 h 246383"/>
              <a:gd name="connsiteX3" fmla="*/ 2323007 w 2323007"/>
              <a:gd name="connsiteY3" fmla="*/ 157483 h 24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007" h="246383">
                <a:moveTo>
                  <a:pt x="87807" y="246383"/>
                </a:moveTo>
                <a:cubicBezTo>
                  <a:pt x="-5327" y="171241"/>
                  <a:pt x="-98460" y="96100"/>
                  <a:pt x="227507" y="55883"/>
                </a:cubicBezTo>
                <a:cubicBezTo>
                  <a:pt x="553474" y="15666"/>
                  <a:pt x="1694357" y="-11850"/>
                  <a:pt x="2043607" y="5083"/>
                </a:cubicBezTo>
                <a:cubicBezTo>
                  <a:pt x="2392857" y="22016"/>
                  <a:pt x="2272207" y="134200"/>
                  <a:pt x="2323007" y="157483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343880" y="1918297"/>
            <a:ext cx="2609850" cy="949724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078175" y="2195964"/>
            <a:ext cx="2463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IP Bearer IPv6</a:t>
            </a:r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1710929" y="2994496"/>
            <a:ext cx="2609850" cy="949724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445224" y="3272163"/>
            <a:ext cx="2463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IP Bearer IPv4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7010400" y="3480297"/>
            <a:ext cx="813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4G net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838200" y="3480014"/>
            <a:ext cx="813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G net</a:t>
            </a:r>
            <a:endParaRPr lang="zh-CN" altLang="en-US" dirty="0"/>
          </a:p>
        </p:txBody>
      </p:sp>
      <p:sp>
        <p:nvSpPr>
          <p:cNvPr id="42" name="任意多边形 41"/>
          <p:cNvSpPr/>
          <p:nvPr/>
        </p:nvSpPr>
        <p:spPr>
          <a:xfrm>
            <a:off x="3243395" y="3060552"/>
            <a:ext cx="6073333" cy="1193948"/>
          </a:xfrm>
          <a:custGeom>
            <a:avLst/>
            <a:gdLst>
              <a:gd name="connsiteX0" fmla="*/ 833305 w 6073333"/>
              <a:gd name="connsiteY0" fmla="*/ 1193948 h 1193948"/>
              <a:gd name="connsiteX1" fmla="*/ 350705 w 6073333"/>
              <a:gd name="connsiteY1" fmla="*/ 990748 h 1193948"/>
              <a:gd name="connsiteX2" fmla="*/ 5392605 w 6073333"/>
              <a:gd name="connsiteY2" fmla="*/ 148 h 1193948"/>
              <a:gd name="connsiteX3" fmla="*/ 5887905 w 6073333"/>
              <a:gd name="connsiteY3" fmla="*/ 1066948 h 119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3333" h="1193948">
                <a:moveTo>
                  <a:pt x="833305" y="1193948"/>
                </a:moveTo>
                <a:cubicBezTo>
                  <a:pt x="212063" y="1191831"/>
                  <a:pt x="-409178" y="1189715"/>
                  <a:pt x="350705" y="990748"/>
                </a:cubicBezTo>
                <a:cubicBezTo>
                  <a:pt x="1110588" y="791781"/>
                  <a:pt x="4469738" y="-12552"/>
                  <a:pt x="5392605" y="148"/>
                </a:cubicBezTo>
                <a:cubicBezTo>
                  <a:pt x="6315472" y="12848"/>
                  <a:pt x="6101688" y="539898"/>
                  <a:pt x="5887905" y="1066948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41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Research </a:t>
            </a:r>
            <a:r>
              <a:rPr lang="en-US" altLang="zh-CN" dirty="0" smtClean="0"/>
              <a:t>aspects-new capability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952999"/>
            <a:ext cx="10515600" cy="1651001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OPs </a:t>
            </a:r>
            <a:r>
              <a:rPr lang="en-US" altLang="zh-CN" dirty="0"/>
              <a:t>contains a lot of </a:t>
            </a:r>
            <a:r>
              <a:rPr lang="en-US" altLang="zh-CN" dirty="0" smtClean="0"/>
              <a:t>capacities. </a:t>
            </a:r>
            <a:r>
              <a:rPr lang="en-US" altLang="zh-CN" dirty="0"/>
              <a:t>There is no need and </a:t>
            </a:r>
            <a:r>
              <a:rPr lang="en-US" altLang="zh-CN" dirty="0" smtClean="0"/>
              <a:t>possibility to </a:t>
            </a:r>
            <a:r>
              <a:rPr lang="en-US" altLang="zh-CN" dirty="0"/>
              <a:t>provide particularly </a:t>
            </a:r>
            <a:r>
              <a:rPr lang="en-US" altLang="zh-CN" dirty="0" smtClean="0"/>
              <a:t>little tiny </a:t>
            </a:r>
            <a:r>
              <a:rPr lang="en-US" altLang="zh-CN" dirty="0"/>
              <a:t>slices for each </a:t>
            </a:r>
            <a:r>
              <a:rPr lang="en-US" altLang="zh-CN" dirty="0" smtClean="0"/>
              <a:t>enterprise.</a:t>
            </a:r>
          </a:p>
          <a:p>
            <a:r>
              <a:rPr lang="en-US" altLang="zh-CN" dirty="0"/>
              <a:t>Slices may be distinguished by industry, such as a slice of the automotive industry, a slice of the healthcare industry.  </a:t>
            </a:r>
            <a:endParaRPr lang="en-US" altLang="zh-CN" dirty="0" smtClean="0"/>
          </a:p>
          <a:p>
            <a:r>
              <a:rPr lang="en-US" altLang="zh-CN" dirty="0" smtClean="0"/>
              <a:t>However </a:t>
            </a:r>
            <a:r>
              <a:rPr lang="en-US" altLang="zh-CN" dirty="0"/>
              <a:t>different </a:t>
            </a:r>
            <a:r>
              <a:rPr lang="en-US" altLang="zh-CN" dirty="0" smtClean="0"/>
              <a:t>enterprise </a:t>
            </a:r>
            <a:r>
              <a:rPr lang="en-US" altLang="zh-CN" dirty="0"/>
              <a:t>within each industry may require different </a:t>
            </a:r>
            <a:r>
              <a:rPr lang="en-US" altLang="zh-CN" dirty="0" smtClean="0"/>
              <a:t>services. For </a:t>
            </a:r>
            <a:r>
              <a:rPr lang="en-US" altLang="zh-CN" dirty="0"/>
              <a:t>example, a car company may require the process of driving off IP call, while the use of CS voice. And the other one is different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At </a:t>
            </a:r>
            <a:r>
              <a:rPr lang="en-US" altLang="zh-CN" dirty="0"/>
              <a:t>present, the network capability is not so </a:t>
            </a:r>
            <a:r>
              <a:rPr lang="en-US" altLang="zh-CN" dirty="0" smtClean="0"/>
              <a:t>flexible, including LTE. It </a:t>
            </a:r>
            <a:r>
              <a:rPr lang="en-US" altLang="zh-CN" dirty="0"/>
              <a:t>is necessary to define a method for free </a:t>
            </a:r>
            <a:r>
              <a:rPr lang="en-US" altLang="zh-CN" dirty="0" smtClean="0"/>
              <a:t>combination of access </a:t>
            </a:r>
            <a:r>
              <a:rPr lang="en-US" altLang="zh-CN" dirty="0"/>
              <a:t>and </a:t>
            </a:r>
            <a:r>
              <a:rPr lang="en-US" altLang="zh-CN" dirty="0" smtClean="0"/>
              <a:t>services.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7195280" y="1500188"/>
            <a:ext cx="2609850" cy="949724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41382" y="1735157"/>
            <a:ext cx="2463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Macro cellular network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7195280" y="2758082"/>
            <a:ext cx="2609850" cy="949724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41382" y="2739618"/>
            <a:ext cx="24637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M2M</a:t>
            </a:r>
            <a:r>
              <a:rPr lang="zh-CN" altLang="en-US" dirty="0"/>
              <a:t> </a:t>
            </a:r>
            <a:r>
              <a:rPr lang="en-US" altLang="zh-CN" dirty="0"/>
              <a:t>network</a:t>
            </a:r>
          </a:p>
          <a:p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GB" altLang="zh-CN" dirty="0"/>
              <a:t>fully mobile </a:t>
            </a:r>
          </a:p>
          <a:p>
            <a:r>
              <a:rPr lang="en-US" altLang="zh-CN" dirty="0"/>
              <a:t>high speed machine s</a:t>
            </a:r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7195280" y="3965673"/>
            <a:ext cx="2609850" cy="949724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99375" y="3978870"/>
            <a:ext cx="24637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M2M</a:t>
            </a:r>
            <a:r>
              <a:rPr lang="zh-CN" altLang="en-US" dirty="0"/>
              <a:t> </a:t>
            </a:r>
            <a:r>
              <a:rPr lang="en-US" altLang="zh-CN" dirty="0"/>
              <a:t>network</a:t>
            </a:r>
          </a:p>
          <a:p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GB" altLang="zh-CN" dirty="0"/>
              <a:t>stationary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household machines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2184400" y="1426034"/>
            <a:ext cx="1036597" cy="38683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264197" y="1443535"/>
            <a:ext cx="95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CS voice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184400" y="1897482"/>
            <a:ext cx="1036597" cy="38683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264197" y="1914983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SMS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184400" y="2342342"/>
            <a:ext cx="1036597" cy="38683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4197" y="2359843"/>
            <a:ext cx="72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IP call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2184400" y="2816887"/>
            <a:ext cx="1358993" cy="38683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49897" y="2808988"/>
            <a:ext cx="1279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 IP message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197100" y="3305039"/>
            <a:ext cx="1036597" cy="38683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251497" y="3322540"/>
            <a:ext cx="1014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HD voice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2222500" y="3800339"/>
            <a:ext cx="1036597" cy="38683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13397" y="3817840"/>
            <a:ext cx="1038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HD video</a:t>
            </a:r>
            <a:endParaRPr lang="en-US" altLang="zh-CN" dirty="0" smtClean="0"/>
          </a:p>
        </p:txBody>
      </p:sp>
      <p:sp>
        <p:nvSpPr>
          <p:cNvPr id="22" name="圆角矩形 21"/>
          <p:cNvSpPr/>
          <p:nvPr/>
        </p:nvSpPr>
        <p:spPr>
          <a:xfrm>
            <a:off x="2236682" y="4262195"/>
            <a:ext cx="2315508" cy="38683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14879" y="4279696"/>
            <a:ext cx="1585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Emergency call</a:t>
            </a:r>
            <a:endParaRPr lang="en-US" altLang="zh-CN" dirty="0" smtClean="0"/>
          </a:p>
        </p:txBody>
      </p:sp>
      <p:cxnSp>
        <p:nvCxnSpPr>
          <p:cNvPr id="25" name="直接连接符 24"/>
          <p:cNvCxnSpPr/>
          <p:nvPr/>
        </p:nvCxnSpPr>
        <p:spPr>
          <a:xfrm>
            <a:off x="3543393" y="1600200"/>
            <a:ext cx="3651887" cy="1384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07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Objective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en-US" altLang="zh-CN" dirty="0"/>
              <a:t>1) B</a:t>
            </a:r>
            <a:r>
              <a:rPr lang="en-US" altLang="zh-CN" dirty="0" smtClean="0"/>
              <a:t>asic services through diverse network slices, </a:t>
            </a:r>
            <a:r>
              <a:rPr lang="en-US" altLang="zh-CN" dirty="0"/>
              <a:t>including </a:t>
            </a:r>
            <a:r>
              <a:rPr lang="en-US" altLang="zh-CN" dirty="0" smtClean="0"/>
              <a:t>registration</a:t>
            </a:r>
            <a:r>
              <a:rPr lang="en-US" altLang="zh-CN" dirty="0"/>
              <a:t>, user identities, user data, service continuity;</a:t>
            </a:r>
            <a:endParaRPr lang="zh-CN" altLang="zh-CN" dirty="0"/>
          </a:p>
          <a:p>
            <a:r>
              <a:rPr lang="en-US" altLang="zh-CN" dirty="0"/>
              <a:t>(2) </a:t>
            </a:r>
            <a:r>
              <a:rPr lang="en-US" altLang="zh-CN" dirty="0" smtClean="0"/>
              <a:t>Continuity </a:t>
            </a:r>
            <a:r>
              <a:rPr lang="en-US" altLang="zh-CN" dirty="0"/>
              <a:t>between </a:t>
            </a:r>
            <a:r>
              <a:rPr lang="en-US" altLang="zh-CN" dirty="0" smtClean="0"/>
              <a:t>access</a:t>
            </a:r>
            <a:r>
              <a:rPr lang="en-US" altLang="zh-CN" dirty="0"/>
              <a:t>, </a:t>
            </a:r>
            <a:r>
              <a:rPr lang="en-US" altLang="zh-CN" dirty="0" smtClean="0"/>
              <a:t>especially between 5G </a:t>
            </a:r>
            <a:r>
              <a:rPr lang="en-US" altLang="zh-CN" dirty="0"/>
              <a:t>and 3G</a:t>
            </a:r>
            <a:r>
              <a:rPr lang="en-US" altLang="zh-CN" dirty="0" smtClean="0"/>
              <a:t>;</a:t>
            </a:r>
          </a:p>
          <a:p>
            <a:r>
              <a:rPr lang="en-US" altLang="zh-CN" dirty="0" smtClean="0"/>
              <a:t>(3) The </a:t>
            </a:r>
            <a:r>
              <a:rPr lang="en-US" altLang="zh-CN" dirty="0"/>
              <a:t>IPv6 </a:t>
            </a:r>
            <a:r>
              <a:rPr lang="en-US" altLang="zh-CN" dirty="0" smtClean="0"/>
              <a:t>problem caused by </a:t>
            </a:r>
            <a:r>
              <a:rPr lang="en-US" altLang="zh-CN" dirty="0"/>
              <a:t>CU abruption</a:t>
            </a:r>
            <a:r>
              <a:rPr lang="en-US" altLang="zh-CN" dirty="0" smtClean="0"/>
              <a:t>;</a:t>
            </a:r>
            <a:endParaRPr lang="zh-CN" altLang="zh-CN" dirty="0"/>
          </a:p>
          <a:p>
            <a:r>
              <a:rPr lang="en-US" altLang="zh-CN" dirty="0" smtClean="0"/>
              <a:t>(4) </a:t>
            </a:r>
            <a:r>
              <a:rPr lang="en-US" altLang="zh-CN" dirty="0"/>
              <a:t>N</a:t>
            </a:r>
            <a:r>
              <a:rPr lang="en-US" altLang="zh-CN" dirty="0" smtClean="0"/>
              <a:t>ew capability, 5G </a:t>
            </a:r>
            <a:r>
              <a:rPr lang="en-US" altLang="zh-CN" dirty="0"/>
              <a:t>new basic service requirements.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92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</TotalTime>
  <Words>731</Words>
  <Application>Microsoft Office PowerPoint</Application>
  <PresentationFormat>宽屏</PresentationFormat>
  <Paragraphs>108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3GPP TSG-SA WG1 Meeting #78 S1-172232 Porto, Portuguese, 8-12 May 2017    Title: &lt;Discussion of basic services on 5G&gt; Agenda Item: 8.6 Source: &lt;CHINA UNICOM, CATT&gt; Contact: &lt;Qun Wei, China Unicom, weiqun5 at chinaunicom dot cn&gt;     </vt:lpstr>
      <vt:lpstr>Abstract:</vt:lpstr>
      <vt:lpstr>Research aspects-BS of diverse slices</vt:lpstr>
      <vt:lpstr>Research aspects- continuity between access</vt:lpstr>
      <vt:lpstr>Research aspects-CU abruption</vt:lpstr>
      <vt:lpstr>Research aspects-new capability</vt:lpstr>
      <vt:lpstr>Objective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TSG-SA WG1 Meeting #78 S1-17xxxx Porto, Portuguese, 8-12 May 2017 (revision of S1-17xxxx)   Title: &lt;Discussion of basic services on 5G&gt; Agenda Item:  Source: &lt;CHINA UNICOM&gt; Contact: &lt;Qun Wei, China Unicom, weiqun5 at chinaunicom dot cn&gt;     </dc:title>
  <dc:creator>weiqun</dc:creator>
  <cp:lastModifiedBy>weiqun</cp:lastModifiedBy>
  <cp:revision>30</cp:revision>
  <dcterms:created xsi:type="dcterms:W3CDTF">2017-04-21T01:39:08Z</dcterms:created>
  <dcterms:modified xsi:type="dcterms:W3CDTF">2017-05-08T14:37:57Z</dcterms:modified>
</cp:coreProperties>
</file>