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rah Willmann" initials="sw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3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05/05/2017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3GPP TSG-SA WG1 Meeting #78	- S1-172195 </a:t>
            </a:r>
            <a:r>
              <a:rPr lang="en-GB" sz="3200" b="1" i="1" dirty="0" smtClean="0">
                <a:solidFill>
                  <a:schemeClr val="accent1"/>
                </a:solidFill>
              </a:rPr>
              <a:t>(revision of S1-172095)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b="1" dirty="0" smtClean="0"/>
              <a:t>Oporto, Portugal, 8-12 May 2017</a:t>
            </a:r>
            <a:endParaRPr lang="en-GB" sz="3200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CAV - Overview clause in TR 22.804 – background information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8.5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AG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Contact:	Joachim W. Walewski (joachim.walewski@siemens.com)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In this contribution we explain our motivation for introducing clause 4 (“Overview”) in the TR 22.804 skeleton. In particular, we discuss the role of the </a:t>
            </a:r>
            <a:r>
              <a:rPr lang="en-GB" sz="2400" i="1" dirty="0" err="1" smtClean="0"/>
              <a:t>subclauses</a:t>
            </a:r>
            <a:r>
              <a:rPr lang="en-GB" sz="2400" i="1" dirty="0" smtClean="0"/>
              <a:t> “Wireless communication in automation”, “Dependable communication” and “Communication service”. 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Background: envisaged overview clause in TR 22.804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699" y="1772816"/>
            <a:ext cx="779665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11560" y="2924944"/>
            <a:ext cx="7776864" cy="1944216"/>
          </a:xfrm>
          <a:prstGeom prst="rect">
            <a:avLst/>
          </a:prstGeom>
          <a:solidFill>
            <a:schemeClr val="accent1">
              <a:alpha val="1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1600" dirty="0" smtClean="0"/>
              <a:t>Verticals have their own language  and way of describing automation applications and how they interconnect </a:t>
            </a:r>
            <a:r>
              <a:rPr lang="en-GB" sz="1600" dirty="0" smtClean="0">
                <a:sym typeface="Wingdings" pitchFamily="2" charset="2"/>
              </a:rPr>
              <a:t> “Rosetta stone” for 3GPP needed</a:t>
            </a:r>
            <a:endParaRPr lang="en-GB" sz="1600" dirty="0" smtClean="0"/>
          </a:p>
          <a:p>
            <a:r>
              <a:rPr lang="en-GB" sz="1600" dirty="0" smtClean="0"/>
              <a:t>Predominantly white box models </a:t>
            </a:r>
            <a:r>
              <a:rPr lang="en-GB" sz="1600" dirty="0" smtClean="0">
                <a:sym typeface="Wingdings" pitchFamily="2" charset="2"/>
              </a:rPr>
              <a:t> not suitable for SA1. However some details need to be discussed in TR 22.804 in order to understand “where the verticals are coming from”  “grey box” models (see lower diagram)</a:t>
            </a:r>
          </a:p>
          <a:p>
            <a:r>
              <a:rPr lang="en-GB" sz="1600" dirty="0" smtClean="0">
                <a:sym typeface="Wingdings" pitchFamily="2" charset="2"/>
              </a:rPr>
              <a:t>We will use clause 4 in TR 22.804 for discussing how “vertical” communication patterns initiated by automation applications can be supported by 5G communication services</a:t>
            </a:r>
            <a:endParaRPr lang="en-GB" sz="16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5436096" y="2132856"/>
            <a:ext cx="864096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7524328" y="2132856"/>
            <a:ext cx="864096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loud 6"/>
          <p:cNvSpPr/>
          <p:nvPr/>
        </p:nvSpPr>
        <p:spPr>
          <a:xfrm>
            <a:off x="6300192" y="2060848"/>
            <a:ext cx="1224136" cy="864096"/>
          </a:xfrm>
          <a:prstGeom prst="cloud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436096" y="1196752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</a:rPr>
              <a:t>Modelling in verticals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4211796"/>
            <a:ext cx="2527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Overview in TR 22.804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0" name="Right Brace 9"/>
          <p:cNvSpPr/>
          <p:nvPr/>
        </p:nvSpPr>
        <p:spPr>
          <a:xfrm rot="5400000">
            <a:off x="6732240" y="2123564"/>
            <a:ext cx="432048" cy="316835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076056" y="292494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automation application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7524328" y="292494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automation application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6300192" y="172229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/>
              <a:t>connectivity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5436096" y="4869160"/>
            <a:ext cx="864096" cy="648072"/>
          </a:xfrm>
          <a:prstGeom prst="rect">
            <a:avLst/>
          </a:prstGeom>
          <a:solidFill>
            <a:schemeClr val="tx1">
              <a:lumMod val="50000"/>
              <a:lumOff val="50000"/>
              <a:alpha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7524328" y="4869160"/>
            <a:ext cx="864096" cy="648072"/>
          </a:xfrm>
          <a:prstGeom prst="rect">
            <a:avLst/>
          </a:prstGeom>
          <a:solidFill>
            <a:schemeClr val="tx1">
              <a:lumMod val="50000"/>
              <a:lumOff val="50000"/>
              <a:alpha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loud 15"/>
          <p:cNvSpPr/>
          <p:nvPr/>
        </p:nvSpPr>
        <p:spPr>
          <a:xfrm>
            <a:off x="6300192" y="4797152"/>
            <a:ext cx="1224136" cy="864096"/>
          </a:xfrm>
          <a:prstGeom prst="cloud">
            <a:avLst/>
          </a:prstGeom>
          <a:solidFill>
            <a:schemeClr val="tx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5436096" y="6237312"/>
            <a:ext cx="3001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service requirements</a:t>
            </a:r>
            <a:endParaRPr lang="en-GB" dirty="0"/>
          </a:p>
        </p:txBody>
      </p:sp>
      <p:cxnSp>
        <p:nvCxnSpPr>
          <p:cNvPr id="19" name="Straight Arrow Connector 18"/>
          <p:cNvCxnSpPr>
            <a:stCxn id="17" idx="0"/>
          </p:cNvCxnSpPr>
          <p:nvPr/>
        </p:nvCxnSpPr>
        <p:spPr>
          <a:xfrm flipH="1" flipV="1">
            <a:off x="6372200" y="5589240"/>
            <a:ext cx="564788" cy="64807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7" idx="0"/>
          </p:cNvCxnSpPr>
          <p:nvPr/>
        </p:nvCxnSpPr>
        <p:spPr>
          <a:xfrm flipV="1">
            <a:off x="6936988" y="5517232"/>
            <a:ext cx="515332" cy="72008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data flows in automation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 of what kind of data flows are prevalent in “vertical” automation and what causes them</a:t>
            </a:r>
          </a:p>
          <a:p>
            <a:pPr lvl="1"/>
            <a:r>
              <a:rPr lang="en-GB" dirty="0" smtClean="0"/>
              <a:t>Activities: measure, compare, compute, correct</a:t>
            </a:r>
          </a:p>
          <a:p>
            <a:pPr lvl="1"/>
            <a:r>
              <a:rPr lang="en-GB" dirty="0" smtClean="0"/>
              <a:t>Means: sensors, actuators, controllers</a:t>
            </a:r>
          </a:p>
          <a:p>
            <a:pPr lvl="1"/>
            <a:r>
              <a:rPr lang="en-GB" dirty="0" smtClean="0"/>
              <a:t>Resulting patterns: feedback control; sequence control; logging</a:t>
            </a:r>
          </a:p>
          <a:p>
            <a:pPr lvl="2"/>
            <a:r>
              <a:rPr lang="en-GB" dirty="0" smtClean="0"/>
              <a:t>Cyclic vs. event-driven</a:t>
            </a:r>
          </a:p>
          <a:p>
            <a:r>
              <a:rPr lang="en-GB" dirty="0" smtClean="0"/>
              <a:t>Rather short </a:t>
            </a:r>
            <a:r>
              <a:rPr lang="en-GB" dirty="0" err="1" smtClean="0"/>
              <a:t>subclause</a:t>
            </a:r>
            <a:r>
              <a:rPr lang="en-GB" dirty="0" smtClean="0"/>
              <a:t> (≤ 3 pages)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wireless communication in automation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Vertical standards </a:t>
            </a:r>
            <a:r>
              <a:rPr lang="en-GB" dirty="0" smtClean="0"/>
              <a:t>describe wireless communication in automation, e.g. IEC 62657</a:t>
            </a:r>
          </a:p>
          <a:p>
            <a:r>
              <a:rPr lang="en-GB" dirty="0" smtClean="0"/>
              <a:t>All of these standards are white-box models</a:t>
            </a:r>
          </a:p>
          <a:p>
            <a:r>
              <a:rPr lang="en-GB" dirty="0" smtClean="0"/>
              <a:t>For TR 22.804, we have to separate out application-centric aspects—and thus expectations towards wireless communication solutions―from the communication solution itself (which is out of scope for SA1)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dependable communication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In this </a:t>
            </a:r>
            <a:r>
              <a:rPr lang="en-GB" sz="2400" dirty="0" err="1" smtClean="0"/>
              <a:t>subclause</a:t>
            </a:r>
            <a:r>
              <a:rPr lang="en-GB" sz="2400" dirty="0" smtClean="0"/>
              <a:t> we want to take a step back and discuss what kind of communication is needed in automation, i.e. dependable communication</a:t>
            </a:r>
          </a:p>
          <a:p>
            <a:r>
              <a:rPr lang="en-GB" sz="2400" dirty="0" smtClean="0"/>
              <a:t>We also address why “vertical” requirements often are very stringent (keywords: safety and productivity)</a:t>
            </a:r>
          </a:p>
          <a:p>
            <a:r>
              <a:rPr lang="en-GB" sz="2400" dirty="0" smtClean="0"/>
              <a:t>Salient concepts introduced: reliability, availability, maintainability, safety, and integrity</a:t>
            </a:r>
          </a:p>
          <a:p>
            <a:r>
              <a:rPr lang="en-GB" sz="2400" dirty="0" smtClean="0"/>
              <a:t>We explain how these concepts relate to communication </a:t>
            </a:r>
            <a:r>
              <a:rPr lang="en-GB" sz="2400" dirty="0" err="1" smtClean="0"/>
              <a:t>QoS</a:t>
            </a:r>
            <a:endParaRPr lang="en-GB" sz="2400" dirty="0" smtClean="0"/>
          </a:p>
          <a:p>
            <a:r>
              <a:rPr lang="en-GB" sz="2400" dirty="0" smtClean="0"/>
              <a:t>Consulted standards include IEC 61907, </a:t>
            </a:r>
            <a:r>
              <a:rPr lang="en-GB" sz="2400" dirty="0" smtClean="0">
                <a:solidFill>
                  <a:srgbClr val="FF0000"/>
                </a:solidFill>
              </a:rPr>
              <a:t>IEC 62657-2 </a:t>
            </a:r>
            <a:r>
              <a:rPr lang="en-GB" sz="2400" strike="dblStrike" dirty="0" smtClean="0">
                <a:solidFill>
                  <a:srgbClr val="FF0000"/>
                </a:solidFill>
              </a:rPr>
              <a:t>IEC 62957-2</a:t>
            </a:r>
            <a:r>
              <a:rPr lang="en-GB" sz="2400" dirty="0" smtClean="0"/>
              <a:t>, and VDI/VDE 2185</a:t>
            </a:r>
            <a:endParaRPr lang="en-GB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Subclause</a:t>
            </a:r>
            <a:r>
              <a:rPr lang="en-GB" dirty="0" smtClean="0"/>
              <a:t>: communication service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In this </a:t>
            </a:r>
            <a:r>
              <a:rPr lang="en-GB" sz="2800" dirty="0" err="1" smtClean="0"/>
              <a:t>subclause</a:t>
            </a:r>
            <a:r>
              <a:rPr lang="en-GB" sz="2800" dirty="0" smtClean="0"/>
              <a:t> we tie together </a:t>
            </a:r>
            <a:r>
              <a:rPr lang="en-GB" sz="2800" dirty="0" err="1" smtClean="0"/>
              <a:t>subclauses</a:t>
            </a:r>
            <a:r>
              <a:rPr lang="en-GB" sz="2800" dirty="0" smtClean="0"/>
              <a:t> 4.3.1 – 4.3.3 and how they structure what verticals expect from a 5G communication service</a:t>
            </a:r>
          </a:p>
          <a:p>
            <a:r>
              <a:rPr lang="en-GB" sz="2800" dirty="0" smtClean="0"/>
              <a:t>Topics to be addressed include</a:t>
            </a:r>
          </a:p>
          <a:p>
            <a:pPr lvl="1"/>
            <a:r>
              <a:rPr lang="en-GB" sz="2400" dirty="0" smtClean="0"/>
              <a:t>Service description</a:t>
            </a:r>
          </a:p>
          <a:p>
            <a:pPr lvl="1"/>
            <a:r>
              <a:rPr lang="en-GB" sz="2400" dirty="0" smtClean="0"/>
              <a:t>Service accessibility </a:t>
            </a:r>
          </a:p>
          <a:p>
            <a:pPr lvl="1"/>
            <a:r>
              <a:rPr lang="en-GB" sz="2400" dirty="0" smtClean="0"/>
              <a:t>Service </a:t>
            </a:r>
            <a:r>
              <a:rPr lang="en-GB" sz="2400" dirty="0" err="1" smtClean="0"/>
              <a:t>retainability</a:t>
            </a:r>
            <a:endParaRPr lang="en-GB" sz="2400" dirty="0" smtClean="0"/>
          </a:p>
          <a:p>
            <a:pPr lvl="1"/>
            <a:r>
              <a:rPr lang="en-GB" sz="2400" dirty="0" smtClean="0"/>
              <a:t>Service integrity</a:t>
            </a:r>
          </a:p>
          <a:p>
            <a:pPr lvl="1"/>
            <a:r>
              <a:rPr lang="en-GB" sz="2400" dirty="0" smtClean="0"/>
              <a:t>Security</a:t>
            </a:r>
          </a:p>
          <a:p>
            <a:pPr lvl="1"/>
            <a:r>
              <a:rPr lang="en-GB" sz="2400" dirty="0" err="1" smtClean="0"/>
              <a:t>QoS</a:t>
            </a:r>
            <a:r>
              <a:rPr lang="en-GB" sz="2400" dirty="0" smtClean="0"/>
              <a:t> and quality assurance</a:t>
            </a:r>
          </a:p>
          <a:p>
            <a:pPr lvl="1"/>
            <a:endParaRPr lang="en-GB" sz="2400" dirty="0" smtClean="0"/>
          </a:p>
          <a:p>
            <a:pPr lvl="1"/>
            <a:endParaRPr lang="en-GB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See our informative contributions  </a:t>
            </a:r>
          </a:p>
          <a:p>
            <a:r>
              <a:rPr lang="en-GB" dirty="0" smtClean="0"/>
              <a:t>S1-172097 - CAV - wireless communication in automation</a:t>
            </a:r>
          </a:p>
          <a:p>
            <a:r>
              <a:rPr lang="en-GB" dirty="0" smtClean="0"/>
              <a:t>S1-</a:t>
            </a:r>
            <a:r>
              <a:rPr lang="en-GB" strike="dblStrike" dirty="0" smtClean="0">
                <a:solidFill>
                  <a:srgbClr val="FF0000"/>
                </a:solidFill>
              </a:rPr>
              <a:t>172096</a:t>
            </a:r>
            <a:r>
              <a:rPr lang="en-GB" dirty="0" smtClean="0">
                <a:solidFill>
                  <a:srgbClr val="FF0000"/>
                </a:solidFill>
              </a:rPr>
              <a:t>172194</a:t>
            </a:r>
            <a:r>
              <a:rPr lang="en-GB" dirty="0" smtClean="0"/>
              <a:t> </a:t>
            </a:r>
            <a:r>
              <a:rPr lang="en-GB" dirty="0" smtClean="0"/>
              <a:t>- CAV - dependable communication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Note: to be submitted as </a:t>
            </a:r>
            <a:r>
              <a:rPr lang="en-GB" dirty="0" err="1" smtClean="0"/>
              <a:t>pCRs</a:t>
            </a:r>
            <a:r>
              <a:rPr lang="en-GB" dirty="0" smtClean="0"/>
              <a:t> for 3GPPSA1#79</a:t>
            </a:r>
          </a:p>
          <a:p>
            <a:pPr>
              <a:buNone/>
            </a:pPr>
            <a:r>
              <a:rPr lang="en-GB" dirty="0" smtClean="0">
                <a:solidFill>
                  <a:schemeClr val="accent1"/>
                </a:solidFill>
              </a:rPr>
              <a:t>Comments etc. are highly appreciated</a:t>
            </a:r>
            <a:endParaRPr lang="en-GB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3GPP TSG-SA WG1 Meeting #78 - S1-172195 (revision of S1-172095) Oporto, Portugal, 8-12 May 2017</vt:lpstr>
      <vt:lpstr>Background: envisaged overview clause in TR 22.804</vt:lpstr>
      <vt:lpstr>Motivation</vt:lpstr>
      <vt:lpstr>Subclause: data flows in automation</vt:lpstr>
      <vt:lpstr>Subclause: wireless communication in automation</vt:lpstr>
      <vt:lpstr>Subclause: dependable communication</vt:lpstr>
      <vt:lpstr>Subclause: communication service</vt:lpstr>
      <vt:lpstr>Status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lastModifiedBy>Joachim W. Walewski 2</cp:lastModifiedBy>
  <cp:revision>135</cp:revision>
  <dcterms:created xsi:type="dcterms:W3CDTF">2017-02-06T10:41:14Z</dcterms:created>
  <dcterms:modified xsi:type="dcterms:W3CDTF">2017-05-05T18:14:43Z</dcterms:modified>
</cp:coreProperties>
</file>