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2" r:id="rId1"/>
    <p:sldMasterId id="2147485216" r:id="rId2"/>
  </p:sldMasterIdLst>
  <p:notesMasterIdLst>
    <p:notesMasterId r:id="rId35"/>
  </p:notesMasterIdLst>
  <p:handoutMasterIdLst>
    <p:handoutMasterId r:id="rId36"/>
  </p:handoutMasterIdLst>
  <p:sldIdLst>
    <p:sldId id="339" r:id="rId3"/>
    <p:sldId id="382" r:id="rId4"/>
    <p:sldId id="383" r:id="rId5"/>
    <p:sldId id="384" r:id="rId6"/>
    <p:sldId id="385" r:id="rId7"/>
    <p:sldId id="387" r:id="rId8"/>
    <p:sldId id="381" r:id="rId9"/>
    <p:sldId id="388" r:id="rId10"/>
    <p:sldId id="389" r:id="rId11"/>
    <p:sldId id="375" r:id="rId12"/>
    <p:sldId id="376" r:id="rId13"/>
    <p:sldId id="377" r:id="rId14"/>
    <p:sldId id="378" r:id="rId15"/>
    <p:sldId id="379" r:id="rId16"/>
    <p:sldId id="380" r:id="rId17"/>
    <p:sldId id="390" r:id="rId18"/>
    <p:sldId id="360" r:id="rId19"/>
    <p:sldId id="342" r:id="rId20"/>
    <p:sldId id="361" r:id="rId21"/>
    <p:sldId id="362" r:id="rId22"/>
    <p:sldId id="363" r:id="rId23"/>
    <p:sldId id="364" r:id="rId24"/>
    <p:sldId id="365" r:id="rId25"/>
    <p:sldId id="366" r:id="rId26"/>
    <p:sldId id="367" r:id="rId27"/>
    <p:sldId id="368" r:id="rId28"/>
    <p:sldId id="369" r:id="rId29"/>
    <p:sldId id="370" r:id="rId30"/>
    <p:sldId id="372" r:id="rId31"/>
    <p:sldId id="371" r:id="rId32"/>
    <p:sldId id="373" r:id="rId33"/>
    <p:sldId id="391" r:id="rId34"/>
  </p:sldIdLst>
  <p:sldSz cx="9144000" cy="6858000" type="screen4x3"/>
  <p:notesSz cx="6921500" cy="100838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88" autoAdjust="0"/>
    <p:restoredTop sz="94660" autoAdjust="0"/>
  </p:normalViewPr>
  <p:slideViewPr>
    <p:cSldViewPr snapToGrid="0">
      <p:cViewPr varScale="1">
        <p:scale>
          <a:sx n="74" d="100"/>
          <a:sy n="74" d="100"/>
        </p:scale>
        <p:origin x="1062" y="54"/>
      </p:cViewPr>
      <p:guideLst>
        <p:guide orient="horz" pos="2160"/>
        <p:guide pos="2880"/>
      </p:guideLst>
    </p:cSldViewPr>
  </p:slideViewPr>
  <p:notesTextViewPr>
    <p:cViewPr>
      <p:scale>
        <a:sx n="1" d="1"/>
        <a:sy n="1" d="1"/>
      </p:scale>
      <p:origin x="0" y="0"/>
    </p:cViewPr>
  </p:notesTextViewPr>
  <p:sorterViewPr>
    <p:cViewPr>
      <p:scale>
        <a:sx n="100" d="100"/>
        <a:sy n="100" d="100"/>
      </p:scale>
      <p:origin x="0" y="-7932"/>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dirty="0" err="1"/>
              <a:t>Allocation</a:t>
            </a:r>
            <a:r>
              <a:rPr lang="de-DE" dirty="0"/>
              <a:t> </a:t>
            </a:r>
            <a:r>
              <a:rPr lang="de-DE" dirty="0" err="1"/>
              <a:t>of</a:t>
            </a:r>
            <a:r>
              <a:rPr lang="de-DE" dirty="0"/>
              <a:t> </a:t>
            </a:r>
            <a:r>
              <a:rPr lang="de-DE" dirty="0" err="1"/>
              <a:t>standards</a:t>
            </a:r>
            <a:endParaRPr lang="de-DE"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'Number of standards'!$B$13</c:f>
              <c:strCache>
                <c:ptCount val="1"/>
                <c:pt idx="0">
                  <c:v>Communication and Connectivity</c:v>
                </c:pt>
              </c:strCache>
            </c:strRef>
          </c:tx>
          <c:spPr>
            <a:solidFill>
              <a:schemeClr val="accent1"/>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standards'!$B$14:$B$21</c:f>
              <c:numCache>
                <c:formatCode>General</c:formatCode>
                <c:ptCount val="8"/>
                <c:pt idx="0">
                  <c:v>46</c:v>
                </c:pt>
                <c:pt idx="2">
                  <c:v>25</c:v>
                </c:pt>
                <c:pt idx="4">
                  <c:v>6</c:v>
                </c:pt>
                <c:pt idx="5">
                  <c:v>24</c:v>
                </c:pt>
                <c:pt idx="6">
                  <c:v>4</c:v>
                </c:pt>
                <c:pt idx="7">
                  <c:v>21</c:v>
                </c:pt>
              </c:numCache>
            </c:numRef>
          </c:val>
        </c:ser>
        <c:ser>
          <c:idx val="1"/>
          <c:order val="1"/>
          <c:tx>
            <c:strRef>
              <c:f>'Number of standards'!$C$13</c:f>
              <c:strCache>
                <c:ptCount val="1"/>
                <c:pt idx="0">
                  <c:v>Integration/ Interoperability</c:v>
                </c:pt>
              </c:strCache>
            </c:strRef>
          </c:tx>
          <c:spPr>
            <a:solidFill>
              <a:schemeClr val="accent2"/>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standards'!$C$14:$C$21</c:f>
              <c:numCache>
                <c:formatCode>General</c:formatCode>
                <c:ptCount val="8"/>
                <c:pt idx="0">
                  <c:v>28</c:v>
                </c:pt>
                <c:pt idx="2">
                  <c:v>14</c:v>
                </c:pt>
                <c:pt idx="4">
                  <c:v>2</c:v>
                </c:pt>
                <c:pt idx="5">
                  <c:v>25</c:v>
                </c:pt>
                <c:pt idx="6">
                  <c:v>2</c:v>
                </c:pt>
                <c:pt idx="7">
                  <c:v>2</c:v>
                </c:pt>
              </c:numCache>
            </c:numRef>
          </c:val>
        </c:ser>
        <c:ser>
          <c:idx val="2"/>
          <c:order val="2"/>
          <c:tx>
            <c:strRef>
              <c:f>'Number of standards'!$D$13</c:f>
              <c:strCache>
                <c:ptCount val="1"/>
                <c:pt idx="0">
                  <c:v>Application</c:v>
                </c:pt>
              </c:strCache>
            </c:strRef>
          </c:tx>
          <c:spPr>
            <a:solidFill>
              <a:schemeClr val="accent3"/>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standards'!$D$14:$D$21</c:f>
              <c:numCache>
                <c:formatCode>General</c:formatCode>
                <c:ptCount val="8"/>
                <c:pt idx="0">
                  <c:v>4</c:v>
                </c:pt>
                <c:pt idx="1">
                  <c:v>2</c:v>
                </c:pt>
                <c:pt idx="2">
                  <c:v>1</c:v>
                </c:pt>
                <c:pt idx="3">
                  <c:v>2</c:v>
                </c:pt>
                <c:pt idx="5">
                  <c:v>4</c:v>
                </c:pt>
                <c:pt idx="6">
                  <c:v>1</c:v>
                </c:pt>
                <c:pt idx="7">
                  <c:v>1</c:v>
                </c:pt>
              </c:numCache>
            </c:numRef>
          </c:val>
        </c:ser>
        <c:ser>
          <c:idx val="3"/>
          <c:order val="3"/>
          <c:tx>
            <c:strRef>
              <c:f>'Number of standards'!$E$13</c:f>
              <c:strCache>
                <c:ptCount val="1"/>
                <c:pt idx="0">
                  <c:v>Infrastructure</c:v>
                </c:pt>
              </c:strCache>
            </c:strRef>
          </c:tx>
          <c:spPr>
            <a:solidFill>
              <a:schemeClr val="accent4"/>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standards'!$E$14:$E$21</c:f>
              <c:numCache>
                <c:formatCode>General</c:formatCode>
                <c:ptCount val="8"/>
                <c:pt idx="0">
                  <c:v>21</c:v>
                </c:pt>
                <c:pt idx="2">
                  <c:v>1</c:v>
                </c:pt>
                <c:pt idx="3">
                  <c:v>1</c:v>
                </c:pt>
                <c:pt idx="5">
                  <c:v>6</c:v>
                </c:pt>
                <c:pt idx="6">
                  <c:v>0</c:v>
                </c:pt>
                <c:pt idx="7">
                  <c:v>1</c:v>
                </c:pt>
              </c:numCache>
            </c:numRef>
          </c:val>
        </c:ser>
        <c:ser>
          <c:idx val="4"/>
          <c:order val="4"/>
          <c:tx>
            <c:strRef>
              <c:f>'Number of standards'!$F$13</c:f>
              <c:strCache>
                <c:ptCount val="1"/>
                <c:pt idx="0">
                  <c:v>IoT Architecture</c:v>
                </c:pt>
              </c:strCache>
            </c:strRef>
          </c:tx>
          <c:spPr>
            <a:solidFill>
              <a:schemeClr val="accent5"/>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standards'!$F$14:$F$21</c:f>
              <c:numCache>
                <c:formatCode>General</c:formatCode>
                <c:ptCount val="8"/>
                <c:pt idx="0">
                  <c:v>9</c:v>
                </c:pt>
                <c:pt idx="1">
                  <c:v>2</c:v>
                </c:pt>
                <c:pt idx="2">
                  <c:v>1</c:v>
                </c:pt>
                <c:pt idx="4">
                  <c:v>1</c:v>
                </c:pt>
                <c:pt idx="5">
                  <c:v>6</c:v>
                </c:pt>
                <c:pt idx="6">
                  <c:v>12</c:v>
                </c:pt>
                <c:pt idx="7">
                  <c:v>2</c:v>
                </c:pt>
              </c:numCache>
            </c:numRef>
          </c:val>
        </c:ser>
        <c:ser>
          <c:idx val="5"/>
          <c:order val="5"/>
          <c:tx>
            <c:strRef>
              <c:f>'Number of standards'!$G$13</c:f>
              <c:strCache>
                <c:ptCount val="1"/>
                <c:pt idx="0">
                  <c:v>Devices and Sensor Technology </c:v>
                </c:pt>
              </c:strCache>
            </c:strRef>
          </c:tx>
          <c:spPr>
            <a:solidFill>
              <a:schemeClr val="accent6"/>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standards'!$G$14:$G$21</c:f>
              <c:numCache>
                <c:formatCode>General</c:formatCode>
                <c:ptCount val="8"/>
                <c:pt idx="0">
                  <c:v>25</c:v>
                </c:pt>
                <c:pt idx="3">
                  <c:v>1</c:v>
                </c:pt>
                <c:pt idx="5">
                  <c:v>2</c:v>
                </c:pt>
                <c:pt idx="6">
                  <c:v>1</c:v>
                </c:pt>
              </c:numCache>
            </c:numRef>
          </c:val>
        </c:ser>
        <c:ser>
          <c:idx val="6"/>
          <c:order val="6"/>
          <c:tx>
            <c:strRef>
              <c:f>'Number of standards'!$H$13</c:f>
              <c:strCache>
                <c:ptCount val="1"/>
                <c:pt idx="0">
                  <c:v>Security and Privacy</c:v>
                </c:pt>
              </c:strCache>
            </c:strRef>
          </c:tx>
          <c:spPr>
            <a:solidFill>
              <a:schemeClr val="accent1">
                <a:lumMod val="60000"/>
              </a:schemeClr>
            </a:solidFill>
            <a:ln>
              <a:noFill/>
            </a:ln>
            <a:effectLst/>
          </c:spPr>
          <c:invertIfNegative val="0"/>
          <c:cat>
            <c:strRef>
              <c:f>'Number of standards'!$A$14:$A$21</c:f>
              <c:strCache>
                <c:ptCount val="8"/>
                <c:pt idx="0">
                  <c:v>Common standards</c:v>
                </c:pt>
                <c:pt idx="1">
                  <c:v>Smart Cities</c:v>
                </c:pt>
                <c:pt idx="2">
                  <c:v>Smart Living</c:v>
                </c:pt>
                <c:pt idx="3">
                  <c:v>Smart Farming</c:v>
                </c:pt>
                <c:pt idx="4">
                  <c:v>Smart Wearables</c:v>
                </c:pt>
                <c:pt idx="5">
                  <c:v>Smart Mobility</c:v>
                </c:pt>
                <c:pt idx="6">
                  <c:v>Smart Environment</c:v>
                </c:pt>
                <c:pt idx="7">
                  <c:v>Smart Manufacturing</c:v>
                </c:pt>
              </c:strCache>
            </c:strRef>
          </c:cat>
          <c:val>
            <c:numRef>
              <c:f>'Number of standards'!$H$14:$H$21</c:f>
              <c:numCache>
                <c:formatCode>General</c:formatCode>
                <c:ptCount val="8"/>
                <c:pt idx="0">
                  <c:v>17</c:v>
                </c:pt>
                <c:pt idx="5">
                  <c:v>5</c:v>
                </c:pt>
                <c:pt idx="7">
                  <c:v>1</c:v>
                </c:pt>
              </c:numCache>
            </c:numRef>
          </c:val>
        </c:ser>
        <c:dLbls>
          <c:showLegendKey val="0"/>
          <c:showVal val="0"/>
          <c:showCatName val="0"/>
          <c:showSerName val="0"/>
          <c:showPercent val="0"/>
          <c:showBubbleSize val="0"/>
        </c:dLbls>
        <c:gapWidth val="150"/>
        <c:overlap val="100"/>
        <c:axId val="336541880"/>
        <c:axId val="336543056"/>
      </c:barChart>
      <c:catAx>
        <c:axId val="336541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6543056"/>
        <c:crosses val="autoZero"/>
        <c:auto val="1"/>
        <c:lblAlgn val="ctr"/>
        <c:lblOffset val="100"/>
        <c:noMultiLvlLbl val="0"/>
      </c:catAx>
      <c:valAx>
        <c:axId val="336543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65418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de-DE" sz="1400" b="0" i="0" u="none" strike="noStrike" kern="1200" spc="0" baseline="0">
                <a:solidFill>
                  <a:prstClr val="black">
                    <a:lumMod val="65000"/>
                    <a:lumOff val="35000"/>
                  </a:prstClr>
                </a:solidFill>
                <a:latin typeface="+mn-lt"/>
                <a:ea typeface="+mn-ea"/>
                <a:cs typeface="+mn-cs"/>
              </a:defRPr>
            </a:pPr>
            <a:r>
              <a:rPr lang="de-DE" sz="1400" b="0" i="0" u="none" strike="noStrike" kern="1200" spc="0" baseline="0" dirty="0" err="1">
                <a:solidFill>
                  <a:prstClr val="black">
                    <a:lumMod val="65000"/>
                    <a:lumOff val="35000"/>
                  </a:prstClr>
                </a:solidFill>
                <a:latin typeface="+mn-lt"/>
                <a:ea typeface="+mn-ea"/>
                <a:cs typeface="+mn-cs"/>
              </a:rPr>
              <a:t>Allocation</a:t>
            </a:r>
            <a:r>
              <a:rPr lang="de-DE" sz="1400" b="0" i="0" u="none" strike="noStrike" kern="1200" spc="0" baseline="0" dirty="0">
                <a:solidFill>
                  <a:prstClr val="black">
                    <a:lumMod val="65000"/>
                    <a:lumOff val="35000"/>
                  </a:prstClr>
                </a:solidFill>
                <a:latin typeface="+mn-lt"/>
                <a:ea typeface="+mn-ea"/>
                <a:cs typeface="+mn-cs"/>
              </a:rPr>
              <a:t> </a:t>
            </a:r>
            <a:r>
              <a:rPr lang="de-DE" sz="1400" b="0" i="0" u="none" strike="noStrike" kern="1200" spc="0" baseline="0" dirty="0" err="1">
                <a:solidFill>
                  <a:prstClr val="black">
                    <a:lumMod val="65000"/>
                    <a:lumOff val="35000"/>
                  </a:prstClr>
                </a:solidFill>
                <a:latin typeface="+mn-lt"/>
                <a:ea typeface="+mn-ea"/>
                <a:cs typeface="+mn-cs"/>
              </a:rPr>
              <a:t>of</a:t>
            </a:r>
            <a:r>
              <a:rPr lang="de-DE" sz="1400" b="0" i="0" u="none" strike="noStrike" kern="1200" spc="0" baseline="0" dirty="0">
                <a:solidFill>
                  <a:prstClr val="black">
                    <a:lumMod val="65000"/>
                    <a:lumOff val="35000"/>
                  </a:prstClr>
                </a:solidFill>
                <a:latin typeface="+mn-lt"/>
                <a:ea typeface="+mn-ea"/>
                <a:cs typeface="+mn-cs"/>
              </a:rPr>
              <a:t> </a:t>
            </a:r>
            <a:r>
              <a:rPr lang="de-DE" sz="1400" b="0" i="0" u="none" strike="noStrike" kern="1200" spc="0" baseline="0" dirty="0" err="1">
                <a:solidFill>
                  <a:prstClr val="black">
                    <a:lumMod val="65000"/>
                    <a:lumOff val="35000"/>
                  </a:prstClr>
                </a:solidFill>
                <a:latin typeface="+mn-lt"/>
                <a:ea typeface="+mn-ea"/>
                <a:cs typeface="+mn-cs"/>
              </a:rPr>
              <a:t>standards</a:t>
            </a:r>
            <a:endParaRPr lang="de-DE" sz="1400" b="0" i="0" u="none" strike="noStrike" kern="1200" spc="0" baseline="0" dirty="0">
              <a:solidFill>
                <a:prstClr val="black">
                  <a:lumMod val="65000"/>
                  <a:lumOff val="35000"/>
                </a:prstClr>
              </a:solidFill>
              <a:latin typeface="+mn-lt"/>
              <a:ea typeface="+mn-ea"/>
              <a:cs typeface="+mn-cs"/>
            </a:endParaRPr>
          </a:p>
        </c:rich>
      </c:tx>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de-DE" sz="1400" b="0" i="0" u="none" strike="noStrike" kern="1200" spc="0" baseline="0">
              <a:solidFill>
                <a:prstClr val="black">
                  <a:lumMod val="65000"/>
                  <a:lumOff val="35000"/>
                </a:prstClr>
              </a:solidFill>
              <a:latin typeface="+mn-lt"/>
              <a:ea typeface="+mn-ea"/>
              <a:cs typeface="+mn-cs"/>
            </a:defRPr>
          </a:pPr>
          <a:endParaRPr lang="en-US"/>
        </a:p>
      </c:txPr>
    </c:title>
    <c:autoTitleDeleted val="0"/>
    <c:plotArea>
      <c:layout/>
      <c:barChart>
        <c:barDir val="col"/>
        <c:grouping val="stacked"/>
        <c:varyColors val="0"/>
        <c:ser>
          <c:idx val="0"/>
          <c:order val="0"/>
          <c:tx>
            <c:strRef>
              <c:f>'Number of standards'!$B$25</c:f>
              <c:strCache>
                <c:ptCount val="1"/>
                <c:pt idx="0">
                  <c:v>Common standards</c:v>
                </c:pt>
              </c:strCache>
            </c:strRef>
          </c:tx>
          <c:spPr>
            <a:solidFill>
              <a:srgbClr val="FFFF00"/>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standards'!$B$26:$B$32</c:f>
              <c:numCache>
                <c:formatCode>General</c:formatCode>
                <c:ptCount val="7"/>
                <c:pt idx="0">
                  <c:v>46</c:v>
                </c:pt>
                <c:pt idx="1">
                  <c:v>28</c:v>
                </c:pt>
                <c:pt idx="2">
                  <c:v>4</c:v>
                </c:pt>
                <c:pt idx="3">
                  <c:v>21</c:v>
                </c:pt>
                <c:pt idx="4">
                  <c:v>9</c:v>
                </c:pt>
                <c:pt idx="5">
                  <c:v>25</c:v>
                </c:pt>
                <c:pt idx="6">
                  <c:v>17</c:v>
                </c:pt>
              </c:numCache>
            </c:numRef>
          </c:val>
        </c:ser>
        <c:ser>
          <c:idx val="1"/>
          <c:order val="1"/>
          <c:tx>
            <c:strRef>
              <c:f>'Number of standards'!$C$25</c:f>
              <c:strCache>
                <c:ptCount val="1"/>
                <c:pt idx="0">
                  <c:v>Smart Cities</c:v>
                </c:pt>
              </c:strCache>
            </c:strRef>
          </c:tx>
          <c:spPr>
            <a:solidFill>
              <a:schemeClr val="tx2"/>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standards'!$C$26:$C$32</c:f>
              <c:numCache>
                <c:formatCode>General</c:formatCode>
                <c:ptCount val="7"/>
                <c:pt idx="2">
                  <c:v>2</c:v>
                </c:pt>
                <c:pt idx="4">
                  <c:v>2</c:v>
                </c:pt>
              </c:numCache>
            </c:numRef>
          </c:val>
        </c:ser>
        <c:ser>
          <c:idx val="2"/>
          <c:order val="2"/>
          <c:tx>
            <c:strRef>
              <c:f>'Number of standards'!$D$25</c:f>
              <c:strCache>
                <c:ptCount val="1"/>
                <c:pt idx="0">
                  <c:v>Smart Living</c:v>
                </c:pt>
              </c:strCache>
            </c:strRef>
          </c:tx>
          <c:spPr>
            <a:solidFill>
              <a:schemeClr val="accent6"/>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standards'!$D$26:$D$32</c:f>
              <c:numCache>
                <c:formatCode>General</c:formatCode>
                <c:ptCount val="7"/>
                <c:pt idx="0">
                  <c:v>25</c:v>
                </c:pt>
                <c:pt idx="1">
                  <c:v>14</c:v>
                </c:pt>
                <c:pt idx="2">
                  <c:v>1</c:v>
                </c:pt>
                <c:pt idx="3">
                  <c:v>1</c:v>
                </c:pt>
                <c:pt idx="4">
                  <c:v>1</c:v>
                </c:pt>
              </c:numCache>
            </c:numRef>
          </c:val>
        </c:ser>
        <c:ser>
          <c:idx val="3"/>
          <c:order val="3"/>
          <c:tx>
            <c:strRef>
              <c:f>'Number of standards'!$E$25</c:f>
              <c:strCache>
                <c:ptCount val="1"/>
                <c:pt idx="0">
                  <c:v>Smart Farming</c:v>
                </c:pt>
              </c:strCache>
            </c:strRef>
          </c:tx>
          <c:spPr>
            <a:solidFill>
              <a:schemeClr val="tx1"/>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standards'!$E$26:$E$32</c:f>
              <c:numCache>
                <c:formatCode>General</c:formatCode>
                <c:ptCount val="7"/>
                <c:pt idx="2">
                  <c:v>2</c:v>
                </c:pt>
                <c:pt idx="3">
                  <c:v>1</c:v>
                </c:pt>
                <c:pt idx="5">
                  <c:v>1</c:v>
                </c:pt>
              </c:numCache>
            </c:numRef>
          </c:val>
        </c:ser>
        <c:ser>
          <c:idx val="4"/>
          <c:order val="4"/>
          <c:tx>
            <c:strRef>
              <c:f>'Number of standards'!$F$25</c:f>
              <c:strCache>
                <c:ptCount val="1"/>
                <c:pt idx="0">
                  <c:v>Smart Wearables</c:v>
                </c:pt>
              </c:strCache>
            </c:strRef>
          </c:tx>
          <c:spPr>
            <a:solidFill>
              <a:schemeClr val="accent4"/>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standards'!$F$26:$F$32</c:f>
              <c:numCache>
                <c:formatCode>General</c:formatCode>
                <c:ptCount val="7"/>
                <c:pt idx="0">
                  <c:v>6</c:v>
                </c:pt>
                <c:pt idx="1">
                  <c:v>2</c:v>
                </c:pt>
                <c:pt idx="4">
                  <c:v>1</c:v>
                </c:pt>
              </c:numCache>
            </c:numRef>
          </c:val>
        </c:ser>
        <c:ser>
          <c:idx val="5"/>
          <c:order val="5"/>
          <c:tx>
            <c:strRef>
              <c:f>'Number of standards'!$G$25</c:f>
              <c:strCache>
                <c:ptCount val="1"/>
                <c:pt idx="0">
                  <c:v>Smart Mobility</c:v>
                </c:pt>
              </c:strCache>
            </c:strRef>
          </c:tx>
          <c:spPr>
            <a:solidFill>
              <a:schemeClr val="accent3"/>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standards'!$G$26:$G$32</c:f>
              <c:numCache>
                <c:formatCode>General</c:formatCode>
                <c:ptCount val="7"/>
                <c:pt idx="0">
                  <c:v>24</c:v>
                </c:pt>
                <c:pt idx="1">
                  <c:v>25</c:v>
                </c:pt>
                <c:pt idx="2">
                  <c:v>4</c:v>
                </c:pt>
                <c:pt idx="3">
                  <c:v>6</c:v>
                </c:pt>
                <c:pt idx="4">
                  <c:v>6</c:v>
                </c:pt>
                <c:pt idx="5">
                  <c:v>2</c:v>
                </c:pt>
                <c:pt idx="6">
                  <c:v>5</c:v>
                </c:pt>
              </c:numCache>
            </c:numRef>
          </c:val>
        </c:ser>
        <c:ser>
          <c:idx val="6"/>
          <c:order val="6"/>
          <c:tx>
            <c:strRef>
              <c:f>'Number of standards'!$H$25</c:f>
              <c:strCache>
                <c:ptCount val="1"/>
                <c:pt idx="0">
                  <c:v>Smart Environment</c:v>
                </c:pt>
              </c:strCache>
            </c:strRef>
          </c:tx>
          <c:spPr>
            <a:solidFill>
              <a:schemeClr val="accent2"/>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standards'!$H$26:$H$32</c:f>
              <c:numCache>
                <c:formatCode>General</c:formatCode>
                <c:ptCount val="7"/>
                <c:pt idx="0">
                  <c:v>4</c:v>
                </c:pt>
                <c:pt idx="1">
                  <c:v>2</c:v>
                </c:pt>
                <c:pt idx="2">
                  <c:v>1</c:v>
                </c:pt>
                <c:pt idx="4">
                  <c:v>12</c:v>
                </c:pt>
                <c:pt idx="5">
                  <c:v>1</c:v>
                </c:pt>
              </c:numCache>
            </c:numRef>
          </c:val>
        </c:ser>
        <c:ser>
          <c:idx val="7"/>
          <c:order val="7"/>
          <c:tx>
            <c:strRef>
              <c:f>'Number of standards'!$I$25</c:f>
              <c:strCache>
                <c:ptCount val="1"/>
                <c:pt idx="0">
                  <c:v>Smart Manufacturing</c:v>
                </c:pt>
              </c:strCache>
            </c:strRef>
          </c:tx>
          <c:spPr>
            <a:solidFill>
              <a:schemeClr val="accent1"/>
            </a:solidFill>
            <a:ln>
              <a:noFill/>
            </a:ln>
            <a:effectLst/>
          </c:spPr>
          <c:invertIfNegative val="0"/>
          <c:cat>
            <c:strRef>
              <c:f>'Number of standards'!$A$26:$A$32</c:f>
              <c:strCache>
                <c:ptCount val="7"/>
                <c:pt idx="0">
                  <c:v>Communication and Connectivity</c:v>
                </c:pt>
                <c:pt idx="1">
                  <c:v>Integration/ Interoperability</c:v>
                </c:pt>
                <c:pt idx="2">
                  <c:v>Application</c:v>
                </c:pt>
                <c:pt idx="3">
                  <c:v>Infrastructure</c:v>
                </c:pt>
                <c:pt idx="4">
                  <c:v>IoT Architecture</c:v>
                </c:pt>
                <c:pt idx="5">
                  <c:v>Devices and Sensor Technology </c:v>
                </c:pt>
                <c:pt idx="6">
                  <c:v>Security and Privacy</c:v>
                </c:pt>
              </c:strCache>
            </c:strRef>
          </c:cat>
          <c:val>
            <c:numRef>
              <c:f>'Number of standards'!$I$26:$I$32</c:f>
              <c:numCache>
                <c:formatCode>General</c:formatCode>
                <c:ptCount val="7"/>
                <c:pt idx="0">
                  <c:v>21</c:v>
                </c:pt>
                <c:pt idx="1">
                  <c:v>2</c:v>
                </c:pt>
                <c:pt idx="2">
                  <c:v>1</c:v>
                </c:pt>
                <c:pt idx="3">
                  <c:v>1</c:v>
                </c:pt>
                <c:pt idx="4">
                  <c:v>2</c:v>
                </c:pt>
                <c:pt idx="6">
                  <c:v>1</c:v>
                </c:pt>
              </c:numCache>
            </c:numRef>
          </c:val>
        </c:ser>
        <c:dLbls>
          <c:showLegendKey val="0"/>
          <c:showVal val="0"/>
          <c:showCatName val="0"/>
          <c:showSerName val="0"/>
          <c:showPercent val="0"/>
          <c:showBubbleSize val="0"/>
        </c:dLbls>
        <c:gapWidth val="150"/>
        <c:overlap val="100"/>
        <c:axId val="336547368"/>
        <c:axId val="336547760"/>
      </c:barChart>
      <c:catAx>
        <c:axId val="336547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6547760"/>
        <c:crosses val="autoZero"/>
        <c:auto val="1"/>
        <c:lblAlgn val="ctr"/>
        <c:lblOffset val="100"/>
        <c:noMultiLvlLbl val="0"/>
      </c:catAx>
      <c:valAx>
        <c:axId val="336547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65473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D583481E-E099-4E3D-A61E-86D4007EEF0A}" type="slidenum">
              <a:rPr lang="en-GB" altLang="en-US"/>
              <a:pPr/>
              <a:t>‹#›</a:t>
            </a:fld>
            <a:endParaRPr lang="en-GB" altLang="en-US"/>
          </a:p>
        </p:txBody>
      </p:sp>
    </p:spTree>
    <p:extLst>
      <p:ext uri="{BB962C8B-B14F-4D97-AF65-F5344CB8AC3E}">
        <p14:creationId xmlns:p14="http://schemas.microsoft.com/office/powerpoint/2010/main" val="3174348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39940" name="Rectangle 4"/>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5F47C962-767D-445A-AAF2-CEC763871E62}" type="slidenum">
              <a:rPr lang="en-GB" altLang="en-US"/>
              <a:pPr/>
              <a:t>‹#›</a:t>
            </a:fld>
            <a:endParaRPr lang="en-GB" altLang="en-US"/>
          </a:p>
        </p:txBody>
      </p:sp>
    </p:spTree>
    <p:extLst>
      <p:ext uri="{BB962C8B-B14F-4D97-AF65-F5344CB8AC3E}">
        <p14:creationId xmlns:p14="http://schemas.microsoft.com/office/powerpoint/2010/main" val="1690502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817BF9-90BB-4E06-AA0C-B238BA73C77F}" type="slidenum">
              <a:rPr lang="en-GB" altLang="en-US">
                <a:latin typeface="Times New Roman" panose="02020603050405020304" pitchFamily="18" charset="0"/>
              </a:rPr>
              <a:pPr eaLnBrk="1" hangingPunct="1"/>
              <a:t>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675651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F47C962-767D-445A-AAF2-CEC763871E62}" type="slidenum">
              <a:rPr lang="en-GB" altLang="en-US" smtClean="0"/>
              <a:pPr/>
              <a:t>32</a:t>
            </a:fld>
            <a:endParaRPr lang="en-GB" altLang="en-US"/>
          </a:p>
        </p:txBody>
      </p:sp>
    </p:spTree>
    <p:extLst>
      <p:ext uri="{BB962C8B-B14F-4D97-AF65-F5344CB8AC3E}">
        <p14:creationId xmlns:p14="http://schemas.microsoft.com/office/powerpoint/2010/main" val="607417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953705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073186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829620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647308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F47C962-767D-445A-AAF2-CEC763871E62}" type="slidenum">
              <a:rPr lang="en-GB" altLang="en-US" smtClean="0"/>
              <a:pPr/>
              <a:t>7</a:t>
            </a:fld>
            <a:endParaRPr lang="en-GB" altLang="en-US"/>
          </a:p>
        </p:txBody>
      </p:sp>
    </p:spTree>
    <p:extLst>
      <p:ext uri="{BB962C8B-B14F-4D97-AF65-F5344CB8AC3E}">
        <p14:creationId xmlns:p14="http://schemas.microsoft.com/office/powerpoint/2010/main" val="221623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F47C962-767D-445A-AAF2-CEC763871E62}" type="slidenum">
              <a:rPr lang="en-GB" altLang="en-US" smtClean="0"/>
              <a:pPr/>
              <a:t>8</a:t>
            </a:fld>
            <a:endParaRPr lang="en-GB" altLang="en-US"/>
          </a:p>
        </p:txBody>
      </p:sp>
    </p:spTree>
    <p:extLst>
      <p:ext uri="{BB962C8B-B14F-4D97-AF65-F5344CB8AC3E}">
        <p14:creationId xmlns:p14="http://schemas.microsoft.com/office/powerpoint/2010/main" val="1819093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F47C962-767D-445A-AAF2-CEC763871E62}" type="slidenum">
              <a:rPr lang="en-GB" altLang="en-US" smtClean="0"/>
              <a:pPr/>
              <a:t>16</a:t>
            </a:fld>
            <a:endParaRPr lang="en-GB" altLang="en-US"/>
          </a:p>
        </p:txBody>
      </p:sp>
    </p:spTree>
    <p:extLst>
      <p:ext uri="{BB962C8B-B14F-4D97-AF65-F5344CB8AC3E}">
        <p14:creationId xmlns:p14="http://schemas.microsoft.com/office/powerpoint/2010/main" val="1351228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4011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תמונה 6" descr="open-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42950" y="4981193"/>
            <a:ext cx="8067675" cy="684277"/>
          </a:xfrm>
        </p:spPr>
        <p:txBody>
          <a:bodyPr anchor="t"/>
          <a:lstStyle>
            <a:lvl1pPr algn="l">
              <a:defRPr sz="2800" b="1" cap="all"/>
            </a:lvl1pPr>
          </a:lstStyle>
          <a:p>
            <a:r>
              <a:rPr lang="en-US" smtClean="0"/>
              <a:t>Click to edit Master title style</a:t>
            </a:r>
            <a:endParaRPr lang="en-GB" dirty="0"/>
          </a:p>
        </p:txBody>
      </p:sp>
      <p:sp>
        <p:nvSpPr>
          <p:cNvPr id="8" name="Text Placeholder 2"/>
          <p:cNvSpPr>
            <a:spLocks noGrp="1"/>
          </p:cNvSpPr>
          <p:nvPr>
            <p:ph type="body" idx="1"/>
          </p:nvPr>
        </p:nvSpPr>
        <p:spPr>
          <a:xfrm>
            <a:off x="742949" y="5474970"/>
            <a:ext cx="8081011" cy="514350"/>
          </a:xfrm>
        </p:spPr>
        <p:txBody>
          <a:bodyPr anchor="ctr"/>
          <a:lstStyle>
            <a:lvl1pPr marL="0" indent="0" algn="l">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Text Placeholder 2"/>
          <p:cNvSpPr>
            <a:spLocks noGrp="1"/>
          </p:cNvSpPr>
          <p:nvPr>
            <p:ph type="body" idx="11"/>
          </p:nvPr>
        </p:nvSpPr>
        <p:spPr>
          <a:xfrm>
            <a:off x="742949" y="6000768"/>
            <a:ext cx="8088631" cy="514350"/>
          </a:xfrm>
        </p:spPr>
        <p:txBody>
          <a:bodyPr anchor="ctr"/>
          <a:lstStyle>
            <a:lvl1pPr marL="0" indent="0" algn="l">
              <a:buNone/>
              <a:defRPr sz="16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Footer Placeholder 4"/>
          <p:cNvSpPr>
            <a:spLocks noGrp="1"/>
          </p:cNvSpPr>
          <p:nvPr>
            <p:ph type="ftr" sz="quarter" idx="12"/>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dirty="0"/>
          </a:p>
        </p:txBody>
      </p:sp>
    </p:spTree>
    <p:extLst>
      <p:ext uri="{BB962C8B-B14F-4D97-AF65-F5344CB8AC3E}">
        <p14:creationId xmlns:p14="http://schemas.microsoft.com/office/powerpoint/2010/main" val="903797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15025" cy="4552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F14F2F85-168F-44A5-868D-2DD5D06C7F10}"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140833166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20EF4DC-2AEB-4DF5-A0D9-54856384BB05}"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267874717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D24D04A-25C4-4172-BFF0-7DA0B83E17D9}"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142229077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1930066-D780-4195-A147-5549B74927AF}"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353556362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44139C41-3B29-413C-8E09-DD4D1B018BCA}"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424339910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5252F94F-BC80-4141-BCF1-81E331EE0379}"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182461237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8E2887F2-0366-4A14-9181-4101B372C0F7}"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3353484647"/>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AE248D21-FB6F-40B9-B945-2C5FDD1EB0C2}"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3020276838"/>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cs typeface="Arial" charset="0"/>
              </a:defRPr>
            </a:lvl1pPr>
          </a:lstStyle>
          <a:p>
            <a:pPr>
              <a:defRPr/>
            </a:pPr>
            <a:r>
              <a:rPr lang="en-GB" smtClean="0"/>
              <a:t>© ETSI 2017. All rights reserved - S1-172037</a:t>
            </a:r>
            <a:endParaRPr lang="en-US"/>
          </a:p>
        </p:txBody>
      </p:sp>
      <p:sp>
        <p:nvSpPr>
          <p:cNvPr id="6" name="Slide Number Placeholder 5"/>
          <p:cNvSpPr>
            <a:spLocks noGrp="1"/>
          </p:cNvSpPr>
          <p:nvPr>
            <p:ph type="sldNum" sz="quarter" idx="11"/>
          </p:nvPr>
        </p:nvSpPr>
        <p:spPr/>
        <p:txBody>
          <a:bodyPr/>
          <a:lstStyle>
            <a:lvl1pPr>
              <a:defRPr/>
            </a:lvl1pPr>
          </a:lstStyle>
          <a:p>
            <a:fld id="{A397F8E6-CFB9-467E-92B2-42C81399E7AD}" type="slidenum">
              <a:rPr lang="en-GB" altLang="en-US"/>
              <a:pPr/>
              <a:t>‹#›</a:t>
            </a:fld>
            <a:endParaRPr lang="en-GB" altLang="en-US"/>
          </a:p>
        </p:txBody>
      </p:sp>
    </p:spTree>
    <p:extLst>
      <p:ext uri="{BB962C8B-B14F-4D97-AF65-F5344CB8AC3E}">
        <p14:creationId xmlns:p14="http://schemas.microsoft.com/office/powerpoint/2010/main" val="908266480"/>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4"/>
          <p:cNvSpPr>
            <a:spLocks noGrp="1"/>
          </p:cNvSpPr>
          <p:nvPr>
            <p:ph type="ftr" sz="quarter" idx="10"/>
          </p:nvPr>
        </p:nvSpPr>
        <p:spPr/>
        <p:txBody>
          <a:bodyPr/>
          <a:lstStyle>
            <a:lvl1pPr>
              <a:defRPr>
                <a:cs typeface="Arial" charset="0"/>
              </a:defRPr>
            </a:lvl1pPr>
          </a:lstStyle>
          <a:p>
            <a:pPr>
              <a:defRPr/>
            </a:pPr>
            <a:r>
              <a:rPr lang="en-GB" smtClean="0"/>
              <a:t>© ETSI 2017. All rights reserved - S1-172037</a:t>
            </a:r>
            <a:endParaRPr lang="en-US"/>
          </a:p>
        </p:txBody>
      </p:sp>
      <p:sp>
        <p:nvSpPr>
          <p:cNvPr id="8" name="Slide Number Placeholder 5"/>
          <p:cNvSpPr>
            <a:spLocks noGrp="1"/>
          </p:cNvSpPr>
          <p:nvPr>
            <p:ph type="sldNum" sz="quarter" idx="11"/>
          </p:nvPr>
        </p:nvSpPr>
        <p:spPr/>
        <p:txBody>
          <a:bodyPr/>
          <a:lstStyle>
            <a:lvl1pPr>
              <a:defRPr/>
            </a:lvl1pPr>
          </a:lstStyle>
          <a:p>
            <a:fld id="{1F3E54B3-D96D-4FA5-B7A8-D219C6A59CAC}" type="slidenum">
              <a:rPr lang="en-GB" altLang="en-US"/>
              <a:pPr/>
              <a:t>‹#›</a:t>
            </a:fld>
            <a:endParaRPr lang="en-GB" altLang="en-US"/>
          </a:p>
        </p:txBody>
      </p:sp>
    </p:spTree>
    <p:extLst>
      <p:ext uri="{BB962C8B-B14F-4D97-AF65-F5344CB8AC3E}">
        <p14:creationId xmlns:p14="http://schemas.microsoft.com/office/powerpoint/2010/main" val="34484073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Footer Placeholder 4"/>
          <p:cNvSpPr>
            <a:spLocks noGrp="1"/>
          </p:cNvSpPr>
          <p:nvPr>
            <p:ph type="ftr" sz="quarter" idx="10"/>
          </p:nvPr>
        </p:nvSpPr>
        <p:spPr/>
        <p:txBody>
          <a:bodyPr/>
          <a:lstStyle>
            <a:lvl1pPr>
              <a:defRPr>
                <a:cs typeface="Arial" charset="0"/>
              </a:defRPr>
            </a:lvl1pPr>
          </a:lstStyle>
          <a:p>
            <a:pPr>
              <a:defRPr/>
            </a:pPr>
            <a:r>
              <a:rPr lang="en-GB" smtClean="0"/>
              <a:t>© ETSI 2017. All rights reserved - S1-172037</a:t>
            </a:r>
            <a:endParaRPr lang="en-US"/>
          </a:p>
        </p:txBody>
      </p:sp>
      <p:sp>
        <p:nvSpPr>
          <p:cNvPr id="4" name="Slide Number Placeholder 5"/>
          <p:cNvSpPr>
            <a:spLocks noGrp="1"/>
          </p:cNvSpPr>
          <p:nvPr>
            <p:ph type="sldNum" sz="quarter" idx="11"/>
          </p:nvPr>
        </p:nvSpPr>
        <p:spPr/>
        <p:txBody>
          <a:bodyPr/>
          <a:lstStyle>
            <a:lvl1pPr>
              <a:defRPr/>
            </a:lvl1pPr>
          </a:lstStyle>
          <a:p>
            <a:fld id="{0C8E810C-D595-42BF-97D8-0B792939B229}" type="slidenum">
              <a:rPr lang="en-GB" altLang="en-US"/>
              <a:pPr/>
              <a:t>‹#›</a:t>
            </a:fld>
            <a:endParaRPr lang="en-GB" altLang="en-US"/>
          </a:p>
        </p:txBody>
      </p:sp>
    </p:spTree>
    <p:extLst>
      <p:ext uri="{BB962C8B-B14F-4D97-AF65-F5344CB8AC3E}">
        <p14:creationId xmlns:p14="http://schemas.microsoft.com/office/powerpoint/2010/main" val="8949366"/>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cs typeface="Arial" charset="0"/>
              </a:defRPr>
            </a:lvl1pPr>
          </a:lstStyle>
          <a:p>
            <a:pPr>
              <a:defRPr/>
            </a:pPr>
            <a:r>
              <a:rPr lang="en-GB" smtClean="0"/>
              <a:t>© ETSI 2017. All rights reserved - S1-172037</a:t>
            </a:r>
            <a:endParaRPr lang="en-US"/>
          </a:p>
        </p:txBody>
      </p:sp>
      <p:sp>
        <p:nvSpPr>
          <p:cNvPr id="3" name="Slide Number Placeholder 5"/>
          <p:cNvSpPr>
            <a:spLocks noGrp="1"/>
          </p:cNvSpPr>
          <p:nvPr>
            <p:ph type="sldNum" sz="quarter" idx="11"/>
          </p:nvPr>
        </p:nvSpPr>
        <p:spPr/>
        <p:txBody>
          <a:bodyPr/>
          <a:lstStyle>
            <a:lvl1pPr>
              <a:defRPr/>
            </a:lvl1pPr>
          </a:lstStyle>
          <a:p>
            <a:fld id="{A551A276-0E9E-41B1-8C09-0D1ACD30C041}" type="slidenum">
              <a:rPr lang="en-GB" altLang="en-US"/>
              <a:pPr/>
              <a:t>‹#›</a:t>
            </a:fld>
            <a:endParaRPr lang="en-GB" altLang="en-US"/>
          </a:p>
        </p:txBody>
      </p:sp>
    </p:spTree>
    <p:extLst>
      <p:ext uri="{BB962C8B-B14F-4D97-AF65-F5344CB8AC3E}">
        <p14:creationId xmlns:p14="http://schemas.microsoft.com/office/powerpoint/2010/main" val="3643505373"/>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2" descr="TitleRed_L150"/>
          <p:cNvPicPr>
            <a:picLocks noChangeAspect="1" noChangeArrowheads="1"/>
          </p:cNvPicPr>
          <p:nvPr/>
        </p:nvPicPr>
        <p:blipFill>
          <a:blip r:embed="rId2" cstate="print"/>
          <a:srcRect/>
          <a:stretch>
            <a:fillRect/>
          </a:stretch>
        </p:blipFill>
        <p:spPr bwMode="gray">
          <a:xfrm>
            <a:off x="0" y="1"/>
            <a:ext cx="9144000" cy="4852988"/>
          </a:xfrm>
          <a:prstGeom prst="rect">
            <a:avLst/>
          </a:prstGeom>
          <a:noFill/>
          <a:ln w="9525">
            <a:noFill/>
            <a:miter lim="800000"/>
            <a:headEnd/>
            <a:tailEnd/>
          </a:ln>
        </p:spPr>
      </p:pic>
      <p:pic>
        <p:nvPicPr>
          <p:cNvPr id="5" name="Picture 20" descr="SD_INTERNAL USE ONLY2"/>
          <p:cNvPicPr>
            <a:picLocks noChangeAspect="1" noChangeArrowheads="1"/>
          </p:cNvPicPr>
          <p:nvPr/>
        </p:nvPicPr>
        <p:blipFill>
          <a:blip r:embed="rId3" cstate="print"/>
          <a:srcRect/>
          <a:stretch>
            <a:fillRect/>
          </a:stretch>
        </p:blipFill>
        <p:spPr bwMode="gray">
          <a:xfrm>
            <a:off x="341313" y="6610352"/>
            <a:ext cx="1579562" cy="188913"/>
          </a:xfrm>
          <a:prstGeom prst="rect">
            <a:avLst/>
          </a:prstGeom>
          <a:noFill/>
          <a:ln w="9525" algn="ctr">
            <a:noFill/>
            <a:miter lim="800000"/>
            <a:headEnd/>
            <a:tailEnd/>
          </a:ln>
        </p:spPr>
      </p:pic>
      <p:sp>
        <p:nvSpPr>
          <p:cNvPr id="6" name="Text Box 8"/>
          <p:cNvSpPr txBox="1">
            <a:spLocks noChangeArrowheads="1"/>
          </p:cNvSpPr>
          <p:nvPr/>
        </p:nvSpPr>
        <p:spPr bwMode="gray">
          <a:xfrm>
            <a:off x="341313" y="6621563"/>
            <a:ext cx="1835150" cy="153888"/>
          </a:xfrm>
          <a:prstGeom prst="rect">
            <a:avLst/>
          </a:prstGeom>
          <a:noFill/>
          <a:ln w="9525">
            <a:noFill/>
            <a:miter lim="800000"/>
            <a:headEnd/>
            <a:tailEnd/>
          </a:ln>
          <a:effectLst/>
        </p:spPr>
        <p:txBody>
          <a:bodyPr lIns="0" tIns="0" rIns="0" bIns="0" anchor="b">
            <a:spAutoFit/>
          </a:bodyPr>
          <a:lstStyle/>
          <a:p>
            <a:pPr>
              <a:spcBef>
                <a:spcPct val="50000"/>
              </a:spcBef>
              <a:spcAft>
                <a:spcPts val="0"/>
              </a:spcAft>
              <a:defRPr/>
            </a:pPr>
            <a:r>
              <a:rPr lang="en-US" altLang="ja-JP" sz="1000" b="1" dirty="0">
                <a:solidFill>
                  <a:srgbClr val="000000"/>
                </a:solidFill>
                <a:latin typeface="Arial" charset="0"/>
                <a:cs typeface="Arial"/>
              </a:rPr>
              <a:t> </a:t>
            </a:r>
          </a:p>
        </p:txBody>
      </p:sp>
      <p:grpSp>
        <p:nvGrpSpPr>
          <p:cNvPr id="2" name="Group 45"/>
          <p:cNvGrpSpPr>
            <a:grpSpLocks noChangeAspect="1"/>
          </p:cNvGrpSpPr>
          <p:nvPr/>
        </p:nvGrpSpPr>
        <p:grpSpPr bwMode="auto">
          <a:xfrm>
            <a:off x="7308852" y="185738"/>
            <a:ext cx="1647825" cy="920751"/>
            <a:chOff x="4604" y="117"/>
            <a:chExt cx="1038" cy="580"/>
          </a:xfrm>
        </p:grpSpPr>
        <p:sp>
          <p:nvSpPr>
            <p:cNvPr id="8" name="AutoShape 44"/>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9" name="Freeform 46"/>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0" name="Freeform 47"/>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1" name="Freeform 48"/>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2" name="Freeform 49"/>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3" name="Freeform 50"/>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4" name="Freeform 51"/>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5" name="Freeform 52"/>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6" name="Freeform 53"/>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7" name="Freeform 54"/>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8" name="Freeform 55"/>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9" name="Freeform 56"/>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0" name="Freeform 57"/>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1" name="Freeform 58"/>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2" name="Freeform 59"/>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3" name="Freeform 60"/>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4" name="Freeform 61"/>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5" name="Freeform 62"/>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6" name="Freeform 63"/>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7" name="Freeform 64"/>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8" name="Freeform 65"/>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29" name="Freeform 66"/>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0" name="Freeform 67"/>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1" name="Freeform 68"/>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2" name="Freeform 69"/>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3" name="Freeform 70"/>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4" name="Freeform 71"/>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5" name="Freeform 72"/>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6" name="Freeform 73"/>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7" name="Freeform 74"/>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38" name="Freeform 75"/>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grpSp>
      <p:sp>
        <p:nvSpPr>
          <p:cNvPr id="687109" name="Rectangle 5"/>
          <p:cNvSpPr>
            <a:spLocks noGrp="1" noChangeArrowheads="1"/>
          </p:cNvSpPr>
          <p:nvPr>
            <p:ph type="subTitle" idx="1"/>
          </p:nvPr>
        </p:nvSpPr>
        <p:spPr>
          <a:xfrm>
            <a:off x="323850" y="4572001"/>
            <a:ext cx="7920038" cy="1161255"/>
          </a:xfrm>
        </p:spPr>
        <p:txBody>
          <a:bodyPr/>
          <a:lstStyle>
            <a:lvl1pPr marL="0" indent="0">
              <a:spcBef>
                <a:spcPct val="0"/>
              </a:spcBef>
              <a:spcAft>
                <a:spcPct val="0"/>
              </a:spcAft>
              <a:buFont typeface="Wingdings" pitchFamily="2" charset="2"/>
              <a:buNone/>
              <a:defRPr sz="2800"/>
            </a:lvl1pPr>
          </a:lstStyle>
          <a:p>
            <a:r>
              <a:rPr lang="en-US" altLang="ja-JP" smtClean="0"/>
              <a:t>Click to edit Master subtitle style</a:t>
            </a:r>
            <a:endParaRPr lang="ja-JP" altLang="en-US"/>
          </a:p>
        </p:txBody>
      </p:sp>
      <p:sp>
        <p:nvSpPr>
          <p:cNvPr id="687110" name="Rectangle 6"/>
          <p:cNvSpPr>
            <a:spLocks noGrp="1" noChangeArrowheads="1"/>
          </p:cNvSpPr>
          <p:nvPr>
            <p:ph type="ctrTitle"/>
          </p:nvPr>
        </p:nvSpPr>
        <p:spPr>
          <a:xfrm>
            <a:off x="323850" y="1738314"/>
            <a:ext cx="7920038" cy="2360612"/>
          </a:xfrm>
        </p:spPr>
        <p:txBody>
          <a:bodyPr anchor="b"/>
          <a:lstStyle>
            <a:lvl1pPr>
              <a:defRPr>
                <a:solidFill>
                  <a:srgbClr val="FFFFFF"/>
                </a:solidFill>
              </a:defRPr>
            </a:lvl1pPr>
          </a:lstStyle>
          <a:p>
            <a:r>
              <a:rPr lang="en-US" altLang="ja-JP" smtClean="0"/>
              <a:t>Click to edit Master title style</a:t>
            </a:r>
            <a:endParaRPr lang="de-DE" altLang="ja-JP" dirty="0"/>
          </a:p>
        </p:txBody>
      </p:sp>
      <p:sp>
        <p:nvSpPr>
          <p:cNvPr id="39" name="Rectangle 7"/>
          <p:cNvSpPr>
            <a:spLocks noGrp="1" noChangeArrowheads="1"/>
          </p:cNvSpPr>
          <p:nvPr>
            <p:ph type="ftr" sz="quarter" idx="10"/>
          </p:nvPr>
        </p:nvSpPr>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
        <p:nvSpPr>
          <p:cNvPr id="42" name="TextBox 41"/>
          <p:cNvSpPr txBox="1"/>
          <p:nvPr/>
        </p:nvSpPr>
        <p:spPr>
          <a:xfrm>
            <a:off x="251520" y="5733256"/>
            <a:ext cx="4823756" cy="769441"/>
          </a:xfrm>
          <a:prstGeom prst="rect">
            <a:avLst/>
          </a:prstGeom>
          <a:noFill/>
        </p:spPr>
        <p:txBody>
          <a:bodyPr wrap="none" rtlCol="0">
            <a:spAutoFit/>
          </a:bodyPr>
          <a:lstStyle/>
          <a:p>
            <a:pPr fontAlgn="auto">
              <a:spcBef>
                <a:spcPts val="0"/>
              </a:spcBef>
              <a:spcAft>
                <a:spcPts val="0"/>
              </a:spcAft>
            </a:pPr>
            <a:r>
              <a:rPr lang="en-GB" sz="2000" dirty="0" smtClean="0">
                <a:solidFill>
                  <a:srgbClr val="000000"/>
                </a:solidFill>
                <a:latin typeface="Arial"/>
                <a:cs typeface="Arial"/>
              </a:rPr>
              <a:t>Future Networking Research Division</a:t>
            </a:r>
          </a:p>
          <a:p>
            <a:pPr fontAlgn="auto">
              <a:spcBef>
                <a:spcPts val="0"/>
              </a:spcBef>
              <a:spcAft>
                <a:spcPts val="0"/>
              </a:spcAft>
            </a:pPr>
            <a:r>
              <a:rPr lang="en-GB" sz="2400" dirty="0" smtClean="0">
                <a:solidFill>
                  <a:srgbClr val="000000"/>
                </a:solidFill>
                <a:latin typeface="Arial"/>
                <a:cs typeface="Arial"/>
              </a:rPr>
              <a:t>Fujitsu Laboratories of Europe Ltd</a:t>
            </a:r>
            <a:endParaRPr lang="en-GB" sz="2800" dirty="0">
              <a:solidFill>
                <a:srgbClr val="000000"/>
              </a:solidFill>
              <a:latin typeface="Arial"/>
              <a:cs typeface="Arial"/>
            </a:endParaRPr>
          </a:p>
        </p:txBody>
      </p:sp>
    </p:spTree>
    <p:extLst>
      <p:ext uri="{BB962C8B-B14F-4D97-AF65-F5344CB8AC3E}">
        <p14:creationId xmlns:p14="http://schemas.microsoft.com/office/powerpoint/2010/main" val="352764060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Rectangle 7"/>
          <p:cNvSpPr>
            <a:spLocks noGrp="1" noChangeArrowheads="1"/>
          </p:cNvSpPr>
          <p:nvPr>
            <p:ph type="sldNum" sz="quarter" idx="10"/>
          </p:nvPr>
        </p:nvSpPr>
        <p:spPr>
          <a:ln/>
        </p:spPr>
        <p:txBody>
          <a:bodyPr/>
          <a:lstStyle>
            <a:lvl1pPr>
              <a:defRPr/>
            </a:lvl1pPr>
          </a:lstStyle>
          <a:p>
            <a:fld id="{0D4E52A6-3659-4186-845C-1CF588EED86C}" type="slidenum">
              <a:rPr lang="en-GB" smtClean="0">
                <a:solidFill>
                  <a:srgbClr val="000000"/>
                </a:solidFill>
              </a:rPr>
              <a:pPr/>
              <a:t>‹#›</a:t>
            </a:fld>
            <a:endParaRPr lang="en-GB" dirty="0">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37594454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fld id="{0D4E52A6-3659-4186-845C-1CF588EED86C}" type="slidenum">
              <a:rPr lang="en-GB" smtClean="0">
                <a:solidFill>
                  <a:srgbClr val="000000"/>
                </a:solidFill>
              </a:rPr>
              <a:pPr/>
              <a:t>‹#›</a:t>
            </a:fld>
            <a:endParaRPr lang="en-GB" dirty="0">
              <a:solidFill>
                <a:srgbClr val="000000"/>
              </a:solidFill>
            </a:endParaRPr>
          </a:p>
        </p:txBody>
      </p:sp>
      <p:sp>
        <p:nvSpPr>
          <p:cNvPr id="5" name="Rectangle 10"/>
          <p:cNvSpPr>
            <a:spLocks noGrp="1" noChangeArrowheads="1"/>
          </p:cNvSpPr>
          <p:nvPr>
            <p:ph type="ftr" sz="quarter" idx="11"/>
          </p:nvPr>
        </p:nvSpPr>
        <p:spPr>
          <a:ln/>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32096825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23850" y="1330326"/>
            <a:ext cx="4135438" cy="4981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1690" y="1330326"/>
            <a:ext cx="4137025" cy="4981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7"/>
          <p:cNvSpPr>
            <a:spLocks noGrp="1" noChangeArrowheads="1"/>
          </p:cNvSpPr>
          <p:nvPr>
            <p:ph type="sldNum" sz="quarter" idx="10"/>
          </p:nvPr>
        </p:nvSpPr>
        <p:spPr>
          <a:ln/>
        </p:spPr>
        <p:txBody>
          <a:bodyPr/>
          <a:lstStyle>
            <a:lvl1pPr>
              <a:defRPr/>
            </a:lvl1pPr>
          </a:lstStyle>
          <a:p>
            <a:fld id="{0D4E52A6-3659-4186-845C-1CF588EED86C}" type="slidenum">
              <a:rPr lang="en-GB" smtClean="0">
                <a:solidFill>
                  <a:srgbClr val="000000"/>
                </a:solidFill>
              </a:rPr>
              <a:pPr/>
              <a:t>‹#›</a:t>
            </a:fld>
            <a:endParaRPr lang="en-GB" dirty="0">
              <a:solidFill>
                <a:srgbClr val="000000"/>
              </a:solidFill>
            </a:endParaRPr>
          </a:p>
        </p:txBody>
      </p:sp>
      <p:sp>
        <p:nvSpPr>
          <p:cNvPr id="6" name="Rectangle 10"/>
          <p:cNvSpPr>
            <a:spLocks noGrp="1" noChangeArrowheads="1"/>
          </p:cNvSpPr>
          <p:nvPr>
            <p:ph type="ftr" sz="quarter" idx="11"/>
          </p:nvPr>
        </p:nvSpPr>
        <p:spPr>
          <a:ln/>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412780004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7"/>
          <p:cNvSpPr>
            <a:spLocks noGrp="1" noChangeArrowheads="1"/>
          </p:cNvSpPr>
          <p:nvPr>
            <p:ph type="sldNum" sz="quarter" idx="10"/>
          </p:nvPr>
        </p:nvSpPr>
        <p:spPr>
          <a:ln/>
        </p:spPr>
        <p:txBody>
          <a:bodyPr/>
          <a:lstStyle>
            <a:lvl1pPr>
              <a:defRPr/>
            </a:lvl1pPr>
          </a:lstStyle>
          <a:p>
            <a:fld id="{0D4E52A6-3659-4186-845C-1CF588EED86C}" type="slidenum">
              <a:rPr lang="en-GB" smtClean="0">
                <a:solidFill>
                  <a:srgbClr val="000000"/>
                </a:solidFill>
              </a:rPr>
              <a:pPr/>
              <a:t>‹#›</a:t>
            </a:fld>
            <a:endParaRPr lang="en-GB" dirty="0">
              <a:solidFill>
                <a:srgbClr val="000000"/>
              </a:solidFill>
            </a:endParaRPr>
          </a:p>
        </p:txBody>
      </p:sp>
      <p:sp>
        <p:nvSpPr>
          <p:cNvPr id="4" name="Rectangle 10"/>
          <p:cNvSpPr>
            <a:spLocks noGrp="1" noChangeArrowheads="1"/>
          </p:cNvSpPr>
          <p:nvPr>
            <p:ph type="ftr" sz="quarter" idx="11"/>
          </p:nvPr>
        </p:nvSpPr>
        <p:spPr>
          <a:ln/>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175622695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0D4E52A6-3659-4186-845C-1CF588EED86C}" type="slidenum">
              <a:rPr lang="en-GB" smtClean="0">
                <a:solidFill>
                  <a:srgbClr val="000000"/>
                </a:solidFill>
              </a:rPr>
              <a:pPr/>
              <a:t>‹#›</a:t>
            </a:fld>
            <a:endParaRPr lang="en-GB" dirty="0">
              <a:solidFill>
                <a:srgbClr val="000000"/>
              </a:solidFill>
            </a:endParaRPr>
          </a:p>
        </p:txBody>
      </p:sp>
      <p:sp>
        <p:nvSpPr>
          <p:cNvPr id="3" name="Rectangle 10"/>
          <p:cNvSpPr>
            <a:spLocks noGrp="1" noChangeArrowheads="1"/>
          </p:cNvSpPr>
          <p:nvPr>
            <p:ph type="ftr" sz="quarter" idx="11"/>
          </p:nvPr>
        </p:nvSpPr>
        <p:spPr>
          <a:ln/>
        </p:spPr>
        <p:txBody>
          <a:bodyPr/>
          <a:lstStyle>
            <a:lvl1pPr>
              <a:defRPr/>
            </a:lvl1p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142200930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fld id="{0D4E52A6-3659-4186-845C-1CF588EED86C}" type="slidenum">
              <a:rPr lang="en-GB" smtClean="0">
                <a:solidFill>
                  <a:srgbClr val="000000"/>
                </a:solidFill>
              </a:rPr>
              <a:pPr/>
              <a:t>‹#›</a:t>
            </a:fld>
            <a:endParaRPr lang="en-GB" dirty="0">
              <a:solidFill>
                <a:srgbClr val="000000"/>
              </a:solidFill>
            </a:endParaRPr>
          </a:p>
        </p:txBody>
      </p:sp>
      <p:sp>
        <p:nvSpPr>
          <p:cNvPr id="4" name="Footer Placeholder 3"/>
          <p:cNvSpPr>
            <a:spLocks noGrp="1"/>
          </p:cNvSpPr>
          <p:nvPr>
            <p:ph type="ftr" sz="quarter" idx="11"/>
          </p:nvPr>
        </p:nvSpPr>
        <p:spPr/>
        <p:txBody>
          <a:bodyPr/>
          <a:lstStyle/>
          <a:p>
            <a:r>
              <a:rPr lang="en-GB" smtClean="0">
                <a:solidFill>
                  <a:srgbClr val="000000"/>
                </a:solidFill>
              </a:rPr>
              <a:t>© ETSI 2017. All rights reserved - S1-172037</a:t>
            </a:r>
            <a:endParaRPr lang="en-GB" dirty="0">
              <a:solidFill>
                <a:srgbClr val="000000"/>
              </a:solidFill>
            </a:endParaRPr>
          </a:p>
        </p:txBody>
      </p:sp>
      <p:grpSp>
        <p:nvGrpSpPr>
          <p:cNvPr id="5" name="Group 38"/>
          <p:cNvGrpSpPr>
            <a:grpSpLocks/>
          </p:cNvGrpSpPr>
          <p:nvPr/>
        </p:nvGrpSpPr>
        <p:grpSpPr bwMode="auto">
          <a:xfrm>
            <a:off x="0" y="0"/>
            <a:ext cx="9144000" cy="6858000"/>
            <a:chOff x="0" y="0"/>
            <a:chExt cx="5760" cy="4320"/>
          </a:xfrm>
        </p:grpSpPr>
        <p:sp>
          <p:nvSpPr>
            <p:cNvPr id="6" name="Rectangle 4"/>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spcBef>
                  <a:spcPts val="0"/>
                </a:spcBef>
                <a:spcAft>
                  <a:spcPts val="0"/>
                </a:spcAft>
              </a:pPr>
              <a:endParaRPr lang="en-US" dirty="0">
                <a:solidFill>
                  <a:srgbClr val="000000"/>
                </a:solidFill>
                <a:latin typeface="Arial"/>
                <a:cs typeface="Arial"/>
              </a:endParaRPr>
            </a:p>
          </p:txBody>
        </p:sp>
        <p:grpSp>
          <p:nvGrpSpPr>
            <p:cNvPr id="7" name="Group 7"/>
            <p:cNvGrpSpPr>
              <a:grpSpLocks noChangeAspect="1"/>
            </p:cNvGrpSpPr>
            <p:nvPr/>
          </p:nvGrpSpPr>
          <p:grpSpPr bwMode="auto">
            <a:xfrm>
              <a:off x="0" y="0"/>
              <a:ext cx="5760" cy="4320"/>
              <a:chOff x="0" y="0"/>
              <a:chExt cx="5760" cy="4320"/>
            </a:xfrm>
          </p:grpSpPr>
          <p:sp>
            <p:nvSpPr>
              <p:cNvPr id="8" name="AutoShape 6"/>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9"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0"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1"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2"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3"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4"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5"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6"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7"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8"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19"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0"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1"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2"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3"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4"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5"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6"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7"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8"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29"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0"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1"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2"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3"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4"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5"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6"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7"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sp>
            <p:nvSpPr>
              <p:cNvPr id="38"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pPr fontAlgn="auto">
                  <a:spcBef>
                    <a:spcPts val="0"/>
                  </a:spcBef>
                  <a:spcAft>
                    <a:spcPts val="0"/>
                  </a:spcAft>
                </a:pPr>
                <a:endParaRPr lang="en-GB" dirty="0">
                  <a:solidFill>
                    <a:srgbClr val="000000"/>
                  </a:solidFill>
                  <a:latin typeface="Arial"/>
                  <a:cs typeface="Arial"/>
                </a:endParaRPr>
              </a:p>
            </p:txBody>
          </p:sp>
        </p:grpSp>
      </p:grpSp>
    </p:spTree>
    <p:extLst>
      <p:ext uri="{BB962C8B-B14F-4D97-AF65-F5344CB8AC3E}">
        <p14:creationId xmlns:p14="http://schemas.microsoft.com/office/powerpoint/2010/main" val="302899465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Footer Placeholder 4"/>
          <p:cNvSpPr>
            <a:spLocks noGrp="1"/>
          </p:cNvSpPr>
          <p:nvPr>
            <p:ph type="ftr" sz="quarter" idx="10"/>
          </p:nvPr>
        </p:nvSpPr>
        <p:spPr/>
        <p:txBody>
          <a:bodyPr/>
          <a:lstStyle>
            <a:lvl1pPr>
              <a:defRPr>
                <a:cs typeface="Arial" charset="0"/>
              </a:defRPr>
            </a:lvl1pPr>
          </a:lstStyle>
          <a:p>
            <a:pPr>
              <a:defRPr/>
            </a:pPr>
            <a:r>
              <a:rPr lang="en-GB" smtClean="0"/>
              <a:t>© ETSI 2017. All rights reserved - S1-172037</a:t>
            </a:r>
            <a:endParaRPr lang="en-US"/>
          </a:p>
        </p:txBody>
      </p:sp>
      <p:sp>
        <p:nvSpPr>
          <p:cNvPr id="5" name="Slide Number Placeholder 5"/>
          <p:cNvSpPr>
            <a:spLocks noGrp="1"/>
          </p:cNvSpPr>
          <p:nvPr>
            <p:ph type="sldNum" sz="quarter" idx="11"/>
          </p:nvPr>
        </p:nvSpPr>
        <p:spPr/>
        <p:txBody>
          <a:bodyPr/>
          <a:lstStyle>
            <a:lvl1pPr>
              <a:defRPr/>
            </a:lvl1pPr>
          </a:lstStyle>
          <a:p>
            <a:fld id="{13A81C64-F720-426A-9905-35D857D010DB}" type="slidenum">
              <a:rPr lang="en-GB" altLang="en-US"/>
              <a:pPr/>
              <a:t>‹#›</a:t>
            </a:fld>
            <a:endParaRPr lang="en-GB" altLang="en-US"/>
          </a:p>
        </p:txBody>
      </p:sp>
    </p:spTree>
    <p:extLst>
      <p:ext uri="{BB962C8B-B14F-4D97-AF65-F5344CB8AC3E}">
        <p14:creationId xmlns:p14="http://schemas.microsoft.com/office/powerpoint/2010/main" val="136333175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91225" cy="4819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94339A1A-A8C8-4C85-85E2-A3000A834774}"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420995275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62650" cy="4733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AC1FF3BD-4F8A-4378-9054-8944CB3AA9DA}"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165122025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876925"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92EF2093-7CA3-4E5D-B16D-F23DCF5F8F51}"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344511186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05500" cy="4610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E7E65587-BF21-457D-A4DE-28D957A55DEB}"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413496576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62650" cy="4562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379762CB-E06A-4077-9E96-AA95C5D1DAFB}"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241457228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886450" cy="4600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2C5082D2-D004-439D-BA72-CCD80C939B14}"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Tree>
    <p:extLst>
      <p:ext uri="{BB962C8B-B14F-4D97-AF65-F5344CB8AC3E}">
        <p14:creationId xmlns:p14="http://schemas.microsoft.com/office/powerpoint/2010/main" val="12103307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image" Target="../media/image20.jpeg"/><Relationship Id="rId5" Type="http://schemas.openxmlformats.org/officeDocument/2006/relationships/slideLayout" Target="../slideLayouts/slideLayout25.xml"/><Relationship Id="rId10" Type="http://schemas.openxmlformats.org/officeDocument/2006/relationships/image" Target="../media/image19.emf"/><Relationship Id="rId4" Type="http://schemas.openxmlformats.org/officeDocument/2006/relationships/slideLayout" Target="../slideLayouts/slideLayout24.xml"/><Relationship Id="rId9" Type="http://schemas.openxmlformats.org/officeDocument/2006/relationships/image" Target="../media/image18.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תמונה 6" descr="content-slide.jp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276225"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5" name="Footer Placeholder 4"/>
          <p:cNvSpPr>
            <a:spLocks noGrp="1"/>
          </p:cNvSpPr>
          <p:nvPr>
            <p:ph type="ftr" sz="quarter" idx="3"/>
          </p:nvPr>
        </p:nvSpPr>
        <p:spPr>
          <a:xfrm>
            <a:off x="431800" y="6588125"/>
            <a:ext cx="5210175" cy="365125"/>
          </a:xfrm>
          <a:prstGeom prst="rect">
            <a:avLst/>
          </a:prstGeom>
        </p:spPr>
        <p:txBody>
          <a:bodyPr vert="horz" wrap="square" lIns="91440" tIns="45720" rIns="91440" bIns="45720" numCol="1" anchor="ctr" anchorCtr="0" compatLnSpc="1">
            <a:prstTxWarp prst="textNoShape">
              <a:avLst/>
            </a:prstTxWarp>
          </a:bodyPr>
          <a:lstStyle>
            <a:lvl1pPr>
              <a:defRPr sz="800">
                <a:solidFill>
                  <a:srgbClr val="898989"/>
                </a:solidFill>
                <a:latin typeface="Calibri" pitchFamily="34" charset="0"/>
                <a:cs typeface="Calibri" pitchFamily="34" charset="0"/>
              </a:defRPr>
            </a:lvl1pPr>
          </a:lstStyle>
          <a:p>
            <a:pPr>
              <a:defRPr/>
            </a:pPr>
            <a:r>
              <a:rPr lang="en-GB" smtClean="0"/>
              <a:t>© ETSI 2017. All rights reserved - S1-172037</a:t>
            </a:r>
            <a:endParaRPr lang="en-US"/>
          </a:p>
        </p:txBody>
      </p:sp>
      <p:sp>
        <p:nvSpPr>
          <p:cNvPr id="6" name="Slide Number Placeholder 5"/>
          <p:cNvSpPr>
            <a:spLocks noGrp="1"/>
          </p:cNvSpPr>
          <p:nvPr>
            <p:ph type="sldNum" sz="quarter" idx="4"/>
          </p:nvPr>
        </p:nvSpPr>
        <p:spPr>
          <a:xfrm>
            <a:off x="-95250" y="6588125"/>
            <a:ext cx="3810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EB4E3"/>
                </a:solidFill>
              </a:defRPr>
            </a:lvl1pPr>
          </a:lstStyle>
          <a:p>
            <a:fld id="{E55B1C7D-0550-4731-A4EA-B2285392BBDC}"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5196" r:id="rId1"/>
    <p:sldLayoutId id="2147485197" r:id="rId2"/>
    <p:sldLayoutId id="2147485198" r:id="rId3"/>
    <p:sldLayoutId id="2147485199" r:id="rId4"/>
    <p:sldLayoutId id="2147485200" r:id="rId5"/>
    <p:sldLayoutId id="2147485201" r:id="rId6"/>
    <p:sldLayoutId id="2147485202" r:id="rId7"/>
    <p:sldLayoutId id="2147485203" r:id="rId8"/>
    <p:sldLayoutId id="2147485204" r:id="rId9"/>
    <p:sldLayoutId id="2147485205" r:id="rId10"/>
    <p:sldLayoutId id="2147485206" r:id="rId11"/>
    <p:sldLayoutId id="2147485207" r:id="rId12"/>
    <p:sldLayoutId id="2147485208" r:id="rId13"/>
    <p:sldLayoutId id="2147485209" r:id="rId14"/>
    <p:sldLayoutId id="2147485210" r:id="rId15"/>
    <p:sldLayoutId id="2147485211" r:id="rId16"/>
    <p:sldLayoutId id="2147485212" r:id="rId17"/>
    <p:sldLayoutId id="2147485213" r:id="rId18"/>
    <p:sldLayoutId id="2147485214" r:id="rId19"/>
    <p:sldLayoutId id="2147485215" r:id="rId20"/>
  </p:sldLayoutIdLst>
  <p:transition>
    <p:wipe dir="r"/>
  </p:transition>
  <p:timing>
    <p:tnLst>
      <p:par>
        <p:cTn id="1" dur="indefinite" restart="never" nodeType="tmRoot"/>
      </p:par>
    </p:tnLst>
  </p:timing>
  <p:hf hdr="0" dt="0"/>
  <p:txStyles>
    <p:titleStyle>
      <a:lvl1pPr algn="l" rtl="0" eaLnBrk="1" fontAlgn="base" hangingPunct="1">
        <a:spcBef>
          <a:spcPct val="0"/>
        </a:spcBef>
        <a:spcAft>
          <a:spcPct val="0"/>
        </a:spcAft>
        <a:defRPr sz="2800" b="1" kern="1200">
          <a:solidFill>
            <a:schemeClr val="tx2"/>
          </a:solidFill>
          <a:latin typeface="Calibri" pitchFamily="34" charset="0"/>
          <a:ea typeface="+mj-ea"/>
          <a:cs typeface="+mj-cs"/>
        </a:defRPr>
      </a:lvl1pPr>
      <a:lvl2pPr algn="l" rtl="0" eaLnBrk="1" fontAlgn="base" hangingPunct="1">
        <a:spcBef>
          <a:spcPct val="0"/>
        </a:spcBef>
        <a:spcAft>
          <a:spcPct val="0"/>
        </a:spcAft>
        <a:defRPr sz="2800" b="1">
          <a:solidFill>
            <a:schemeClr val="tx2"/>
          </a:solidFill>
          <a:latin typeface="Calibri" pitchFamily="34" charset="0"/>
        </a:defRPr>
      </a:lvl2pPr>
      <a:lvl3pPr algn="l" rtl="0" eaLnBrk="1" fontAlgn="base" hangingPunct="1">
        <a:spcBef>
          <a:spcPct val="0"/>
        </a:spcBef>
        <a:spcAft>
          <a:spcPct val="0"/>
        </a:spcAft>
        <a:defRPr sz="2800" b="1">
          <a:solidFill>
            <a:schemeClr val="tx2"/>
          </a:solidFill>
          <a:latin typeface="Calibri" pitchFamily="34" charset="0"/>
        </a:defRPr>
      </a:lvl3pPr>
      <a:lvl4pPr algn="l" rtl="0" eaLnBrk="1" fontAlgn="base" hangingPunct="1">
        <a:spcBef>
          <a:spcPct val="0"/>
        </a:spcBef>
        <a:spcAft>
          <a:spcPct val="0"/>
        </a:spcAft>
        <a:defRPr sz="2800" b="1">
          <a:solidFill>
            <a:schemeClr val="tx2"/>
          </a:solidFill>
          <a:latin typeface="Calibri" pitchFamily="34" charset="0"/>
        </a:defRPr>
      </a:lvl4pPr>
      <a:lvl5pPr algn="l" rtl="0" eaLnBrk="1" fontAlgn="base" hangingPunct="1">
        <a:spcBef>
          <a:spcPct val="0"/>
        </a:spcBef>
        <a:spcAft>
          <a:spcPct val="0"/>
        </a:spcAft>
        <a:defRPr sz="2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SzPct val="90000"/>
        <a:buBlip>
          <a:blip r:embed="rId2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1" descr="ContentGray28_L150"/>
          <p:cNvPicPr>
            <a:picLocks noChangeAspect="1" noChangeArrowheads="1"/>
          </p:cNvPicPr>
          <p:nvPr/>
        </p:nvPicPr>
        <p:blipFill>
          <a:blip r:embed="rId9" cstate="print"/>
          <a:srcRect/>
          <a:stretch>
            <a:fillRect/>
          </a:stretch>
        </p:blipFill>
        <p:spPr bwMode="gray">
          <a:xfrm>
            <a:off x="0" y="1"/>
            <a:ext cx="9144000" cy="1554163"/>
          </a:xfrm>
          <a:prstGeom prst="rect">
            <a:avLst/>
          </a:prstGeom>
          <a:noFill/>
          <a:ln w="9525">
            <a:noFill/>
            <a:miter lim="800000"/>
            <a:headEnd/>
            <a:tailEnd/>
          </a:ln>
        </p:spPr>
      </p:pic>
      <p:grpSp>
        <p:nvGrpSpPr>
          <p:cNvPr id="2" name="Group 12"/>
          <p:cNvGrpSpPr>
            <a:grpSpLocks noChangeAspect="1"/>
          </p:cNvGrpSpPr>
          <p:nvPr/>
        </p:nvGrpSpPr>
        <p:grpSpPr bwMode="auto">
          <a:xfrm>
            <a:off x="7308852" y="185738"/>
            <a:ext cx="1647825" cy="920751"/>
            <a:chOff x="4604" y="117"/>
            <a:chExt cx="1038" cy="580"/>
          </a:xfrm>
        </p:grpSpPr>
        <p:sp>
          <p:nvSpPr>
            <p:cNvPr id="686093" name="AutoShape 13"/>
            <p:cNvSpPr>
              <a:spLocks noChangeAspect="1" noChangeArrowheads="1" noTextEdit="1"/>
            </p:cNvSpPr>
            <p:nvPr/>
          </p:nvSpPr>
          <p:spPr bwMode="gray">
            <a:xfrm>
              <a:off x="4604" y="117"/>
              <a:ext cx="1038" cy="580"/>
            </a:xfrm>
            <a:prstGeom prst="rect">
              <a:avLst/>
            </a:prstGeom>
            <a:noFill/>
            <a:ln w="9525">
              <a:noFill/>
              <a:miter lim="800000"/>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4" name="Freeform 14"/>
            <p:cNvSpPr>
              <a:spLocks/>
            </p:cNvSpPr>
            <p:nvPr/>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5" name="Freeform 15"/>
            <p:cNvSpPr>
              <a:spLocks/>
            </p:cNvSpPr>
            <p:nvPr/>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6" name="Freeform 16"/>
            <p:cNvSpPr>
              <a:spLocks/>
            </p:cNvSpPr>
            <p:nvPr/>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7" name="Freeform 17"/>
            <p:cNvSpPr>
              <a:spLocks/>
            </p:cNvSpPr>
            <p:nvPr/>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8" name="Freeform 18"/>
            <p:cNvSpPr>
              <a:spLocks/>
            </p:cNvSpPr>
            <p:nvPr/>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099" name="Freeform 19"/>
            <p:cNvSpPr>
              <a:spLocks/>
            </p:cNvSpPr>
            <p:nvPr/>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100" name="Freeform 20"/>
            <p:cNvSpPr>
              <a:spLocks/>
            </p:cNvSpPr>
            <p:nvPr/>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686101" name="Freeform 21"/>
            <p:cNvSpPr>
              <a:spLocks/>
            </p:cNvSpPr>
            <p:nvPr/>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fontAlgn="auto">
                <a:spcBef>
                  <a:spcPts val="0"/>
                </a:spcBef>
                <a:spcAft>
                  <a:spcPts val="0"/>
                </a:spcAft>
                <a:defRPr/>
              </a:pPr>
              <a:endParaRPr lang="en-GB" dirty="0">
                <a:solidFill>
                  <a:srgbClr val="000000"/>
                </a:solidFill>
                <a:latin typeface="Arial"/>
                <a:cs typeface="Arial"/>
              </a:endParaRPr>
            </a:p>
          </p:txBody>
        </p:sp>
      </p:grpSp>
      <p:sp>
        <p:nvSpPr>
          <p:cNvPr id="686083" name="Line 3"/>
          <p:cNvSpPr>
            <a:spLocks noChangeShapeType="1"/>
          </p:cNvSpPr>
          <p:nvPr/>
        </p:nvSpPr>
        <p:spPr bwMode="gray">
          <a:xfrm>
            <a:off x="0" y="6530975"/>
            <a:ext cx="9144000" cy="0"/>
          </a:xfrm>
          <a:prstGeom prst="line">
            <a:avLst/>
          </a:prstGeom>
          <a:noFill/>
          <a:ln w="12700">
            <a:solidFill>
              <a:srgbClr val="87867E"/>
            </a:solidFill>
            <a:round/>
            <a:headEnd/>
            <a:tailEnd/>
          </a:ln>
          <a:effectLst/>
        </p:spPr>
        <p:txBody>
          <a:bodyPr/>
          <a:lstStyle/>
          <a:p>
            <a:pPr fontAlgn="auto">
              <a:spcBef>
                <a:spcPts val="0"/>
              </a:spcBef>
              <a:spcAft>
                <a:spcPts val="0"/>
              </a:spcAft>
              <a:defRPr/>
            </a:pPr>
            <a:endParaRPr lang="en-GB" dirty="0">
              <a:solidFill>
                <a:srgbClr val="000000"/>
              </a:solidFill>
              <a:latin typeface="Arial"/>
              <a:cs typeface="Arial"/>
            </a:endParaRPr>
          </a:p>
        </p:txBody>
      </p:sp>
      <p:sp>
        <p:nvSpPr>
          <p:cNvPr id="1029" name="Rectangle 5"/>
          <p:cNvSpPr>
            <a:spLocks noGrp="1" noChangeArrowheads="1"/>
          </p:cNvSpPr>
          <p:nvPr>
            <p:ph type="title"/>
          </p:nvPr>
        </p:nvSpPr>
        <p:spPr bwMode="gray">
          <a:xfrm>
            <a:off x="323851" y="173039"/>
            <a:ext cx="7129463" cy="7381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0" name="Rectangle 6"/>
          <p:cNvSpPr>
            <a:spLocks noGrp="1" noChangeArrowheads="1"/>
          </p:cNvSpPr>
          <p:nvPr>
            <p:ph type="body" idx="1"/>
          </p:nvPr>
        </p:nvSpPr>
        <p:spPr bwMode="gray">
          <a:xfrm>
            <a:off x="323852" y="1330326"/>
            <a:ext cx="8424863" cy="49815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dirty="0" smtClean="0"/>
              <a:t>32</a:t>
            </a:r>
            <a:r>
              <a:rPr lang="ja-JP" altLang="en-US" smtClean="0"/>
              <a:t>ｐああああああああああああああああああああああああああああああああ</a:t>
            </a:r>
          </a:p>
          <a:p>
            <a:pPr lvl="1"/>
            <a:r>
              <a:rPr lang="ja-JP" altLang="en-US" smtClean="0"/>
              <a:t>マスタテキスト</a:t>
            </a:r>
            <a:r>
              <a:rPr lang="en-US" altLang="ja-JP" dirty="0" smtClean="0"/>
              <a:t>28</a:t>
            </a:r>
            <a:r>
              <a:rPr lang="ja-JP" altLang="en-US" smtClean="0"/>
              <a:t>ｐあああああああああああああああああああああああああああああああああああ</a:t>
            </a:r>
          </a:p>
          <a:p>
            <a:pPr lvl="2"/>
            <a:r>
              <a:rPr lang="ja-JP" altLang="en-US" smtClean="0"/>
              <a:t>マスタテキスト</a:t>
            </a:r>
            <a:r>
              <a:rPr lang="en-US" altLang="ja-JP" dirty="0" smtClean="0"/>
              <a:t>24</a:t>
            </a:r>
            <a:r>
              <a:rPr lang="ja-JP" altLang="en-US" smtClean="0"/>
              <a:t>ｐああああああああああああああああああああああああああああああああああああああああ</a:t>
            </a:r>
          </a:p>
          <a:p>
            <a:pPr lvl="3"/>
            <a:r>
              <a:rPr lang="ja-JP" altLang="en-US" smtClean="0"/>
              <a:t>マスタテキスト</a:t>
            </a:r>
            <a:r>
              <a:rPr lang="en-US" altLang="ja-JP" dirty="0" smtClean="0"/>
              <a:t>20</a:t>
            </a:r>
            <a:r>
              <a:rPr lang="ja-JP" altLang="en-US" smtClean="0"/>
              <a:t>ｐああああああああああああああああああああああああああああああああああああああああああああああ</a:t>
            </a:r>
          </a:p>
        </p:txBody>
      </p:sp>
      <p:sp>
        <p:nvSpPr>
          <p:cNvPr id="686087" name="Rectangle 7"/>
          <p:cNvSpPr>
            <a:spLocks noGrp="1" noChangeArrowheads="1"/>
          </p:cNvSpPr>
          <p:nvPr>
            <p:ph type="sldNum" sz="quarter" idx="4"/>
          </p:nvPr>
        </p:nvSpPr>
        <p:spPr bwMode="gray">
          <a:xfrm>
            <a:off x="3503613" y="6525344"/>
            <a:ext cx="2133600" cy="3096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1200">
                <a:solidFill>
                  <a:schemeClr val="tx1"/>
                </a:solidFill>
                <a:latin typeface="+mn-lt"/>
              </a:defRPr>
            </a:lvl1pPr>
          </a:lstStyle>
          <a:p>
            <a:pPr>
              <a:spcBef>
                <a:spcPts val="0"/>
              </a:spcBef>
              <a:spcAft>
                <a:spcPts val="0"/>
              </a:spcAft>
            </a:pPr>
            <a:fld id="{0D4E52A6-3659-4186-845C-1CF588EED86C}" type="slidenum">
              <a:rPr lang="en-GB" smtClean="0">
                <a:solidFill>
                  <a:srgbClr val="000000"/>
                </a:solidFill>
                <a:cs typeface="Arial"/>
              </a:rPr>
              <a:pPr>
                <a:spcBef>
                  <a:spcPts val="0"/>
                </a:spcBef>
                <a:spcAft>
                  <a:spcPts val="0"/>
                </a:spcAft>
              </a:pPr>
              <a:t>‹#›</a:t>
            </a:fld>
            <a:endParaRPr lang="en-GB" dirty="0">
              <a:solidFill>
                <a:srgbClr val="000000"/>
              </a:solidFill>
              <a:cs typeface="Arial"/>
            </a:endParaRPr>
          </a:p>
        </p:txBody>
      </p:sp>
      <p:pic>
        <p:nvPicPr>
          <p:cNvPr id="1032" name="Picture 8" descr="SD_INTERNAL USE ONLY2"/>
          <p:cNvPicPr>
            <a:picLocks noChangeAspect="1" noChangeArrowheads="1"/>
          </p:cNvPicPr>
          <p:nvPr/>
        </p:nvPicPr>
        <p:blipFill>
          <a:blip r:embed="rId10" cstate="print"/>
          <a:srcRect/>
          <a:stretch>
            <a:fillRect/>
          </a:stretch>
        </p:blipFill>
        <p:spPr bwMode="gray">
          <a:xfrm>
            <a:off x="341313" y="6610352"/>
            <a:ext cx="1579562" cy="188913"/>
          </a:xfrm>
          <a:prstGeom prst="rect">
            <a:avLst/>
          </a:prstGeom>
          <a:noFill/>
          <a:ln w="9525" algn="ctr">
            <a:noFill/>
            <a:miter lim="800000"/>
            <a:headEnd/>
            <a:tailEnd/>
          </a:ln>
        </p:spPr>
      </p:pic>
      <p:sp>
        <p:nvSpPr>
          <p:cNvPr id="686089" name="Text Box 9"/>
          <p:cNvSpPr txBox="1">
            <a:spLocks noChangeArrowheads="1"/>
          </p:cNvSpPr>
          <p:nvPr/>
        </p:nvSpPr>
        <p:spPr bwMode="gray">
          <a:xfrm>
            <a:off x="341313" y="6621563"/>
            <a:ext cx="1835150" cy="153888"/>
          </a:xfrm>
          <a:prstGeom prst="rect">
            <a:avLst/>
          </a:prstGeom>
          <a:noFill/>
          <a:ln w="9525">
            <a:noFill/>
            <a:miter lim="800000"/>
            <a:headEnd/>
            <a:tailEnd/>
          </a:ln>
          <a:effectLst/>
        </p:spPr>
        <p:txBody>
          <a:bodyPr lIns="0" tIns="0" rIns="0" bIns="0" anchor="b">
            <a:spAutoFit/>
          </a:bodyPr>
          <a:lstStyle/>
          <a:p>
            <a:pPr>
              <a:spcBef>
                <a:spcPct val="50000"/>
              </a:spcBef>
              <a:spcAft>
                <a:spcPts val="0"/>
              </a:spcAft>
              <a:defRPr/>
            </a:pPr>
            <a:r>
              <a:rPr lang="en-US" altLang="ja-JP" sz="1000" b="1" dirty="0">
                <a:solidFill>
                  <a:srgbClr val="000000"/>
                </a:solidFill>
                <a:latin typeface="Arial" charset="0"/>
                <a:cs typeface="Arial"/>
              </a:rPr>
              <a:t> </a:t>
            </a:r>
          </a:p>
        </p:txBody>
      </p:sp>
      <p:sp>
        <p:nvSpPr>
          <p:cNvPr id="686090" name="Rectangle 10"/>
          <p:cNvSpPr>
            <a:spLocks noGrp="1" noChangeArrowheads="1"/>
          </p:cNvSpPr>
          <p:nvPr>
            <p:ph type="ftr" sz="quarter" idx="3"/>
          </p:nvPr>
        </p:nvSpPr>
        <p:spPr bwMode="gray">
          <a:xfrm>
            <a:off x="5908675" y="6525344"/>
            <a:ext cx="2895600" cy="3096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1200">
                <a:solidFill>
                  <a:schemeClr val="tx1"/>
                </a:solidFill>
                <a:latin typeface="+mn-lt"/>
              </a:defRPr>
            </a:lvl1pPr>
          </a:lstStyle>
          <a:p>
            <a:pPr>
              <a:spcBef>
                <a:spcPts val="0"/>
              </a:spcBef>
              <a:spcAft>
                <a:spcPts val="0"/>
              </a:spcAft>
            </a:pPr>
            <a:r>
              <a:rPr lang="en-GB" smtClean="0">
                <a:solidFill>
                  <a:srgbClr val="000000"/>
                </a:solidFill>
                <a:cs typeface="Arial"/>
              </a:rPr>
              <a:t>© ETSI 2017. All rights reserved - S1-172037</a:t>
            </a:r>
            <a:endParaRPr lang="en-GB" dirty="0" smtClean="0">
              <a:solidFill>
                <a:srgbClr val="000000"/>
              </a:solidFill>
              <a:cs typeface="Arial"/>
            </a:endParaRPr>
          </a:p>
        </p:txBody>
      </p:sp>
    </p:spTree>
    <p:extLst>
      <p:ext uri="{BB962C8B-B14F-4D97-AF65-F5344CB8AC3E}">
        <p14:creationId xmlns:p14="http://schemas.microsoft.com/office/powerpoint/2010/main" val="1178841033"/>
      </p:ext>
    </p:extLst>
  </p:cSld>
  <p:clrMap bg1="lt1" tx1="dk1" bg2="lt2" tx2="dk2" accent1="accent1" accent2="accent2" accent3="accent3" accent4="accent4" accent5="accent5" accent6="accent6" hlink="hlink" folHlink="folHlink"/>
  <p:sldLayoutIdLst>
    <p:sldLayoutId id="2147485217" r:id="rId1"/>
    <p:sldLayoutId id="2147485218" r:id="rId2"/>
    <p:sldLayoutId id="2147485219" r:id="rId3"/>
    <p:sldLayoutId id="2147485220" r:id="rId4"/>
    <p:sldLayoutId id="2147485221" r:id="rId5"/>
    <p:sldLayoutId id="2147485222" r:id="rId6"/>
    <p:sldLayoutId id="2147485223" r:id="rId7"/>
  </p:sldLayoutIdLst>
  <p:timing>
    <p:tnLst>
      <p:par>
        <p:cTn id="1" dur="indefinite" restart="never" nodeType="tmRoot"/>
      </p:par>
    </p:tnLst>
  </p:timing>
  <p:hf hdr="0" dt="0"/>
  <p:txStyles>
    <p:titleStyle>
      <a:lvl1pPr algn="l" rtl="0" eaLnBrk="1" fontAlgn="base" hangingPunct="1">
        <a:spcBef>
          <a:spcPct val="0"/>
        </a:spcBef>
        <a:spcAft>
          <a:spcPct val="0"/>
        </a:spcAft>
        <a:defRPr kumimoji="1" sz="4400">
          <a:solidFill>
            <a:schemeClr val="tx2"/>
          </a:solidFill>
          <a:latin typeface="+mj-lt"/>
          <a:ea typeface="+mj-ea"/>
          <a:cs typeface="+mj-cs"/>
        </a:defRPr>
      </a:lvl1pPr>
      <a:lvl2pPr algn="l"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l"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l"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l"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l"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l"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l"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l"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81000" indent="-381000" algn="l" defTabSz="457200" rtl="0" eaLnBrk="1" fontAlgn="base" hangingPunct="1">
        <a:spcBef>
          <a:spcPct val="20000"/>
        </a:spcBef>
        <a:spcAft>
          <a:spcPct val="10000"/>
        </a:spcAft>
        <a:buClr>
          <a:srgbClr val="A30B1A"/>
        </a:buClr>
        <a:buFont typeface="Wingdings" pitchFamily="2" charset="2"/>
        <a:buChar char="n"/>
        <a:defRPr kumimoji="1" sz="3200">
          <a:solidFill>
            <a:srgbClr val="000000"/>
          </a:solidFill>
          <a:latin typeface="+mn-lt"/>
          <a:ea typeface="+mn-ea"/>
          <a:cs typeface="+mn-cs"/>
        </a:defRPr>
      </a:lvl1pPr>
      <a:lvl2pPr marL="723900" indent="-304800" algn="l" defTabSz="457200" rtl="0" eaLnBrk="1" fontAlgn="base" hangingPunct="1">
        <a:spcBef>
          <a:spcPct val="20000"/>
        </a:spcBef>
        <a:spcAft>
          <a:spcPct val="10000"/>
        </a:spcAft>
        <a:buClr>
          <a:srgbClr val="87867E"/>
        </a:buClr>
        <a:buFont typeface="Wingdings" pitchFamily="2" charset="2"/>
        <a:buChar char="n"/>
        <a:defRPr kumimoji="1" sz="2800">
          <a:solidFill>
            <a:srgbClr val="000000"/>
          </a:solidFill>
          <a:latin typeface="+mn-lt"/>
          <a:ea typeface="+mn-ea"/>
          <a:cs typeface="+mn-cs"/>
        </a:defRPr>
      </a:lvl2pPr>
      <a:lvl3pPr marL="933450" indent="-161925" algn="l" defTabSz="457200" rtl="0" eaLnBrk="1" fontAlgn="base" hangingPunct="1">
        <a:spcBef>
          <a:spcPct val="20000"/>
        </a:spcBef>
        <a:spcAft>
          <a:spcPct val="10000"/>
        </a:spcAft>
        <a:buClr>
          <a:srgbClr val="87867E"/>
        </a:buClr>
        <a:buSzPct val="100000"/>
        <a:buFont typeface="Arial" pitchFamily="34" charset="0"/>
        <a:buChar char="●"/>
        <a:defRPr kumimoji="1" sz="2400">
          <a:solidFill>
            <a:srgbClr val="000000"/>
          </a:solidFill>
          <a:latin typeface="+mn-lt"/>
          <a:ea typeface="+mn-ea"/>
          <a:cs typeface="+mn-cs"/>
        </a:defRPr>
      </a:lvl3pPr>
      <a:lvl4pPr marL="1123950" indent="-133350" algn="l" defTabSz="457200" rtl="0" eaLnBrk="1" fontAlgn="base" hangingPunct="1">
        <a:spcBef>
          <a:spcPct val="20000"/>
        </a:spcBef>
        <a:spcAft>
          <a:spcPct val="10000"/>
        </a:spcAft>
        <a:buClr>
          <a:srgbClr val="87867E"/>
        </a:buClr>
        <a:buSzPct val="100000"/>
        <a:buFont typeface="Arial" pitchFamily="34" charset="0"/>
        <a:buChar char="−"/>
        <a:defRPr kumimoji="1" sz="20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1"/>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1"/>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1"/>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1"/>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1"/>
        </a:buBlip>
        <a:defRPr kumimoji="1" sz="20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acea.be/publications" TargetMode="External"/><Relationship Id="rId2" Type="http://schemas.openxmlformats.org/officeDocument/2006/relationships/hyperlink" Target="ftp://ftp.3gpp.org/Specs/archive/22_series" TargetMode="External"/><Relationship Id="rId1" Type="http://schemas.openxmlformats.org/officeDocument/2006/relationships/slideLayout" Target="../slideLayouts/slideLayout2.xml"/><Relationship Id="rId4" Type="http://schemas.openxmlformats.org/officeDocument/2006/relationships/hyperlink" Target="http://avnu.org/automotiv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emf"/><Relationship Id="rId1" Type="http://schemas.openxmlformats.org/officeDocument/2006/relationships/slideLayout" Target="../slideLayouts/slideLayout2.xml"/><Relationship Id="rId6" Type="http://schemas.openxmlformats.org/officeDocument/2006/relationships/hyperlink" Target="http://www.etsi.org/deliver/etsi_tr/103300_103399/103376/01.01.01_60/tr_103376v010101p.pdf" TargetMode="External"/><Relationship Id="rId5" Type="http://schemas.openxmlformats.org/officeDocument/2006/relationships/image" Target="../media/image24.emf"/><Relationship Id="rId4" Type="http://schemas.openxmlformats.org/officeDocument/2006/relationships/hyperlink" Target="http://www.etsi.org/deliver/etsi_tr/103300_103399/103375/01.01.01_60/tr_103375v010101p.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www.etsi.org/deliver/etsi_tr/103300_103399/103375/01.01.01_60/tr_103375v010101p.pdf"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כותרת 4"/>
          <p:cNvSpPr>
            <a:spLocks noGrp="1"/>
          </p:cNvSpPr>
          <p:nvPr>
            <p:ph type="title"/>
          </p:nvPr>
        </p:nvSpPr>
        <p:spPr>
          <a:xfrm>
            <a:off x="742950" y="5048250"/>
            <a:ext cx="8067675" cy="684213"/>
          </a:xfrm>
        </p:spPr>
        <p:txBody>
          <a:bodyPr/>
          <a:lstStyle/>
          <a:p>
            <a:pPr>
              <a:defRPr/>
            </a:pPr>
            <a:r>
              <a:rPr lang="en-GB" dirty="0" smtClean="0"/>
              <a:t>Introducing the work and result of Specialist </a:t>
            </a:r>
            <a:r>
              <a:rPr lang="en-GB" dirty="0"/>
              <a:t>Task Force STF 505 - </a:t>
            </a:r>
            <a:r>
              <a:rPr lang="en-GB" dirty="0" err="1"/>
              <a:t>IoT</a:t>
            </a:r>
            <a:endParaRPr lang="he-IL" dirty="0"/>
          </a:p>
        </p:txBody>
      </p:sp>
      <p:sp>
        <p:nvSpPr>
          <p:cNvPr id="6" name="מציין מיקום טקסט 5"/>
          <p:cNvSpPr>
            <a:spLocks noGrp="1"/>
          </p:cNvSpPr>
          <p:nvPr>
            <p:ph type="body" idx="1"/>
          </p:nvPr>
        </p:nvSpPr>
        <p:spPr>
          <a:xfrm>
            <a:off x="730250" y="5887569"/>
            <a:ext cx="8080375" cy="514350"/>
          </a:xfrm>
        </p:spPr>
        <p:txBody>
          <a:bodyPr/>
          <a:lstStyle/>
          <a:p>
            <a:pPr>
              <a:defRPr/>
            </a:pPr>
            <a:r>
              <a:rPr lang="en-US" dirty="0"/>
              <a:t>Specialist Task Force STF 505 - IoT</a:t>
            </a:r>
            <a:endParaRPr lang="he-IL" dirty="0"/>
          </a:p>
        </p:txBody>
      </p:sp>
      <p:sp>
        <p:nvSpPr>
          <p:cNvPr id="7" name="מציין מיקום טקסט 6"/>
          <p:cNvSpPr>
            <a:spLocks noGrp="1"/>
          </p:cNvSpPr>
          <p:nvPr>
            <p:ph type="body" idx="11"/>
          </p:nvPr>
        </p:nvSpPr>
        <p:spPr>
          <a:xfrm>
            <a:off x="732630" y="6317647"/>
            <a:ext cx="8088313" cy="514350"/>
          </a:xfrm>
        </p:spPr>
        <p:txBody>
          <a:bodyPr wrap="none" numCol="2"/>
          <a:lstStyle/>
          <a:p>
            <a:pPr>
              <a:defRPr/>
            </a:pPr>
            <a:r>
              <a:rPr lang="en-US" dirty="0" smtClean="0"/>
              <a:t>Presented by Jumoke Ogunbekun	</a:t>
            </a:r>
          </a:p>
          <a:p>
            <a:pPr>
              <a:defRPr/>
            </a:pPr>
            <a:endParaRPr lang="en-US" dirty="0" smtClean="0"/>
          </a:p>
          <a:p>
            <a:pPr>
              <a:defRPr/>
            </a:pPr>
            <a:r>
              <a:rPr lang="en-US" dirty="0"/>
              <a:t>	</a:t>
            </a:r>
            <a:endParaRPr lang="he-IL"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AIOTI	Knowledge Area 1/2</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10</a:t>
            </a:fld>
            <a:endParaRPr lang="en-GB" altLang="en-US"/>
          </a:p>
        </p:txBody>
      </p:sp>
      <p:sp>
        <p:nvSpPr>
          <p:cNvPr id="5" name="Espace réservé du contenu 2"/>
          <p:cNvSpPr txBox="1">
            <a:spLocks/>
          </p:cNvSpPr>
          <p:nvPr/>
        </p:nvSpPr>
        <p:spPr>
          <a:xfrm>
            <a:off x="414068" y="1393166"/>
            <a:ext cx="8229600" cy="4760746"/>
          </a:xfrm>
          <a:prstGeom prst="rect">
            <a:avLst/>
          </a:prstGeom>
        </p:spPr>
        <p:txBody>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b="1" dirty="0">
                <a:solidFill>
                  <a:srgbClr val="00B0F0"/>
                </a:solidFill>
              </a:rPr>
              <a:t>Communication and Connectivity knowledge area</a:t>
            </a:r>
            <a:r>
              <a:rPr lang="en-GB" b="1" dirty="0" smtClean="0">
                <a:solidFill>
                  <a:srgbClr val="00B0F0"/>
                </a:solidFill>
              </a:rPr>
              <a:t>:</a:t>
            </a:r>
            <a:r>
              <a:rPr lang="en-GB" b="1" dirty="0" smtClean="0">
                <a:solidFill>
                  <a:srgbClr val="FF0000"/>
                </a:solidFill>
              </a:rPr>
              <a:t/>
            </a:r>
            <a:br>
              <a:rPr lang="en-GB" b="1" dirty="0" smtClean="0">
                <a:solidFill>
                  <a:srgbClr val="FF0000"/>
                </a:solidFill>
              </a:rPr>
            </a:br>
            <a:r>
              <a:rPr lang="en-GB" dirty="0" smtClean="0"/>
              <a:t>Covers </a:t>
            </a:r>
            <a:r>
              <a:rPr lang="en-GB" dirty="0"/>
              <a:t>mainly specification of communication protocol layers, including PHY, MAC, NWK, Transport,  Application layer, and their types, e.g</a:t>
            </a:r>
            <a:r>
              <a:rPr lang="en-GB" dirty="0" smtClean="0"/>
              <a:t>. Wireless/Radio </a:t>
            </a:r>
            <a:r>
              <a:rPr lang="en-GB" dirty="0"/>
              <a:t>and Wire line</a:t>
            </a:r>
          </a:p>
          <a:p>
            <a:r>
              <a:rPr lang="en-GB" b="1" dirty="0">
                <a:solidFill>
                  <a:srgbClr val="00B0F0"/>
                </a:solidFill>
              </a:rPr>
              <a:t>Integration/Interoperability knowledge area</a:t>
            </a:r>
            <a:r>
              <a:rPr lang="en-GB" b="1" dirty="0" smtClean="0">
                <a:solidFill>
                  <a:srgbClr val="00B0F0"/>
                </a:solidFill>
              </a:rPr>
              <a:t>:</a:t>
            </a:r>
            <a:br>
              <a:rPr lang="en-GB" b="1" dirty="0" smtClean="0">
                <a:solidFill>
                  <a:srgbClr val="00B0F0"/>
                </a:solidFill>
              </a:rPr>
            </a:br>
            <a:r>
              <a:rPr lang="en-GB" dirty="0" smtClean="0"/>
              <a:t>Covers </a:t>
            </a:r>
            <a:r>
              <a:rPr lang="en-GB" dirty="0"/>
              <a:t>mainly specification of common IoT features required to provide integration and interoperability</a:t>
            </a:r>
          </a:p>
          <a:p>
            <a:r>
              <a:rPr lang="en-GB" b="1" dirty="0">
                <a:solidFill>
                  <a:srgbClr val="00B0F0"/>
                </a:solidFill>
              </a:rPr>
              <a:t>Applications knowledge area</a:t>
            </a:r>
            <a:r>
              <a:rPr lang="en-GB" b="1" dirty="0" smtClean="0">
                <a:solidFill>
                  <a:srgbClr val="00B0F0"/>
                </a:solidFill>
              </a:rPr>
              <a:t>:</a:t>
            </a:r>
            <a:br>
              <a:rPr lang="en-GB" b="1" dirty="0" smtClean="0">
                <a:solidFill>
                  <a:srgbClr val="00B0F0"/>
                </a:solidFill>
              </a:rPr>
            </a:br>
            <a:r>
              <a:rPr lang="en-GB" dirty="0" smtClean="0"/>
              <a:t>Covers </a:t>
            </a:r>
            <a:r>
              <a:rPr lang="en-GB" dirty="0"/>
              <a:t>the support of the applications lifecycle including development tools/models, deployment and management; including </a:t>
            </a:r>
            <a:r>
              <a:rPr lang="en-GB" dirty="0" smtClean="0"/>
              <a:t>analytics</a:t>
            </a:r>
            <a:r>
              <a:rPr lang="en-GB" dirty="0"/>
              <a:t>, application supporting tools and application domain specific activities</a:t>
            </a:r>
          </a:p>
          <a:p>
            <a:pPr hangingPunct="0"/>
            <a:endParaRPr lang="fr-FR" dirty="0">
              <a:solidFill>
                <a:srgbClr val="000000"/>
              </a:solidFill>
            </a:endParaRPr>
          </a:p>
        </p:txBody>
      </p:sp>
    </p:spTree>
    <p:extLst>
      <p:ext uri="{BB962C8B-B14F-4D97-AF65-F5344CB8AC3E}">
        <p14:creationId xmlns:p14="http://schemas.microsoft.com/office/powerpoint/2010/main" val="59745931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AIOTI Knowledge Area 2/2</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11</a:t>
            </a:fld>
            <a:endParaRPr lang="en-GB" altLang="en-US"/>
          </a:p>
        </p:txBody>
      </p:sp>
      <p:sp>
        <p:nvSpPr>
          <p:cNvPr id="5" name="Espace réservé du contenu 2"/>
          <p:cNvSpPr txBox="1">
            <a:spLocks/>
          </p:cNvSpPr>
          <p:nvPr/>
        </p:nvSpPr>
        <p:spPr>
          <a:xfrm>
            <a:off x="414068" y="1393166"/>
            <a:ext cx="8229600" cy="4760746"/>
          </a:xfrm>
          <a:prstGeom prst="rect">
            <a:avLst/>
          </a:prstGeom>
        </p:spPr>
        <p:txBody>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b="1" dirty="0">
                <a:solidFill>
                  <a:srgbClr val="00B0F0"/>
                </a:solidFill>
              </a:rPr>
              <a:t>Infrastructure knowledge area</a:t>
            </a:r>
            <a:r>
              <a:rPr lang="en-GB" b="1" dirty="0" smtClean="0">
                <a:solidFill>
                  <a:srgbClr val="00B0F0"/>
                </a:solidFill>
              </a:rPr>
              <a:t>:</a:t>
            </a:r>
            <a:r>
              <a:rPr lang="en-GB" b="1" dirty="0" smtClean="0">
                <a:solidFill>
                  <a:srgbClr val="FF0000"/>
                </a:solidFill>
              </a:rPr>
              <a:t/>
            </a:r>
            <a:br>
              <a:rPr lang="en-GB" b="1" dirty="0" smtClean="0">
                <a:solidFill>
                  <a:srgbClr val="FF0000"/>
                </a:solidFill>
              </a:rPr>
            </a:br>
            <a:r>
              <a:rPr lang="en-GB" dirty="0" smtClean="0"/>
              <a:t>Covers </a:t>
            </a:r>
            <a:r>
              <a:rPr lang="en-GB" dirty="0"/>
              <a:t>aspects related to the design, deployment, and management of computational platforms tailored to support IoT-based applications </a:t>
            </a:r>
          </a:p>
          <a:p>
            <a:r>
              <a:rPr lang="en-GB" b="1" dirty="0">
                <a:solidFill>
                  <a:srgbClr val="00B0F0"/>
                </a:solidFill>
              </a:rPr>
              <a:t>IoT Architecture knowledge area</a:t>
            </a:r>
            <a:r>
              <a:rPr lang="en-GB" b="1" dirty="0" smtClean="0">
                <a:solidFill>
                  <a:srgbClr val="00B0F0"/>
                </a:solidFill>
              </a:rPr>
              <a:t>:</a:t>
            </a:r>
            <a:br>
              <a:rPr lang="en-GB" b="1" dirty="0" smtClean="0">
                <a:solidFill>
                  <a:srgbClr val="00B0F0"/>
                </a:solidFill>
              </a:rPr>
            </a:br>
            <a:r>
              <a:rPr lang="en-GB" dirty="0" smtClean="0"/>
              <a:t>Covers </a:t>
            </a:r>
            <a:r>
              <a:rPr lang="en-GB" dirty="0"/>
              <a:t>integrated/complete IoT specification solutions, including architecture descriptions</a:t>
            </a:r>
          </a:p>
          <a:p>
            <a:r>
              <a:rPr lang="en-GB" b="1" dirty="0">
                <a:solidFill>
                  <a:srgbClr val="00B0F0"/>
                </a:solidFill>
              </a:rPr>
              <a:t>Devices and sensor technology knowledge area</a:t>
            </a:r>
            <a:r>
              <a:rPr lang="en-GB" b="1" dirty="0" smtClean="0">
                <a:solidFill>
                  <a:srgbClr val="00B0F0"/>
                </a:solidFill>
              </a:rPr>
              <a:t>:</a:t>
            </a:r>
            <a:br>
              <a:rPr lang="en-GB" b="1" dirty="0" smtClean="0">
                <a:solidFill>
                  <a:srgbClr val="00B0F0"/>
                </a:solidFill>
              </a:rPr>
            </a:br>
            <a:r>
              <a:rPr lang="en-GB" dirty="0" smtClean="0"/>
              <a:t>Covers </a:t>
            </a:r>
            <a:r>
              <a:rPr lang="en-GB" dirty="0"/>
              <a:t>mainly device/sensor lifecycles, including operating systems, platforms, configuration management, sensor/actuators virtualization etc.</a:t>
            </a:r>
          </a:p>
          <a:p>
            <a:r>
              <a:rPr lang="en-GB" b="1" dirty="0">
                <a:solidFill>
                  <a:srgbClr val="00B0F0"/>
                </a:solidFill>
              </a:rPr>
              <a:t>Security and Privacy knowledge area</a:t>
            </a:r>
            <a:r>
              <a:rPr lang="en-GB" b="1" dirty="0" smtClean="0">
                <a:solidFill>
                  <a:srgbClr val="00B0F0"/>
                </a:solidFill>
              </a:rPr>
              <a:t>:</a:t>
            </a:r>
            <a:br>
              <a:rPr lang="en-GB" b="1" dirty="0" smtClean="0">
                <a:solidFill>
                  <a:srgbClr val="00B0F0"/>
                </a:solidFill>
              </a:rPr>
            </a:br>
            <a:r>
              <a:rPr lang="en-GB" dirty="0" smtClean="0"/>
              <a:t>Covers </a:t>
            </a:r>
            <a:r>
              <a:rPr lang="en-GB" dirty="0"/>
              <a:t>security and privacy </a:t>
            </a:r>
            <a:r>
              <a:rPr lang="en-GB" dirty="0" smtClean="0"/>
              <a:t>topics</a:t>
            </a:r>
            <a:endParaRPr lang="en-GB" dirty="0"/>
          </a:p>
        </p:txBody>
      </p:sp>
    </p:spTree>
    <p:extLst>
      <p:ext uri="{BB962C8B-B14F-4D97-AF65-F5344CB8AC3E}">
        <p14:creationId xmlns:p14="http://schemas.microsoft.com/office/powerpoint/2010/main" val="827382058"/>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Snap shot </a:t>
            </a:r>
            <a:r>
              <a:rPr lang="en-GB" dirty="0" smtClean="0"/>
              <a:t>of </a:t>
            </a:r>
            <a:r>
              <a:rPr lang="en-GB" dirty="0"/>
              <a:t>Common Standards </a:t>
            </a:r>
            <a:r>
              <a:rPr lang="en-GB" dirty="0" smtClean="0"/>
              <a:t>Across</a:t>
            </a:r>
            <a:br>
              <a:rPr lang="en-GB" dirty="0" smtClean="0"/>
            </a:br>
            <a:r>
              <a:rPr lang="en-GB" dirty="0" smtClean="0"/>
              <a:t>Vertical Domains – Connectivity KA</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12</a:t>
            </a:fld>
            <a:endParaRPr lang="en-GB" altLang="en-US"/>
          </a:p>
        </p:txBody>
      </p:sp>
      <p:sp>
        <p:nvSpPr>
          <p:cNvPr id="7" name="Textfeld 6"/>
          <p:cNvSpPr txBox="1"/>
          <p:nvPr/>
        </p:nvSpPr>
        <p:spPr>
          <a:xfrm>
            <a:off x="7153858" y="1557238"/>
            <a:ext cx="1879600" cy="2308324"/>
          </a:xfrm>
          <a:prstGeom prst="rect">
            <a:avLst/>
          </a:prstGeom>
          <a:noFill/>
        </p:spPr>
        <p:txBody>
          <a:bodyPr wrap="square" rtlCol="0">
            <a:spAutoFit/>
          </a:bodyPr>
          <a:lstStyle/>
          <a:p>
            <a:pPr defTabSz="355600"/>
            <a:r>
              <a:rPr lang="de-DE" sz="1200" b="1" dirty="0" err="1" smtClean="0"/>
              <a:t>Vertical</a:t>
            </a:r>
            <a:r>
              <a:rPr lang="de-DE" sz="1200" b="1" dirty="0" smtClean="0"/>
              <a:t> </a:t>
            </a:r>
            <a:r>
              <a:rPr lang="de-DE" sz="1200" b="1" dirty="0" err="1" smtClean="0"/>
              <a:t>domains</a:t>
            </a:r>
            <a:endParaRPr lang="de-DE" sz="1200" b="1" dirty="0" smtClean="0"/>
          </a:p>
          <a:p>
            <a:pPr defTabSz="355600"/>
            <a:r>
              <a:rPr lang="de-DE" sz="1100" dirty="0" smtClean="0"/>
              <a:t/>
            </a:r>
            <a:br>
              <a:rPr lang="de-DE" sz="1100" dirty="0" smtClean="0"/>
            </a:br>
            <a:r>
              <a:rPr lang="de-DE" sz="1100" b="1" dirty="0" smtClean="0">
                <a:solidFill>
                  <a:srgbClr val="FF0000"/>
                </a:solidFill>
              </a:rPr>
              <a:t>SC:	Smart </a:t>
            </a:r>
            <a:r>
              <a:rPr lang="de-DE" sz="1100" b="1" dirty="0">
                <a:solidFill>
                  <a:srgbClr val="FF0000"/>
                </a:solidFill>
              </a:rPr>
              <a:t>Cities</a:t>
            </a:r>
          </a:p>
          <a:p>
            <a:pPr defTabSz="355600"/>
            <a:r>
              <a:rPr lang="de-DE" sz="1100" b="1" dirty="0">
                <a:solidFill>
                  <a:srgbClr val="FF0000"/>
                </a:solidFill>
              </a:rPr>
              <a:t>SL:	Smart Living</a:t>
            </a:r>
          </a:p>
          <a:p>
            <a:pPr defTabSz="355600"/>
            <a:r>
              <a:rPr lang="de-DE" sz="1100" b="1" dirty="0">
                <a:solidFill>
                  <a:srgbClr val="FF0000"/>
                </a:solidFill>
              </a:rPr>
              <a:t>SF:	Smart </a:t>
            </a:r>
            <a:r>
              <a:rPr lang="de-DE" sz="1100" b="1" dirty="0" smtClean="0">
                <a:solidFill>
                  <a:srgbClr val="FF0000"/>
                </a:solidFill>
              </a:rPr>
              <a:t>Farming</a:t>
            </a:r>
            <a:endParaRPr lang="de-DE" sz="1100" b="1" dirty="0">
              <a:solidFill>
                <a:srgbClr val="FF0000"/>
              </a:solidFill>
            </a:endParaRPr>
          </a:p>
          <a:p>
            <a:pPr defTabSz="355600"/>
            <a:r>
              <a:rPr lang="de-DE" sz="1100" b="1" dirty="0">
                <a:solidFill>
                  <a:srgbClr val="FF0000"/>
                </a:solidFill>
              </a:rPr>
              <a:t>SW:	Smart Wearables</a:t>
            </a:r>
          </a:p>
          <a:p>
            <a:pPr defTabSz="355600"/>
            <a:r>
              <a:rPr lang="de-DE" sz="1100" b="1" dirty="0" err="1">
                <a:solidFill>
                  <a:srgbClr val="FF0000"/>
                </a:solidFill>
              </a:rPr>
              <a:t>SMo</a:t>
            </a:r>
            <a:r>
              <a:rPr lang="de-DE" sz="1100" b="1" dirty="0">
                <a:solidFill>
                  <a:srgbClr val="FF0000"/>
                </a:solidFill>
              </a:rPr>
              <a:t>:	Smart Mobility</a:t>
            </a:r>
          </a:p>
          <a:p>
            <a:pPr defTabSz="355600"/>
            <a:r>
              <a:rPr lang="de-DE" sz="1100" b="1" dirty="0">
                <a:solidFill>
                  <a:srgbClr val="FF0000"/>
                </a:solidFill>
              </a:rPr>
              <a:t>SE:	Smart Environment</a:t>
            </a:r>
          </a:p>
          <a:p>
            <a:pPr defTabSz="355600"/>
            <a:r>
              <a:rPr lang="de-DE" sz="1100" b="1" dirty="0">
                <a:solidFill>
                  <a:srgbClr val="FF0000"/>
                </a:solidFill>
              </a:rPr>
              <a:t>SMa:	Smart </a:t>
            </a:r>
            <a:r>
              <a:rPr lang="de-DE" sz="1100" b="1" dirty="0" smtClean="0">
                <a:solidFill>
                  <a:srgbClr val="FF0000"/>
                </a:solidFill>
              </a:rPr>
              <a:t>Manufacturing</a:t>
            </a:r>
          </a:p>
          <a:p>
            <a:pPr defTabSz="355600"/>
            <a:endParaRPr lang="de-DE" sz="1100" b="1" dirty="0">
              <a:solidFill>
                <a:srgbClr val="FF0000"/>
              </a:solidFill>
            </a:endParaRPr>
          </a:p>
          <a:p>
            <a:pPr defTabSz="355600"/>
            <a:r>
              <a:rPr lang="de-DE" sz="1100" b="1" dirty="0" smtClean="0">
                <a:solidFill>
                  <a:srgbClr val="FF0000"/>
                </a:solidFill>
              </a:rPr>
              <a:t>SDO: Standards  Developing Organisation</a:t>
            </a:r>
            <a:endParaRPr lang="de-DE" sz="1100" b="1" dirty="0">
              <a:solidFill>
                <a:srgbClr val="FF0000"/>
              </a:solidFill>
            </a:endParaRPr>
          </a:p>
        </p:txBody>
      </p:sp>
      <p:graphicFrame>
        <p:nvGraphicFramePr>
          <p:cNvPr id="10" name="Table 9"/>
          <p:cNvGraphicFramePr>
            <a:graphicFrameLocks noGrp="1"/>
          </p:cNvGraphicFramePr>
          <p:nvPr>
            <p:extLst/>
          </p:nvPr>
        </p:nvGraphicFramePr>
        <p:xfrm>
          <a:off x="553793" y="1330528"/>
          <a:ext cx="6478072" cy="5334000"/>
        </p:xfrm>
        <a:graphic>
          <a:graphicData uri="http://schemas.openxmlformats.org/drawingml/2006/table">
            <a:tbl>
              <a:tblPr firstRow="1" firstCol="1" bandRow="1"/>
              <a:tblGrid>
                <a:gridCol w="790302"/>
                <a:gridCol w="1616522"/>
                <a:gridCol w="2165344"/>
                <a:gridCol w="289378"/>
                <a:gridCol w="239485"/>
                <a:gridCol w="299357"/>
                <a:gridCol w="239485"/>
                <a:gridCol w="299357"/>
                <a:gridCol w="239485"/>
                <a:gridCol w="299357"/>
              </a:tblGrid>
              <a:tr h="705949">
                <a:tc>
                  <a:txBody>
                    <a:bodyPr/>
                    <a:lstStyle/>
                    <a:p>
                      <a:pPr algn="ctr" hangingPunct="0">
                        <a:spcAft>
                          <a:spcPts val="900"/>
                        </a:spcAft>
                      </a:pPr>
                      <a:r>
                        <a:rPr lang="en-GB" sz="1600" b="1" dirty="0">
                          <a:effectLst/>
                          <a:latin typeface="Arial" panose="020B0604020202020204" pitchFamily="34" charset="0"/>
                          <a:ea typeface="Times New Roman" panose="02020603050405020304" pitchFamily="18" charset="0"/>
                        </a:rPr>
                        <a:t>SDO</a:t>
                      </a:r>
                      <a:endParaRPr lang="en-GB" sz="1600" b="1" dirty="0">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Standards</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Description/Analysis</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SC</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SL</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SF</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SW</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SMo</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a:effectLst/>
                          <a:latin typeface="Arial" panose="020B0604020202020204" pitchFamily="34" charset="0"/>
                          <a:ea typeface="Times New Roman" panose="02020603050405020304" pitchFamily="18" charset="0"/>
                        </a:rPr>
                        <a:t>SE</a:t>
                      </a:r>
                      <a:endParaRPr lang="en-GB" sz="1600" b="1">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Aft>
                          <a:spcPts val="900"/>
                        </a:spcAft>
                      </a:pPr>
                      <a:r>
                        <a:rPr lang="en-GB" sz="1600" b="1" dirty="0" err="1">
                          <a:effectLst/>
                          <a:latin typeface="Arial" panose="020B0604020202020204" pitchFamily="34" charset="0"/>
                          <a:ea typeface="Times New Roman" panose="02020603050405020304" pitchFamily="18" charset="0"/>
                        </a:rPr>
                        <a:t>SMa</a:t>
                      </a:r>
                      <a:endParaRPr lang="en-GB" sz="1600" b="1" dirty="0">
                        <a:effectLst/>
                        <a:latin typeface="Times New Roman" panose="02020603050405020304" pitchFamily="18" charset="0"/>
                        <a:ea typeface="Times New Roman" panose="02020603050405020304" pitchFamily="18" charset="0"/>
                      </a:endParaRPr>
                    </a:p>
                  </a:txBody>
                  <a:tcPr marL="45260" marR="452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088527">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3GPP multi-purpose</a:t>
                      </a: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TS 23.002 (network architecture)</a:t>
                      </a:r>
                    </a:p>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TS 23.401 (Packet Radio Service)</a:t>
                      </a:r>
                    </a:p>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TS 36.300 (Radio Access Overall description)</a:t>
                      </a: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 3GPP standards cover Radio, Core Network, and Service Architecture for cellular mobile networks. The different versions are named: GSM, GPRS (2G), EDGE, UMTS (3G), HSPA, LTE (or 4G), LTE-Advanced.</a:t>
                      </a:r>
                    </a:p>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 specifications cover all aspect of a radio telecommunication system. LTE is significantly more spectrally-efficient than 2G or 3G, hence transporting data over a 4G network can be done at a much lower cost per bit. The LTE-ADVANCED standard version is still evolving. New networks are being rolled out, and leading-edge features are being added to 4G to satisfy the market need for ever-increasing data rates.</a:t>
                      </a:r>
                    </a:p>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http://www.3gpp.org/specifications/specifications.</a:t>
                      </a: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US"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x-none" sz="10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5260" marR="452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3069">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IETF 6lo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Definition of Managed Objects for 6LoWPANs (RFC 7388)</a:t>
                      </a:r>
                    </a:p>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6LoWPAN-GHC (RFC 7400)</a:t>
                      </a:r>
                    </a:p>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Transmission of IPv6 Packets over ITU-T G.9959 Networks (RFC 7428)</a:t>
                      </a:r>
                    </a:p>
                    <a:p>
                      <a:pPr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Ipv6 over BLUETOOTH® Low Energy (RFC 7668)</a:t>
                      </a:r>
                    </a:p>
                    <a:p>
                      <a:pPr hangingPunct="0">
                        <a:spcAft>
                          <a:spcPts val="0"/>
                        </a:spcAft>
                      </a:pPr>
                      <a:r>
                        <a:rPr lang="x-none" sz="1100" b="1">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The IETF WG 6lo targets IPv6 over low power area networks, i.e. over networks of resource-constrained nodes in terms of memory, processing resources and bandwidth</a:t>
                      </a:r>
                      <a:r>
                        <a:rPr lang="en-GB" sz="900" dirty="0" smtClean="0">
                          <a:effectLst/>
                          <a:latin typeface="Arial" panose="020B0604020202020204" pitchFamily="34" charset="0"/>
                          <a:ea typeface="Times New Roman" panose="02020603050405020304" pitchFamily="18" charset="0"/>
                          <a:cs typeface="Times New Roman" panose="02020603050405020304" pitchFamily="18" charset="0"/>
                        </a:rPr>
                        <a:t>.</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US" sz="11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X</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Bef>
                          <a:spcPts val="600"/>
                        </a:spcBef>
                        <a:spcAft>
                          <a:spcPts val="700"/>
                        </a:spcAft>
                      </a:pPr>
                      <a:r>
                        <a:rPr lang="x-none"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6337617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Snap shot of</a:t>
            </a:r>
            <a:r>
              <a:rPr lang="en-GB" dirty="0" smtClean="0">
                <a:solidFill>
                  <a:srgbClr val="FF0000"/>
                </a:solidFill>
              </a:rPr>
              <a:t> </a:t>
            </a:r>
            <a:r>
              <a:rPr lang="en-GB" dirty="0"/>
              <a:t>V</a:t>
            </a:r>
            <a:r>
              <a:rPr lang="en-GB" dirty="0" smtClean="0"/>
              <a:t>ertical </a:t>
            </a:r>
            <a:r>
              <a:rPr lang="en-GB" dirty="0"/>
              <a:t>S</a:t>
            </a:r>
            <a:r>
              <a:rPr lang="en-GB" dirty="0" smtClean="0"/>
              <a:t>pecific Standards </a:t>
            </a:r>
            <a:r>
              <a:rPr lang="en-GB" dirty="0" err="1"/>
              <a:t>e.g</a:t>
            </a:r>
            <a:r>
              <a:rPr lang="en-GB" dirty="0"/>
              <a:t>: </a:t>
            </a:r>
            <a:r>
              <a:rPr lang="en-GB" dirty="0" smtClean="0">
                <a:solidFill>
                  <a:srgbClr val="FF0000"/>
                </a:solidFill>
              </a:rPr>
              <a:t/>
            </a:r>
            <a:br>
              <a:rPr lang="en-GB" dirty="0" smtClean="0">
                <a:solidFill>
                  <a:srgbClr val="FF0000"/>
                </a:solidFill>
              </a:rPr>
            </a:br>
            <a:r>
              <a:rPr lang="en-GB" dirty="0" smtClean="0"/>
              <a:t>Smart Mobility, Application KA</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13</a:t>
            </a:fld>
            <a:endParaRPr lang="en-GB" altLang="en-US"/>
          </a:p>
        </p:txBody>
      </p:sp>
      <p:graphicFrame>
        <p:nvGraphicFramePr>
          <p:cNvPr id="6" name="Table 5"/>
          <p:cNvGraphicFramePr>
            <a:graphicFrameLocks noGrp="1"/>
          </p:cNvGraphicFramePr>
          <p:nvPr>
            <p:extLst/>
          </p:nvPr>
        </p:nvGraphicFramePr>
        <p:xfrm>
          <a:off x="801374" y="1497647"/>
          <a:ext cx="7179301" cy="5273040"/>
        </p:xfrm>
        <a:graphic>
          <a:graphicData uri="http://schemas.openxmlformats.org/drawingml/2006/table">
            <a:tbl>
              <a:tblPr firstRow="1" firstCol="1" bandRow="1"/>
              <a:tblGrid>
                <a:gridCol w="854552"/>
                <a:gridCol w="2125133"/>
                <a:gridCol w="2125133"/>
                <a:gridCol w="2074483"/>
              </a:tblGrid>
              <a:tr h="235908">
                <a:tc>
                  <a:txBody>
                    <a:bodyPr/>
                    <a:lstStyle/>
                    <a:p>
                      <a:pPr algn="ctr" hangingPunct="0">
                        <a:spcBef>
                          <a:spcPts val="300"/>
                        </a:spcBef>
                        <a:spcAft>
                          <a:spcPts val="9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SDO</a:t>
                      </a:r>
                      <a:endParaRPr lang="en-GB" sz="1600" dirty="0">
                        <a:effectLst/>
                        <a:latin typeface="Times New Roman" panose="02020603050405020304" pitchFamily="18" charset="0"/>
                        <a:ea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Bef>
                          <a:spcPts val="300"/>
                        </a:spcBef>
                        <a:spcAft>
                          <a:spcPts val="9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Standards</a:t>
                      </a:r>
                      <a:endParaRPr lang="en-GB" sz="1600" dirty="0">
                        <a:effectLst/>
                        <a:latin typeface="Times New Roman" panose="02020603050405020304" pitchFamily="18" charset="0"/>
                        <a:ea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Bef>
                          <a:spcPts val="300"/>
                        </a:spcBef>
                        <a:spcAft>
                          <a:spcPts val="9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GB" sz="1600" dirty="0">
                        <a:effectLst/>
                        <a:latin typeface="Times New Roman" panose="02020603050405020304" pitchFamily="18" charset="0"/>
                        <a:ea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hangingPunct="0">
                        <a:spcBef>
                          <a:spcPts val="300"/>
                        </a:spcBef>
                        <a:spcAft>
                          <a:spcPts val="9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Analysis</a:t>
                      </a:r>
                      <a:endParaRPr lang="en-GB" sz="1600" dirty="0">
                        <a:effectLst/>
                        <a:latin typeface="Times New Roman" panose="02020603050405020304" pitchFamily="18" charset="0"/>
                        <a:ea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474427">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3GPP V2X</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TR 22.885 ( Study on LTE Support for Vehicle to Everything (V2X) Services) ; </a:t>
                      </a:r>
                      <a:r>
                        <a:rPr lang="en-GB" sz="1000" dirty="0">
                          <a:effectLst/>
                          <a:latin typeface="Arial" panose="020B0604020202020204" pitchFamily="34" charset="0"/>
                          <a:ea typeface="Calibri" panose="020F0502020204030204" pitchFamily="34" charset="0"/>
                          <a:cs typeface="Times New Roman" panose="02020603050405020304" pitchFamily="18" charset="0"/>
                        </a:rPr>
                        <a:t>TS 22.185</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 (Service requirements for V2X services; Stage 1); TR 22.891 (3GPP; Technical Specification Group Services and System Aspects; Feasibility Study on New Services and Markets Technology Enablers; Stage 1) for Smarter</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3GPP has recently started working on C-ITS for LTE-Advanced and 5G (known as Smarter). </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These documents identify the main use cases where LTE could be used for V2X scenarios and the corresponding requirements.</a:t>
                      </a:r>
                    </a:p>
                    <a:p>
                      <a:pPr hangingPunct="0">
                        <a:spcAft>
                          <a:spcPts val="0"/>
                        </a:spcAft>
                      </a:pPr>
                      <a:r>
                        <a:rPr lang="en-GB" sz="10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ftp://ftp.3gpp.org/Specs/archive/22_series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2099">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ACEA</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Scientific Advisory Group reports</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The Scientific Advisory Group reports are published regularly.</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They cover topics such as Driving Innovation, </a:t>
                      </a: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eCall</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 Electric Vehicles, Infrastructure, Intelligent Transport Systems, Urban Logistics, Urban Transport Policy, Weights and Dimensions.</a:t>
                      </a:r>
                    </a:p>
                    <a:p>
                      <a:pPr hangingPunct="0">
                        <a:spcAft>
                          <a:spcPts val="0"/>
                        </a:spcAft>
                      </a:pPr>
                      <a:r>
                        <a:rPr lang="en-GB" sz="10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http://www.acea.be/publications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9083">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AVNU Alliance</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Profile for automotive use and certification tests from the automotive Certification Test Subgroup (CDS)</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 </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Related standards: </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IEEE 802.1 Audio Video Bridging (AVB);</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IEEE 1722 AVB Transport Protocol (AVBTP);</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IEEE 1733 Layer 3 Transport Protocol for Time-Sensitive Applications in Local Area Networks</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The AVNU Alliance is an industry forum dedicated to the advancement of</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professional-quality audio video transport by promoting the adoption of</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the IEEE 802.1 Audio Video Bridging (AVB), and the related IEEE 1722</a:t>
                      </a:r>
                    </a:p>
                    <a:p>
                      <a:pPr hangingPunct="0">
                        <a:spcAft>
                          <a:spcPts val="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and IEEE 1733, standards over various networking link-layers.</a:t>
                      </a: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The AVNU Alliance enables deterministic networking via certification of compliance and interoperability for devices using open IEEE standards. The AVNU certification program ensures interoperability of networked devices in a broad range of applications including professional AV, automotive, industrial control and consumer.</a:t>
                      </a:r>
                    </a:p>
                    <a:p>
                      <a:pPr hangingPunct="0">
                        <a:spcAft>
                          <a:spcPts val="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A fully networked car according to AVNU alliance allows access to all sensors and cross-domain communication.</a:t>
                      </a:r>
                    </a:p>
                    <a:p>
                      <a:pPr hangingPunct="0">
                        <a:spcAft>
                          <a:spcPts val="0"/>
                        </a:spcAft>
                      </a:pPr>
                      <a:r>
                        <a:rPr lang="en-GB" sz="10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http://avnu.org/automotive/</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2667" marR="626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02412715"/>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Highlights of </a:t>
            </a:r>
            <a:r>
              <a:rPr lang="en-US" altLang="de-DE" dirty="0"/>
              <a:t>TR </a:t>
            </a:r>
            <a:r>
              <a:rPr lang="en-US" altLang="de-DE" dirty="0" smtClean="0"/>
              <a:t>103 375 (1)</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14</a:t>
            </a:fld>
            <a:endParaRPr lang="en-GB" altLang="en-US"/>
          </a:p>
        </p:txBody>
      </p:sp>
      <p:graphicFrame>
        <p:nvGraphicFramePr>
          <p:cNvPr id="6" name="Diagramm 5"/>
          <p:cNvGraphicFramePr>
            <a:graphicFrameLocks/>
          </p:cNvGraphicFramePr>
          <p:nvPr>
            <p:extLst/>
          </p:nvPr>
        </p:nvGraphicFramePr>
        <p:xfrm>
          <a:off x="4391025" y="1600200"/>
          <a:ext cx="4570413" cy="3690938"/>
        </p:xfrm>
        <a:graphic>
          <a:graphicData uri="http://schemas.openxmlformats.org/drawingml/2006/chart">
            <c:chart xmlns:c="http://schemas.openxmlformats.org/drawingml/2006/chart" xmlns:r="http://schemas.openxmlformats.org/officeDocument/2006/relationships" r:id="rId2"/>
          </a:graphicData>
        </a:graphic>
      </p:graphicFrame>
      <p:sp>
        <p:nvSpPr>
          <p:cNvPr id="7" name="Espace réservé du contenu 2"/>
          <p:cNvSpPr txBox="1">
            <a:spLocks/>
          </p:cNvSpPr>
          <p:nvPr/>
        </p:nvSpPr>
        <p:spPr>
          <a:xfrm>
            <a:off x="431800" y="1600200"/>
            <a:ext cx="4047067" cy="4975013"/>
          </a:xfrm>
          <a:prstGeom prst="rect">
            <a:avLst/>
          </a:prstGeom>
        </p:spPr>
        <p:txBody>
          <a:bodyPr>
            <a:normAutofit/>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u-ES" sz="2000" dirty="0" smtClean="0">
                <a:solidFill>
                  <a:schemeClr val="tx1"/>
                </a:solidFill>
              </a:rPr>
              <a:t>329 standards in total</a:t>
            </a:r>
            <a:br>
              <a:rPr lang="eu-ES" sz="2000" dirty="0" smtClean="0">
                <a:solidFill>
                  <a:schemeClr val="tx1"/>
                </a:solidFill>
              </a:rPr>
            </a:br>
            <a:r>
              <a:rPr lang="eu-ES" sz="1600" dirty="0" smtClean="0">
                <a:solidFill>
                  <a:schemeClr val="tx1"/>
                </a:solidFill>
              </a:rPr>
              <a:t>allocated to </a:t>
            </a:r>
            <a:endParaRPr lang="eu-ES" sz="2000" dirty="0" smtClean="0">
              <a:solidFill>
                <a:schemeClr val="tx1"/>
              </a:solidFill>
            </a:endParaRPr>
          </a:p>
          <a:p>
            <a:pPr lvl="1"/>
            <a:r>
              <a:rPr lang="eu-ES" sz="1600" dirty="0" smtClean="0">
                <a:solidFill>
                  <a:schemeClr val="tx1"/>
                </a:solidFill>
              </a:rPr>
              <a:t>7 vertical IoT Domains (LSPs) and</a:t>
            </a:r>
          </a:p>
          <a:p>
            <a:pPr lvl="1"/>
            <a:r>
              <a:rPr lang="eu-ES" sz="1600" dirty="0" smtClean="0">
                <a:solidFill>
                  <a:schemeClr val="tx1"/>
                </a:solidFill>
              </a:rPr>
              <a:t>7 Knowledge Areas</a:t>
            </a:r>
          </a:p>
          <a:p>
            <a:r>
              <a:rPr lang="eu-ES" sz="2000" dirty="0">
                <a:solidFill>
                  <a:schemeClr val="tx1"/>
                </a:solidFill>
              </a:rPr>
              <a:t>150 </a:t>
            </a:r>
            <a:r>
              <a:rPr lang="eu-ES" sz="2000" dirty="0" smtClean="0">
                <a:solidFill>
                  <a:schemeClr val="tx1"/>
                </a:solidFill>
              </a:rPr>
              <a:t>Common standards</a:t>
            </a:r>
            <a:endParaRPr lang="eu-ES" sz="2000" dirty="0">
              <a:solidFill>
                <a:schemeClr val="tx1"/>
              </a:solidFill>
            </a:endParaRPr>
          </a:p>
          <a:p>
            <a:r>
              <a:rPr lang="eu-ES" sz="2000" dirty="0" smtClean="0">
                <a:solidFill>
                  <a:schemeClr val="tx1"/>
                </a:solidFill>
              </a:rPr>
              <a:t>179 vertical specific standards </a:t>
            </a:r>
            <a:r>
              <a:rPr lang="eu-ES" sz="1600" dirty="0" smtClean="0">
                <a:solidFill>
                  <a:schemeClr val="tx1"/>
                </a:solidFill>
              </a:rPr>
              <a:t>mostly identified in the IoT domains</a:t>
            </a:r>
          </a:p>
          <a:p>
            <a:pPr lvl="1"/>
            <a:r>
              <a:rPr lang="eu-ES" sz="1600" dirty="0" smtClean="0">
                <a:solidFill>
                  <a:schemeClr val="tx1"/>
                </a:solidFill>
              </a:rPr>
              <a:t>Smart Mobility</a:t>
            </a:r>
          </a:p>
          <a:p>
            <a:pPr lvl="1"/>
            <a:r>
              <a:rPr lang="eu-ES" sz="1600" dirty="0" smtClean="0">
                <a:solidFill>
                  <a:schemeClr val="tx1"/>
                </a:solidFill>
              </a:rPr>
              <a:t>Smart Living</a:t>
            </a:r>
          </a:p>
          <a:p>
            <a:pPr lvl="1"/>
            <a:r>
              <a:rPr lang="eu-ES" sz="1600" dirty="0" smtClean="0">
                <a:solidFill>
                  <a:schemeClr val="tx1"/>
                </a:solidFill>
              </a:rPr>
              <a:t>Smart Manufacturing</a:t>
            </a:r>
            <a:endParaRPr lang="eu-ES" sz="1600" dirty="0">
              <a:solidFill>
                <a:schemeClr val="tx1"/>
              </a:solidFill>
            </a:endParaRPr>
          </a:p>
          <a:p>
            <a:pPr lvl="1"/>
            <a:endParaRPr lang="eu-ES" sz="1600" dirty="0" smtClean="0">
              <a:solidFill>
                <a:schemeClr val="tx1"/>
              </a:solidFill>
            </a:endParaRPr>
          </a:p>
        </p:txBody>
      </p:sp>
    </p:spTree>
    <p:extLst>
      <p:ext uri="{BB962C8B-B14F-4D97-AF65-F5344CB8AC3E}">
        <p14:creationId xmlns:p14="http://schemas.microsoft.com/office/powerpoint/2010/main" val="312415173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Highlights </a:t>
            </a:r>
            <a:r>
              <a:rPr lang="en-US" dirty="0"/>
              <a:t>of </a:t>
            </a:r>
            <a:r>
              <a:rPr lang="en-US" altLang="de-DE" dirty="0"/>
              <a:t>TR 103375 </a:t>
            </a:r>
            <a:r>
              <a:rPr lang="en-US" altLang="de-DE" dirty="0" smtClean="0"/>
              <a:t>(2)</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15</a:t>
            </a:fld>
            <a:endParaRPr lang="en-GB" altLang="en-US"/>
          </a:p>
        </p:txBody>
      </p:sp>
      <p:sp>
        <p:nvSpPr>
          <p:cNvPr id="7" name="Espace réservé du contenu 2"/>
          <p:cNvSpPr txBox="1">
            <a:spLocks/>
          </p:cNvSpPr>
          <p:nvPr/>
        </p:nvSpPr>
        <p:spPr>
          <a:xfrm>
            <a:off x="457200" y="1600200"/>
            <a:ext cx="3903133" cy="4975013"/>
          </a:xfrm>
          <a:prstGeom prst="rect">
            <a:avLst/>
          </a:prstGeom>
        </p:spPr>
        <p:txBody>
          <a:bodyPr>
            <a:normAutofit/>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u-ES" sz="2000" dirty="0" smtClean="0">
                <a:solidFill>
                  <a:schemeClr val="tx1"/>
                </a:solidFill>
              </a:rPr>
              <a:t>More than 70% of the standards allocated to</a:t>
            </a:r>
          </a:p>
          <a:p>
            <a:pPr lvl="1"/>
            <a:r>
              <a:rPr lang="eu-ES" sz="1600" dirty="0" smtClean="0">
                <a:solidFill>
                  <a:schemeClr val="tx1"/>
                </a:solidFill>
              </a:rPr>
              <a:t>Communication and Connectivity</a:t>
            </a:r>
          </a:p>
          <a:p>
            <a:pPr lvl="1"/>
            <a:r>
              <a:rPr lang="eu-ES" sz="1600" dirty="0" smtClean="0">
                <a:solidFill>
                  <a:schemeClr val="tx1"/>
                </a:solidFill>
              </a:rPr>
              <a:t>Integration/Interoperability</a:t>
            </a:r>
          </a:p>
          <a:p>
            <a:pPr lvl="1"/>
            <a:r>
              <a:rPr lang="eu-ES" sz="1600" dirty="0" smtClean="0">
                <a:solidFill>
                  <a:schemeClr val="tx1"/>
                </a:solidFill>
              </a:rPr>
              <a:t>IoT Architecture</a:t>
            </a:r>
          </a:p>
          <a:p>
            <a:r>
              <a:rPr lang="eu-ES" sz="2000" dirty="0">
                <a:solidFill>
                  <a:schemeClr val="tx1"/>
                </a:solidFill>
              </a:rPr>
              <a:t>Most </a:t>
            </a:r>
            <a:r>
              <a:rPr lang="eu-ES" sz="2000" dirty="0" smtClean="0">
                <a:solidFill>
                  <a:schemeClr val="tx1"/>
                </a:solidFill>
              </a:rPr>
              <a:t>of the common </a:t>
            </a:r>
            <a:r>
              <a:rPr lang="eu-ES" sz="2000" dirty="0">
                <a:solidFill>
                  <a:schemeClr val="tx1"/>
                </a:solidFill>
              </a:rPr>
              <a:t>standards identified in the </a:t>
            </a:r>
            <a:r>
              <a:rPr lang="eu-ES" sz="2000" dirty="0" smtClean="0">
                <a:solidFill>
                  <a:schemeClr val="tx1"/>
                </a:solidFill>
              </a:rPr>
              <a:t>Knowledge Areas</a:t>
            </a:r>
          </a:p>
          <a:p>
            <a:pPr lvl="1"/>
            <a:r>
              <a:rPr lang="eu-ES" sz="1600" dirty="0" smtClean="0">
                <a:solidFill>
                  <a:schemeClr val="tx1"/>
                </a:solidFill>
              </a:rPr>
              <a:t>Communication </a:t>
            </a:r>
            <a:r>
              <a:rPr lang="eu-ES" sz="1600" dirty="0">
                <a:solidFill>
                  <a:schemeClr val="tx1"/>
                </a:solidFill>
              </a:rPr>
              <a:t>and Connectivity</a:t>
            </a:r>
          </a:p>
          <a:p>
            <a:pPr lvl="1"/>
            <a:r>
              <a:rPr lang="eu-ES" sz="1600" dirty="0" smtClean="0">
                <a:solidFill>
                  <a:schemeClr val="tx1"/>
                </a:solidFill>
              </a:rPr>
              <a:t>Integration/Interoperability</a:t>
            </a:r>
          </a:p>
          <a:p>
            <a:pPr lvl="1"/>
            <a:r>
              <a:rPr lang="eu-ES" sz="1600" dirty="0" smtClean="0">
                <a:solidFill>
                  <a:schemeClr val="tx1"/>
                </a:solidFill>
              </a:rPr>
              <a:t>Devices and Sensor Technology</a:t>
            </a:r>
          </a:p>
          <a:p>
            <a:pPr lvl="1"/>
            <a:r>
              <a:rPr lang="eu-ES" sz="1600" dirty="0" smtClean="0">
                <a:solidFill>
                  <a:schemeClr val="tx1"/>
                </a:solidFill>
              </a:rPr>
              <a:t>Infrastructure</a:t>
            </a:r>
            <a:endParaRPr lang="eu-ES" sz="1600" dirty="0">
              <a:solidFill>
                <a:schemeClr val="tx1"/>
              </a:solidFill>
            </a:endParaRPr>
          </a:p>
          <a:p>
            <a:pPr lvl="1"/>
            <a:endParaRPr lang="eu-ES" sz="1600" dirty="0">
              <a:solidFill>
                <a:schemeClr val="tx1"/>
              </a:solidFill>
            </a:endParaRPr>
          </a:p>
        </p:txBody>
      </p:sp>
      <p:graphicFrame>
        <p:nvGraphicFramePr>
          <p:cNvPr id="8" name="Diagramm 7"/>
          <p:cNvGraphicFramePr>
            <a:graphicFrameLocks/>
          </p:cNvGraphicFramePr>
          <p:nvPr>
            <p:extLst/>
          </p:nvPr>
        </p:nvGraphicFramePr>
        <p:xfrm>
          <a:off x="4538133" y="1600200"/>
          <a:ext cx="4528079" cy="39204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827604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ETSI TR 103376 </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16</a:t>
            </a:fld>
            <a:endParaRPr lang="en-GB" altLang="en-US"/>
          </a:p>
        </p:txBody>
      </p:sp>
      <p:pic>
        <p:nvPicPr>
          <p:cNvPr id="8" name="Grafik 8"/>
          <p:cNvPicPr>
            <a:picLocks noChangeAspect="1"/>
          </p:cNvPicPr>
          <p:nvPr/>
        </p:nvPicPr>
        <p:blipFill>
          <a:blip r:embed="rId3"/>
          <a:stretch>
            <a:fillRect/>
          </a:stretch>
        </p:blipFill>
        <p:spPr>
          <a:xfrm>
            <a:off x="2876640" y="1344786"/>
            <a:ext cx="3545857" cy="5041552"/>
          </a:xfrm>
          <a:prstGeom prst="rect">
            <a:avLst/>
          </a:prstGeom>
          <a:effectLst>
            <a:outerShdw blurRad="50800" dist="38100" dir="2700000" algn="tl" rotWithShape="0">
              <a:prstClr val="black">
                <a:alpha val="40000"/>
              </a:prstClr>
            </a:outerShdw>
          </a:effectLst>
        </p:spPr>
      </p:pic>
      <p:sp>
        <p:nvSpPr>
          <p:cNvPr id="5" name="Rectangle 4"/>
          <p:cNvSpPr/>
          <p:nvPr/>
        </p:nvSpPr>
        <p:spPr>
          <a:xfrm>
            <a:off x="2876640" y="4403226"/>
            <a:ext cx="4572000" cy="1477328"/>
          </a:xfrm>
          <a:prstGeom prst="rect">
            <a:avLst/>
          </a:prstGeom>
        </p:spPr>
        <p:txBody>
          <a:bodyPr>
            <a:spAutoFit/>
          </a:bodyPr>
          <a:lstStyle/>
          <a:p>
            <a:pPr marL="0" indent="0" hangingPunct="0">
              <a:buNone/>
            </a:pPr>
            <a:r>
              <a:rPr lang="en-GB" dirty="0">
                <a:solidFill>
                  <a:schemeClr val="bg1">
                    <a:lumMod val="50000"/>
                  </a:schemeClr>
                </a:solidFill>
              </a:rPr>
              <a:t>Identifying technical standards/ societal/business gaps as a good</a:t>
            </a:r>
            <a:br>
              <a:rPr lang="en-GB" dirty="0">
                <a:solidFill>
                  <a:schemeClr val="bg1">
                    <a:lumMod val="50000"/>
                  </a:schemeClr>
                </a:solidFill>
              </a:rPr>
            </a:br>
            <a:r>
              <a:rPr lang="en-GB" dirty="0">
                <a:solidFill>
                  <a:schemeClr val="bg1">
                    <a:lumMod val="50000"/>
                  </a:schemeClr>
                </a:solidFill>
              </a:rPr>
              <a:t>indication of the level of maturity</a:t>
            </a:r>
            <a:br>
              <a:rPr lang="en-GB" dirty="0">
                <a:solidFill>
                  <a:schemeClr val="bg1">
                    <a:lumMod val="50000"/>
                  </a:schemeClr>
                </a:solidFill>
              </a:rPr>
            </a:br>
            <a:r>
              <a:rPr lang="en-GB" dirty="0">
                <a:solidFill>
                  <a:schemeClr val="bg1">
                    <a:lumMod val="50000"/>
                  </a:schemeClr>
                </a:solidFill>
              </a:rPr>
              <a:t>of standardization in a given</a:t>
            </a:r>
            <a:br>
              <a:rPr lang="en-GB" dirty="0">
                <a:solidFill>
                  <a:schemeClr val="bg1">
                    <a:lumMod val="50000"/>
                  </a:schemeClr>
                </a:solidFill>
              </a:rPr>
            </a:br>
            <a:r>
              <a:rPr lang="en-GB" dirty="0">
                <a:solidFill>
                  <a:schemeClr val="bg1">
                    <a:lumMod val="50000"/>
                  </a:schemeClr>
                </a:solidFill>
              </a:rPr>
              <a:t>vertical domain</a:t>
            </a:r>
            <a:endParaRPr lang="fr-FR" dirty="0">
              <a:solidFill>
                <a:schemeClr val="bg1">
                  <a:lumMod val="50000"/>
                </a:schemeClr>
              </a:solidFill>
            </a:endParaRPr>
          </a:p>
        </p:txBody>
      </p:sp>
      <p:pic>
        <p:nvPicPr>
          <p:cNvPr id="10" name="Picture 9"/>
          <p:cNvPicPr>
            <a:picLocks noChangeAspect="1"/>
          </p:cNvPicPr>
          <p:nvPr/>
        </p:nvPicPr>
        <p:blipFill>
          <a:blip r:embed="rId4"/>
          <a:stretch>
            <a:fillRect/>
          </a:stretch>
        </p:blipFill>
        <p:spPr>
          <a:xfrm>
            <a:off x="2436528" y="6481435"/>
            <a:ext cx="4426080" cy="213378"/>
          </a:xfrm>
          <a:prstGeom prst="rect">
            <a:avLst/>
          </a:prstGeom>
        </p:spPr>
      </p:pic>
    </p:spTree>
    <p:extLst>
      <p:ext uri="{BB962C8B-B14F-4D97-AF65-F5344CB8AC3E}">
        <p14:creationId xmlns:p14="http://schemas.microsoft.com/office/powerpoint/2010/main" val="1550556572"/>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TR 103 376: Identification of standards </a:t>
            </a:r>
            <a:r>
              <a:rPr lang="en-US" dirty="0" smtClean="0"/>
              <a:t/>
            </a:r>
            <a:br>
              <a:rPr lang="en-US" dirty="0" smtClean="0"/>
            </a:br>
            <a:r>
              <a:rPr lang="en-US" dirty="0" smtClean="0"/>
              <a:t>gaps and recommendations</a:t>
            </a:r>
            <a:endParaRPr lang="de-DE" dirty="0"/>
          </a:p>
        </p:txBody>
      </p:sp>
      <p:sp>
        <p:nvSpPr>
          <p:cNvPr id="4" name="Fußzeilenplatzhalter 3"/>
          <p:cNvSpPr>
            <a:spLocks noGrp="1"/>
          </p:cNvSpPr>
          <p:nvPr>
            <p:ph type="ftr" sz="quarter" idx="10"/>
          </p:nvPr>
        </p:nvSpPr>
        <p:spPr/>
        <p:txBody>
          <a:bodyPr/>
          <a:lstStyle/>
          <a:p>
            <a:pPr>
              <a:defRPr/>
            </a:pPr>
            <a:r>
              <a:rPr lang="en-GB" smtClean="0"/>
              <a:t>© ETSI 2017. All rights reserved - S1-172037</a:t>
            </a:r>
            <a:endParaRPr lang="en-US" dirty="0"/>
          </a:p>
        </p:txBody>
      </p:sp>
      <p:sp>
        <p:nvSpPr>
          <p:cNvPr id="5" name="Foliennummernplatzhalter 4"/>
          <p:cNvSpPr>
            <a:spLocks noGrp="1"/>
          </p:cNvSpPr>
          <p:nvPr>
            <p:ph type="sldNum" sz="quarter" idx="11"/>
          </p:nvPr>
        </p:nvSpPr>
        <p:spPr/>
        <p:txBody>
          <a:bodyPr/>
          <a:lstStyle/>
          <a:p>
            <a:fld id="{13A81C64-F720-426A-9905-35D857D010DB}" type="slidenum">
              <a:rPr lang="en-GB" altLang="en-US" smtClean="0"/>
              <a:pPr/>
              <a:t>17</a:t>
            </a:fld>
            <a:endParaRPr lang="en-GB" altLang="en-US"/>
          </a:p>
        </p:txBody>
      </p:sp>
      <p:sp>
        <p:nvSpPr>
          <p:cNvPr id="7" name="Espace réservé du contenu 2"/>
          <p:cNvSpPr>
            <a:spLocks noGrp="1"/>
          </p:cNvSpPr>
          <p:nvPr>
            <p:ph idx="1"/>
          </p:nvPr>
        </p:nvSpPr>
        <p:spPr>
          <a:xfrm>
            <a:off x="233916" y="1344706"/>
            <a:ext cx="7070430" cy="5230507"/>
          </a:xfrm>
        </p:spPr>
        <p:txBody>
          <a:bodyPr>
            <a:normAutofit fontScale="92500" lnSpcReduction="20000"/>
          </a:bodyPr>
          <a:lstStyle/>
          <a:p>
            <a:r>
              <a:rPr lang="eu-ES" sz="2200" dirty="0" smtClean="0">
                <a:solidFill>
                  <a:schemeClr val="tx1"/>
                </a:solidFill>
              </a:rPr>
              <a:t>Nature of gaps </a:t>
            </a:r>
          </a:p>
          <a:p>
            <a:pPr lvl="1"/>
            <a:r>
              <a:rPr lang="fr-FR" sz="1700" dirty="0" smtClean="0">
                <a:solidFill>
                  <a:schemeClr val="tx1"/>
                </a:solidFill>
              </a:rPr>
              <a:t>M</a:t>
            </a:r>
            <a:r>
              <a:rPr lang="eu-ES" sz="1700" dirty="0" smtClean="0">
                <a:solidFill>
                  <a:schemeClr val="tx1"/>
                </a:solidFill>
              </a:rPr>
              <a:t>issing standards</a:t>
            </a:r>
          </a:p>
          <a:p>
            <a:pPr lvl="1"/>
            <a:r>
              <a:rPr lang="eu-ES" sz="1700" dirty="0" smtClean="0">
                <a:solidFill>
                  <a:schemeClr val="tx1"/>
                </a:solidFill>
              </a:rPr>
              <a:t>Missing APIs</a:t>
            </a:r>
          </a:p>
          <a:p>
            <a:pPr lvl="1"/>
            <a:r>
              <a:rPr lang="eu-ES" sz="1700" dirty="0" smtClean="0">
                <a:solidFill>
                  <a:schemeClr val="tx1"/>
                </a:solidFill>
              </a:rPr>
              <a:t>Duplications that would require harmonization</a:t>
            </a:r>
          </a:p>
          <a:p>
            <a:pPr lvl="1"/>
            <a:r>
              <a:rPr lang="eu-ES" sz="1700" dirty="0">
                <a:solidFill>
                  <a:schemeClr val="tx1"/>
                </a:solidFill>
              </a:rPr>
              <a:t>Missing </a:t>
            </a:r>
            <a:r>
              <a:rPr lang="eu-ES" sz="1700" dirty="0" smtClean="0">
                <a:solidFill>
                  <a:schemeClr val="tx1"/>
                </a:solidFill>
              </a:rPr>
              <a:t>interoperability profiles </a:t>
            </a:r>
            <a:r>
              <a:rPr lang="en-US" sz="1700" dirty="0">
                <a:solidFill>
                  <a:schemeClr val="tx1"/>
                </a:solidFill>
              </a:rPr>
              <a:t>that would clarify the use cases </a:t>
            </a:r>
            <a:endParaRPr lang="eu-ES" sz="1700" dirty="0" smtClean="0">
              <a:solidFill>
                <a:schemeClr val="tx1"/>
              </a:solidFill>
            </a:endParaRPr>
          </a:p>
          <a:p>
            <a:pPr lvl="1"/>
            <a:r>
              <a:rPr lang="eu-ES" sz="1700" dirty="0" smtClean="0">
                <a:solidFill>
                  <a:schemeClr val="tx1"/>
                </a:solidFill>
              </a:rPr>
              <a:t>Classified as: technical, business or </a:t>
            </a:r>
            <a:r>
              <a:rPr lang="eu-ES" sz="1700" dirty="0">
                <a:solidFill>
                  <a:schemeClr val="tx1"/>
                </a:solidFill>
              </a:rPr>
              <a:t>societal (incl. security and privacy)</a:t>
            </a:r>
          </a:p>
          <a:p>
            <a:r>
              <a:rPr lang="eu-ES" sz="2200" dirty="0" smtClean="0">
                <a:solidFill>
                  <a:schemeClr val="tx1"/>
                </a:solidFill>
              </a:rPr>
              <a:t>Gaps identification methodology</a:t>
            </a:r>
          </a:p>
          <a:p>
            <a:pPr lvl="1"/>
            <a:r>
              <a:rPr lang="eu-ES" sz="1700" u="sng" dirty="0" smtClean="0">
                <a:solidFill>
                  <a:schemeClr val="tx1"/>
                </a:solidFill>
              </a:rPr>
              <a:t>Survey</a:t>
            </a:r>
            <a:r>
              <a:rPr lang="eu-ES" sz="1700" dirty="0" smtClean="0">
                <a:solidFill>
                  <a:schemeClr val="tx1"/>
                </a:solidFill>
              </a:rPr>
              <a:t> to obtain inputs from the standardization and stakeholders community: </a:t>
            </a:r>
          </a:p>
          <a:p>
            <a:pPr lvl="2"/>
            <a:r>
              <a:rPr lang="eu-ES" dirty="0" smtClean="0">
                <a:solidFill>
                  <a:schemeClr val="tx1"/>
                </a:solidFill>
              </a:rPr>
              <a:t>215 answers, include gap identification as well as </a:t>
            </a:r>
            <a:r>
              <a:rPr lang="eu-ES" b="1" dirty="0" smtClean="0">
                <a:solidFill>
                  <a:schemeClr val="tx1"/>
                </a:solidFill>
              </a:rPr>
              <a:t>proposed solutions</a:t>
            </a:r>
          </a:p>
          <a:p>
            <a:pPr lvl="1"/>
            <a:r>
              <a:rPr lang="eu-ES" sz="1700" u="sng" dirty="0" smtClean="0">
                <a:solidFill>
                  <a:schemeClr val="tx1"/>
                </a:solidFill>
              </a:rPr>
              <a:t>STF experts analysis</a:t>
            </a:r>
            <a:r>
              <a:rPr lang="eu-ES" sz="1700" dirty="0" smtClean="0">
                <a:solidFill>
                  <a:schemeClr val="tx1"/>
                </a:solidFill>
              </a:rPr>
              <a:t> to expand on the current standards landscape</a:t>
            </a:r>
          </a:p>
          <a:p>
            <a:pPr lvl="2"/>
            <a:r>
              <a:rPr lang="eu-ES" dirty="0" smtClean="0">
                <a:solidFill>
                  <a:schemeClr val="tx1"/>
                </a:solidFill>
              </a:rPr>
              <a:t>For each vertical, extract requirements </a:t>
            </a:r>
            <a:r>
              <a:rPr lang="eu-ES" b="1" dirty="0" smtClean="0">
                <a:solidFill>
                  <a:schemeClr val="tx1"/>
                </a:solidFill>
              </a:rPr>
              <a:t>from the AIOTI reports and other documentation</a:t>
            </a:r>
          </a:p>
          <a:p>
            <a:pPr lvl="2"/>
            <a:r>
              <a:rPr lang="eu-ES" dirty="0" smtClean="0">
                <a:solidFill>
                  <a:schemeClr val="tx1"/>
                </a:solidFill>
              </a:rPr>
              <a:t>Identify if SDOs/Alliances address the target requirement (</a:t>
            </a:r>
            <a:r>
              <a:rPr lang="eu-ES" b="1" dirty="0" smtClean="0">
                <a:solidFill>
                  <a:schemeClr val="tx1"/>
                </a:solidFill>
              </a:rPr>
              <a:t>using TR 103 375</a:t>
            </a:r>
            <a:r>
              <a:rPr lang="eu-ES" dirty="0" smtClean="0">
                <a:solidFill>
                  <a:schemeClr val="tx1"/>
                </a:solidFill>
              </a:rPr>
              <a:t>)</a:t>
            </a:r>
          </a:p>
          <a:p>
            <a:r>
              <a:rPr lang="eu-ES" sz="2200" dirty="0" smtClean="0">
                <a:solidFill>
                  <a:schemeClr val="tx1"/>
                </a:solidFill>
              </a:rPr>
              <a:t>All identified gaps recorded in the TR, to serve as a </a:t>
            </a:r>
            <a:r>
              <a:rPr lang="eu-ES" sz="2200" b="1" dirty="0" smtClean="0">
                <a:solidFill>
                  <a:schemeClr val="tx1"/>
                </a:solidFill>
              </a:rPr>
              <a:t>reference for the LSPs</a:t>
            </a:r>
          </a:p>
          <a:p>
            <a:r>
              <a:rPr lang="eu-ES" sz="2200" dirty="0">
                <a:solidFill>
                  <a:schemeClr val="tx1"/>
                </a:solidFill>
              </a:rPr>
              <a:t>Resolution of the gaps</a:t>
            </a:r>
          </a:p>
          <a:p>
            <a:pPr lvl="1"/>
            <a:r>
              <a:rPr lang="eu-ES" sz="1600" dirty="0" smtClean="0">
                <a:solidFill>
                  <a:schemeClr val="tx1"/>
                </a:solidFill>
              </a:rPr>
              <a:t>Dissemination of STF </a:t>
            </a:r>
            <a:r>
              <a:rPr lang="eu-ES" sz="1600" dirty="0">
                <a:solidFill>
                  <a:schemeClr val="tx1"/>
                </a:solidFill>
              </a:rPr>
              <a:t>505 </a:t>
            </a:r>
            <a:r>
              <a:rPr lang="eu-ES" sz="1600" dirty="0" smtClean="0">
                <a:solidFill>
                  <a:schemeClr val="tx1"/>
                </a:solidFill>
              </a:rPr>
              <a:t>results: to point to gaps and allocate them</a:t>
            </a:r>
            <a:endParaRPr lang="fr-FR" sz="1600" dirty="0">
              <a:solidFill>
                <a:schemeClr val="tx1"/>
              </a:solidFill>
            </a:endParaRPr>
          </a:p>
          <a:p>
            <a:pPr lvl="1"/>
            <a:r>
              <a:rPr lang="eu-ES" sz="1600" dirty="0" smtClean="0">
                <a:solidFill>
                  <a:schemeClr val="tx1"/>
                </a:solidFill>
              </a:rPr>
              <a:t>It is left to the proper organizations of the IoT community</a:t>
            </a:r>
            <a:r>
              <a:rPr lang="eu-ES" sz="1600" dirty="0">
                <a:solidFill>
                  <a:schemeClr val="tx1"/>
                </a:solidFill>
              </a:rPr>
              <a:t> </a:t>
            </a:r>
            <a:r>
              <a:rPr lang="eu-ES" sz="1600" dirty="0" smtClean="0">
                <a:solidFill>
                  <a:schemeClr val="tx1"/>
                </a:solidFill>
              </a:rPr>
              <a:t>to fill the gaps</a:t>
            </a:r>
          </a:p>
        </p:txBody>
      </p:sp>
    </p:spTree>
    <p:extLst>
      <p:ext uri="{BB962C8B-B14F-4D97-AF65-F5344CB8AC3E}">
        <p14:creationId xmlns:p14="http://schemas.microsoft.com/office/powerpoint/2010/main" val="2461504343"/>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p:txBody>
          <a:bodyPr/>
          <a:lstStyle/>
          <a:p>
            <a:r>
              <a:rPr lang="en-GB" altLang="en-US" dirty="0" smtClean="0"/>
              <a:t>Highlights</a:t>
            </a:r>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8A7AB8-A5E9-40C1-9488-1508D765E50B}" type="slidenum">
              <a:rPr lang="en-GB" altLang="en-US">
                <a:solidFill>
                  <a:srgbClr val="8EB4E3"/>
                </a:solidFill>
              </a:rPr>
              <a:pPr eaLnBrk="1" hangingPunct="1"/>
              <a:t>18</a:t>
            </a:fld>
            <a:endParaRPr lang="en-GB" altLang="en-US" dirty="0">
              <a:solidFill>
                <a:srgbClr val="8EB4E3"/>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mtClean="0">
                <a:solidFill>
                  <a:srgbClr val="898989"/>
                </a:solidFill>
                <a:latin typeface="Calibri" panose="020F0502020204030204" pitchFamily="34" charset="0"/>
              </a:rPr>
              <a:t>© ETSI 2017. All rights reserved - S1-172037</a:t>
            </a:r>
            <a:endParaRPr lang="en-US" altLang="en-US" dirty="0" smtClean="0">
              <a:solidFill>
                <a:srgbClr val="898989"/>
              </a:solidFill>
              <a:latin typeface="Calibri" panose="020F0502020204030204" pitchFamily="34" charset="0"/>
            </a:endParaRPr>
          </a:p>
        </p:txBody>
      </p:sp>
      <p:sp>
        <p:nvSpPr>
          <p:cNvPr id="8" name="Textfeld 7"/>
          <p:cNvSpPr txBox="1"/>
          <p:nvPr/>
        </p:nvSpPr>
        <p:spPr>
          <a:xfrm>
            <a:off x="375920" y="1354667"/>
            <a:ext cx="8544560" cy="461665"/>
          </a:xfrm>
          <a:prstGeom prst="rect">
            <a:avLst/>
          </a:prstGeom>
          <a:noFill/>
        </p:spPr>
        <p:txBody>
          <a:bodyPr wrap="square" rtlCol="0">
            <a:spAutoFit/>
          </a:bodyPr>
          <a:lstStyle/>
          <a:p>
            <a:pPr algn="ctr"/>
            <a:r>
              <a:rPr lang="en-US" sz="2400" dirty="0" smtClean="0"/>
              <a:t>49 main gaps result from the consolidation view (TR 103 376)  </a:t>
            </a:r>
          </a:p>
        </p:txBody>
      </p:sp>
      <p:pic>
        <p:nvPicPr>
          <p:cNvPr id="2050" name="Picture 2" descr="E:\D-Content\D-STF505-IoT\MyDocs\170124_G2M\Gaps_diagr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20" y="2036112"/>
            <a:ext cx="8662150" cy="4467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26389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Connectivity </a:t>
            </a:r>
          </a:p>
        </p:txBody>
      </p:sp>
      <p:sp>
        <p:nvSpPr>
          <p:cNvPr id="3" name="Espace réservé du contenu 2"/>
          <p:cNvSpPr>
            <a:spLocks noGrp="1"/>
          </p:cNvSpPr>
          <p:nvPr>
            <p:ph idx="1"/>
          </p:nvPr>
        </p:nvSpPr>
        <p:spPr/>
        <p:txBody>
          <a:bodyPr/>
          <a:lstStyle/>
          <a:p>
            <a:r>
              <a:rPr lang="en-US" i="1" dirty="0"/>
              <a:t>Fragmentation of the standardization landscape, competing </a:t>
            </a:r>
            <a:r>
              <a:rPr lang="en-US" i="1" dirty="0" smtClean="0"/>
              <a:t>technologies. Availability of </a:t>
            </a:r>
            <a:r>
              <a:rPr lang="en-US" i="1" dirty="0"/>
              <a:t>a large number of heterogeneous communications and networking </a:t>
            </a:r>
            <a:r>
              <a:rPr lang="en-US" i="1" dirty="0" smtClean="0"/>
              <a:t>technologies</a:t>
            </a:r>
            <a:endParaRPr lang="en-US" i="1" dirty="0"/>
          </a:p>
          <a:p>
            <a:pPr marL="457200" lvl="1" indent="0">
              <a:buNone/>
            </a:pPr>
            <a:r>
              <a:rPr lang="en-US" dirty="0" smtClean="0">
                <a:sym typeface="Wingdings" panose="05000000000000000000" pitchFamily="2" charset="2"/>
              </a:rPr>
              <a:t></a:t>
            </a:r>
            <a:r>
              <a:rPr lang="en-US" dirty="0" smtClean="0"/>
              <a:t> </a:t>
            </a:r>
            <a:r>
              <a:rPr lang="en-US" dirty="0"/>
              <a:t>Choose solutions with </a:t>
            </a:r>
            <a:r>
              <a:rPr lang="en-US" b="1" dirty="0">
                <a:solidFill>
                  <a:srgbClr val="FF0000"/>
                </a:solidFill>
              </a:rPr>
              <a:t>additional criteria</a:t>
            </a:r>
            <a:r>
              <a:rPr lang="en-US" dirty="0"/>
              <a:t>: IPR, </a:t>
            </a:r>
            <a:r>
              <a:rPr lang="en-US" dirty="0" smtClean="0"/>
              <a:t>licensing and monthly fees, </a:t>
            </a:r>
            <a:r>
              <a:rPr lang="en-US" dirty="0"/>
              <a:t>deployment cost, </a:t>
            </a:r>
            <a:r>
              <a:rPr lang="en-US" dirty="0" smtClean="0"/>
              <a:t>security, energy consumption.</a:t>
            </a:r>
            <a:endParaRPr lang="en-US" dirty="0"/>
          </a:p>
          <a:p>
            <a:pPr marL="457200" lvl="1" indent="0">
              <a:buNone/>
            </a:pPr>
            <a:r>
              <a:rPr lang="en-US" dirty="0">
                <a:sym typeface="Wingdings" panose="05000000000000000000" pitchFamily="2" charset="2"/>
              </a:rPr>
              <a:t> </a:t>
            </a:r>
            <a:r>
              <a:rPr lang="en-US" dirty="0" smtClean="0"/>
              <a:t>Further criteria </a:t>
            </a:r>
            <a:r>
              <a:rPr lang="en-US" dirty="0"/>
              <a:t>(may need </a:t>
            </a:r>
            <a:r>
              <a:rPr lang="en-US" b="1" dirty="0">
                <a:solidFill>
                  <a:srgbClr val="FF0000"/>
                </a:solidFill>
              </a:rPr>
              <a:t>refinement of existing standards</a:t>
            </a:r>
            <a:r>
              <a:rPr lang="en-US" dirty="0"/>
              <a:t>): flexibility, prioritization of the flows, scalability, resilience to external factors and possible issues in the network, high network availability, spectrum resources availability</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19</a:t>
            </a:fld>
            <a:endParaRPr lang="en-GB" altLang="en-US"/>
          </a:p>
        </p:txBody>
      </p:sp>
    </p:spTree>
    <p:extLst>
      <p:ext uri="{BB962C8B-B14F-4D97-AF65-F5344CB8AC3E}">
        <p14:creationId xmlns:p14="http://schemas.microsoft.com/office/powerpoint/2010/main" val="620736050"/>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p:txBody>
          <a:bodyPr/>
          <a:lstStyle/>
          <a:p>
            <a:r>
              <a:rPr lang="en-GB" altLang="en-US" dirty="0" smtClean="0"/>
              <a:t>Study on IoT Standards Landscaping</a:t>
            </a:r>
            <a:br>
              <a:rPr lang="en-GB" altLang="en-US" dirty="0" smtClean="0"/>
            </a:br>
            <a:r>
              <a:rPr lang="en-GB" altLang="en-US" dirty="0" smtClean="0"/>
              <a:t>and Gap Analysis</a:t>
            </a:r>
          </a:p>
        </p:txBody>
      </p:sp>
      <p:sp>
        <p:nvSpPr>
          <p:cNvPr id="25603" name="מציין מיקום תוכן 2"/>
          <p:cNvSpPr>
            <a:spLocks noGrp="1"/>
          </p:cNvSpPr>
          <p:nvPr>
            <p:ph idx="1"/>
          </p:nvPr>
        </p:nvSpPr>
        <p:spPr/>
        <p:txBody>
          <a:bodyPr/>
          <a:lstStyle/>
          <a:p>
            <a:r>
              <a:rPr lang="en-GB" altLang="de-DE" sz="2000" dirty="0" smtClean="0">
                <a:solidFill>
                  <a:schemeClr val="tx1"/>
                </a:solidFill>
              </a:rPr>
              <a:t>The </a:t>
            </a:r>
            <a:r>
              <a:rPr lang="en-GB" altLang="de-DE" sz="2000" dirty="0">
                <a:solidFill>
                  <a:schemeClr val="tx1"/>
                </a:solidFill>
              </a:rPr>
              <a:t>European Commission </a:t>
            </a:r>
            <a:r>
              <a:rPr lang="en-GB" altLang="de-DE" sz="2000" dirty="0" smtClean="0">
                <a:solidFill>
                  <a:schemeClr val="tx1"/>
                </a:solidFill>
              </a:rPr>
              <a:t>runs the </a:t>
            </a:r>
            <a:r>
              <a:rPr lang="en-GB" sz="2000" dirty="0" smtClean="0">
                <a:solidFill>
                  <a:schemeClr val="tx1"/>
                </a:solidFill>
              </a:rPr>
              <a:t>EU Research and Innovation program Horizon 2020.</a:t>
            </a:r>
            <a:br>
              <a:rPr lang="en-GB" sz="2000" dirty="0" smtClean="0">
                <a:solidFill>
                  <a:schemeClr val="tx1"/>
                </a:solidFill>
              </a:rPr>
            </a:br>
            <a:r>
              <a:rPr lang="en-GB" sz="2000" dirty="0" smtClean="0">
                <a:solidFill>
                  <a:schemeClr val="tx1"/>
                </a:solidFill>
              </a:rPr>
              <a:t>It </a:t>
            </a:r>
            <a:r>
              <a:rPr lang="en-GB" altLang="de-DE" sz="2000" dirty="0" smtClean="0">
                <a:solidFill>
                  <a:schemeClr val="tx1"/>
                </a:solidFill>
              </a:rPr>
              <a:t>s</a:t>
            </a:r>
            <a:r>
              <a:rPr lang="en-GB" sz="2000" dirty="0" smtClean="0">
                <a:solidFill>
                  <a:schemeClr val="tx1"/>
                </a:solidFill>
              </a:rPr>
              <a:t>upports the emergence of an eco-system capable of delivering the Internet of Things with actions like</a:t>
            </a:r>
            <a:endParaRPr lang="en-GB" altLang="de-DE" sz="2000" dirty="0" smtClean="0">
              <a:solidFill>
                <a:schemeClr val="tx1"/>
              </a:solidFill>
            </a:endParaRPr>
          </a:p>
          <a:p>
            <a:pPr lvl="1"/>
            <a:r>
              <a:rPr lang="en-GB" sz="1800" dirty="0" smtClean="0">
                <a:solidFill>
                  <a:schemeClr val="tx1"/>
                </a:solidFill>
              </a:rPr>
              <a:t>Validation of IoT technologies and approaches through </a:t>
            </a:r>
            <a:r>
              <a:rPr lang="en-GB" sz="1800" b="1" dirty="0" smtClean="0">
                <a:solidFill>
                  <a:schemeClr val="tx1"/>
                </a:solidFill>
              </a:rPr>
              <a:t>L</a:t>
            </a:r>
            <a:r>
              <a:rPr lang="en-GB" sz="1800" dirty="0" smtClean="0">
                <a:solidFill>
                  <a:schemeClr val="tx1"/>
                </a:solidFill>
              </a:rPr>
              <a:t>arge </a:t>
            </a:r>
            <a:r>
              <a:rPr lang="en-GB" sz="1800" b="1" dirty="0" smtClean="0">
                <a:solidFill>
                  <a:schemeClr val="tx1"/>
                </a:solidFill>
              </a:rPr>
              <a:t>S</a:t>
            </a:r>
            <a:r>
              <a:rPr lang="en-GB" sz="1800" dirty="0" smtClean="0">
                <a:solidFill>
                  <a:schemeClr val="tx1"/>
                </a:solidFill>
              </a:rPr>
              <a:t>cale innovation </a:t>
            </a:r>
            <a:r>
              <a:rPr lang="en-GB" sz="1800" b="1" dirty="0" smtClean="0">
                <a:solidFill>
                  <a:schemeClr val="tx1"/>
                </a:solidFill>
              </a:rPr>
              <a:t>P</a:t>
            </a:r>
            <a:r>
              <a:rPr lang="en-GB" sz="1800" dirty="0" smtClean="0">
                <a:solidFill>
                  <a:schemeClr val="tx1"/>
                </a:solidFill>
              </a:rPr>
              <a:t>ilots (LSPs); </a:t>
            </a:r>
          </a:p>
          <a:p>
            <a:pPr lvl="1"/>
            <a:r>
              <a:rPr lang="en-GB" sz="1800" dirty="0" smtClean="0">
                <a:solidFill>
                  <a:schemeClr val="tx1"/>
                </a:solidFill>
              </a:rPr>
              <a:t>Identification of required standards in support of global deployments and interoperability in order to support the LSPs</a:t>
            </a:r>
            <a:br>
              <a:rPr lang="en-GB" sz="1800" dirty="0" smtClean="0">
                <a:solidFill>
                  <a:schemeClr val="tx1"/>
                </a:solidFill>
              </a:rPr>
            </a:br>
            <a:r>
              <a:rPr lang="en-GB" sz="1800" dirty="0" smtClean="0">
                <a:solidFill>
                  <a:schemeClr val="tx1"/>
                </a:solidFill>
              </a:rPr>
              <a:t/>
            </a:r>
            <a:br>
              <a:rPr lang="en-GB" sz="1800" dirty="0" smtClean="0">
                <a:solidFill>
                  <a:schemeClr val="tx1"/>
                </a:solidFill>
              </a:rPr>
            </a:br>
            <a:r>
              <a:rPr lang="en-GB" sz="1800" dirty="0" smtClean="0">
                <a:solidFill>
                  <a:schemeClr val="tx1"/>
                </a:solidFill>
                <a:sym typeface="Wingdings" panose="05000000000000000000" pitchFamily="2" charset="2"/>
              </a:rPr>
              <a:t> For this purpose ETSI has been tasked to provide two reports on</a:t>
            </a:r>
            <a:br>
              <a:rPr lang="en-GB" sz="1800" dirty="0" smtClean="0">
                <a:solidFill>
                  <a:schemeClr val="tx1"/>
                </a:solidFill>
                <a:sym typeface="Wingdings" panose="05000000000000000000" pitchFamily="2" charset="2"/>
              </a:rPr>
            </a:br>
            <a:r>
              <a:rPr lang="en-GB" sz="1800" dirty="0" smtClean="0">
                <a:solidFill>
                  <a:schemeClr val="tx1"/>
                </a:solidFill>
                <a:sym typeface="Wingdings" panose="05000000000000000000" pitchFamily="2" charset="2"/>
              </a:rPr>
              <a:t>      “</a:t>
            </a:r>
            <a:r>
              <a:rPr lang="en-GB" altLang="en-US" sz="1800" dirty="0" smtClean="0">
                <a:solidFill>
                  <a:schemeClr val="tx1"/>
                </a:solidFill>
              </a:rPr>
              <a:t>IoT </a:t>
            </a:r>
            <a:r>
              <a:rPr lang="en-GB" sz="1800" dirty="0" smtClean="0">
                <a:solidFill>
                  <a:schemeClr val="tx1"/>
                </a:solidFill>
              </a:rPr>
              <a:t>Standards Landscaping“ and “IoT European LSP gap analysis“; </a:t>
            </a:r>
            <a:r>
              <a:rPr lang="en-GB" sz="1800" dirty="0" smtClean="0"/>
              <a:t/>
            </a:r>
            <a:br>
              <a:rPr lang="en-GB" sz="1800" dirty="0" smtClean="0"/>
            </a:br>
            <a:r>
              <a:rPr lang="en-GB" sz="1800" dirty="0" smtClean="0"/>
              <a:t>      </a:t>
            </a:r>
            <a:r>
              <a:rPr lang="en-GB" sz="1800" dirty="0" smtClean="0">
                <a:solidFill>
                  <a:srgbClr val="0070C0"/>
                </a:solidFill>
              </a:rPr>
              <a:t>ETSI TC SmartM2M launched a Specialist Task Force (STF505) to</a:t>
            </a:r>
            <a:br>
              <a:rPr lang="en-GB" sz="1800" dirty="0" smtClean="0">
                <a:solidFill>
                  <a:srgbClr val="0070C0"/>
                </a:solidFill>
              </a:rPr>
            </a:br>
            <a:r>
              <a:rPr lang="en-GB" sz="1800" dirty="0" smtClean="0">
                <a:solidFill>
                  <a:srgbClr val="0070C0"/>
                </a:solidFill>
              </a:rPr>
              <a:t>      proceed this task in support of AIOTI WG3</a:t>
            </a:r>
            <a:endParaRPr lang="en-GB" altLang="en-US" sz="2400" dirty="0">
              <a:solidFill>
                <a:srgbClr val="0070C0"/>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mtClean="0">
                <a:solidFill>
                  <a:srgbClr val="898989"/>
                </a:solidFill>
                <a:latin typeface="Calibri" panose="020F0502020204030204" pitchFamily="34" charset="0"/>
              </a:rPr>
              <a:t>© ETSI 2017. All rights reserved - S1-172037</a:t>
            </a:r>
            <a:endParaRPr lang="en-US" altLang="en-US" dirty="0" smtClean="0">
              <a:solidFill>
                <a:srgbClr val="898989"/>
              </a:solidFill>
              <a:latin typeface="Calibri" panose="020F0502020204030204" pitchFamily="34" charset="0"/>
            </a:endParaRPr>
          </a:p>
        </p:txBody>
      </p:sp>
      <p:sp>
        <p:nvSpPr>
          <p:cNvPr id="2" name="Slide Number Placeholder 1"/>
          <p:cNvSpPr>
            <a:spLocks noGrp="1"/>
          </p:cNvSpPr>
          <p:nvPr>
            <p:ph type="sldNum" sz="quarter" idx="11"/>
          </p:nvPr>
        </p:nvSpPr>
        <p:spPr/>
        <p:txBody>
          <a:bodyPr/>
          <a:lstStyle/>
          <a:p>
            <a:fld id="{13A81C64-F720-426A-9905-35D857D010DB}" type="slidenum">
              <a:rPr lang="en-GB" altLang="en-US" smtClean="0"/>
              <a:pPr/>
              <a:t>2</a:t>
            </a:fld>
            <a:endParaRPr lang="en-GB" altLang="en-US"/>
          </a:p>
        </p:txBody>
      </p:sp>
    </p:spTree>
    <p:extLst>
      <p:ext uri="{BB962C8B-B14F-4D97-AF65-F5344CB8AC3E}">
        <p14:creationId xmlns:p14="http://schemas.microsoft.com/office/powerpoint/2010/main" val="766183280"/>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Upper layers: service and application</a:t>
            </a:r>
            <a:endParaRPr lang="en-GB" dirty="0"/>
          </a:p>
        </p:txBody>
      </p:sp>
      <p:sp>
        <p:nvSpPr>
          <p:cNvPr id="3" name="Espace réservé du contenu 2"/>
          <p:cNvSpPr>
            <a:spLocks noGrp="1"/>
          </p:cNvSpPr>
          <p:nvPr>
            <p:ph idx="1"/>
          </p:nvPr>
        </p:nvSpPr>
        <p:spPr>
          <a:xfrm>
            <a:off x="457200" y="1333948"/>
            <a:ext cx="8428616" cy="4792215"/>
          </a:xfrm>
        </p:spPr>
        <p:txBody>
          <a:bodyPr/>
          <a:lstStyle/>
          <a:p>
            <a:r>
              <a:rPr lang="en-US" i="1" dirty="0"/>
              <a:t>Data interoperability: lack of easy translation mechanisms between different specific models. </a:t>
            </a:r>
            <a:r>
              <a:rPr lang="en-US" i="1" dirty="0" smtClean="0"/>
              <a:t>Need </a:t>
            </a:r>
            <a:r>
              <a:rPr lang="en-US" i="1" dirty="0"/>
              <a:t>of a global and neutral data model. Seamless interoperability between data </a:t>
            </a:r>
            <a:r>
              <a:rPr lang="en-US" i="1" dirty="0" smtClean="0"/>
              <a:t>systems</a:t>
            </a:r>
          </a:p>
          <a:p>
            <a:pPr marL="457200" lvl="1" indent="0">
              <a:buNone/>
            </a:pPr>
            <a:r>
              <a:rPr lang="en-US" dirty="0" smtClean="0">
                <a:sym typeface="Wingdings" panose="05000000000000000000" pitchFamily="2" charset="2"/>
              </a:rPr>
              <a:t></a:t>
            </a:r>
            <a:r>
              <a:rPr lang="en-US" dirty="0" smtClean="0"/>
              <a:t> Develop </a:t>
            </a:r>
            <a:r>
              <a:rPr lang="en-US" b="1" dirty="0" smtClean="0">
                <a:solidFill>
                  <a:srgbClr val="FF0000"/>
                </a:solidFill>
              </a:rPr>
              <a:t>semantic interoperability </a:t>
            </a:r>
            <a:r>
              <a:rPr lang="en-US" dirty="0" smtClean="0"/>
              <a:t>to enable harmonization</a:t>
            </a:r>
            <a:endParaRPr lang="en-US" dirty="0"/>
          </a:p>
          <a:p>
            <a:r>
              <a:rPr lang="en-US" i="1" dirty="0" smtClean="0"/>
              <a:t>Interoperable </a:t>
            </a:r>
            <a:r>
              <a:rPr lang="en-US" i="1" dirty="0"/>
              <a:t>processing rules: lack of definition for advanced analysis and processing of </a:t>
            </a:r>
            <a:r>
              <a:rPr lang="en-US" i="1" dirty="0" smtClean="0"/>
              <a:t>sensor </a:t>
            </a:r>
            <a:r>
              <a:rPr lang="en-US" i="1" dirty="0"/>
              <a:t>events and data to interpret the sensor data in an identical manner across heterogeneous </a:t>
            </a:r>
            <a:r>
              <a:rPr lang="en-US" i="1" dirty="0" smtClean="0"/>
              <a:t>platforms </a:t>
            </a:r>
          </a:p>
          <a:p>
            <a:pPr marL="457200" lvl="1" indent="0">
              <a:buNone/>
            </a:pPr>
            <a:r>
              <a:rPr lang="en-US" dirty="0" smtClean="0">
                <a:sym typeface="Wingdings" panose="05000000000000000000" pitchFamily="2" charset="2"/>
              </a:rPr>
              <a:t></a:t>
            </a:r>
            <a:r>
              <a:rPr lang="en-US" dirty="0" smtClean="0"/>
              <a:t> </a:t>
            </a:r>
            <a:r>
              <a:rPr lang="en-US" dirty="0"/>
              <a:t>Develop </a:t>
            </a:r>
            <a:r>
              <a:rPr lang="en-US" b="1" dirty="0">
                <a:solidFill>
                  <a:srgbClr val="FF0000"/>
                </a:solidFill>
              </a:rPr>
              <a:t>guidance for decision-making processes</a:t>
            </a:r>
            <a:r>
              <a:rPr lang="en-US" dirty="0"/>
              <a:t>, for </a:t>
            </a:r>
            <a:r>
              <a:rPr lang="en-US" b="1" dirty="0">
                <a:solidFill>
                  <a:srgbClr val="FF0000"/>
                </a:solidFill>
              </a:rPr>
              <a:t>data </a:t>
            </a:r>
            <a:r>
              <a:rPr lang="en-US" b="1" dirty="0" smtClean="0">
                <a:solidFill>
                  <a:srgbClr val="FF0000"/>
                </a:solidFill>
              </a:rPr>
              <a:t>organization, </a:t>
            </a:r>
            <a:r>
              <a:rPr lang="en-US" b="1" dirty="0">
                <a:solidFill>
                  <a:srgbClr val="FF0000"/>
                </a:solidFill>
              </a:rPr>
              <a:t>storage and exchange</a:t>
            </a:r>
            <a:r>
              <a:rPr lang="en-US" dirty="0"/>
              <a:t>. </a:t>
            </a:r>
          </a:p>
          <a:p>
            <a:r>
              <a:rPr lang="en-US" i="1" dirty="0" smtClean="0"/>
              <a:t>APIs </a:t>
            </a:r>
            <a:r>
              <a:rPr lang="en-US" i="1" dirty="0"/>
              <a:t>to support application portability among devices/terminals</a:t>
            </a:r>
          </a:p>
          <a:p>
            <a:pPr marL="457200" lvl="1" indent="0">
              <a:buNone/>
            </a:pPr>
            <a:r>
              <a:rPr lang="en-US" dirty="0">
                <a:sym typeface="Wingdings" panose="05000000000000000000" pitchFamily="2" charset="2"/>
              </a:rPr>
              <a:t></a:t>
            </a:r>
            <a:r>
              <a:rPr lang="en-US" dirty="0" smtClean="0"/>
              <a:t> </a:t>
            </a:r>
            <a:r>
              <a:rPr lang="en-US" b="1" dirty="0">
                <a:solidFill>
                  <a:srgbClr val="FF0000"/>
                </a:solidFill>
              </a:rPr>
              <a:t>Interoperability of platforms</a:t>
            </a:r>
            <a:r>
              <a:rPr lang="en-US" dirty="0"/>
              <a:t>: data level (semantic) + application level (services)</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dirty="0"/>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20</a:t>
            </a:fld>
            <a:endParaRPr lang="en-GB" altLang="en-US"/>
          </a:p>
        </p:txBody>
      </p:sp>
    </p:spTree>
    <p:extLst>
      <p:ext uri="{BB962C8B-B14F-4D97-AF65-F5344CB8AC3E}">
        <p14:creationId xmlns:p14="http://schemas.microsoft.com/office/powerpoint/2010/main" val="381417786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Integration/Interoperability</a:t>
            </a:r>
          </a:p>
        </p:txBody>
      </p:sp>
      <p:sp>
        <p:nvSpPr>
          <p:cNvPr id="3" name="Espace réservé du contenu 2"/>
          <p:cNvSpPr>
            <a:spLocks noGrp="1"/>
          </p:cNvSpPr>
          <p:nvPr>
            <p:ph idx="1"/>
          </p:nvPr>
        </p:nvSpPr>
        <p:spPr/>
        <p:txBody>
          <a:bodyPr/>
          <a:lstStyle/>
          <a:p>
            <a:r>
              <a:rPr lang="en-US" i="1" dirty="0"/>
              <a:t>Global-level standards (international vs. regional level) </a:t>
            </a:r>
          </a:p>
          <a:p>
            <a:pPr marL="457200" lvl="1" indent="0">
              <a:buNone/>
            </a:pPr>
            <a:r>
              <a:rPr lang="en-US" dirty="0">
                <a:sym typeface="Wingdings" panose="05000000000000000000" pitchFamily="2" charset="2"/>
              </a:rPr>
              <a:t></a:t>
            </a:r>
            <a:r>
              <a:rPr lang="en-US" dirty="0"/>
              <a:t> </a:t>
            </a:r>
            <a:r>
              <a:rPr lang="en-US" b="1" dirty="0" smtClean="0">
                <a:solidFill>
                  <a:srgbClr val="FF0000"/>
                </a:solidFill>
              </a:rPr>
              <a:t>Harmonization</a:t>
            </a:r>
            <a:r>
              <a:rPr lang="en-US" dirty="0" smtClean="0"/>
              <a:t> </a:t>
            </a:r>
            <a:r>
              <a:rPr lang="en-US" dirty="0"/>
              <a:t>/ Interoperability </a:t>
            </a:r>
            <a:r>
              <a:rPr lang="en-US" dirty="0" smtClean="0"/>
              <a:t>of similar </a:t>
            </a:r>
            <a:r>
              <a:rPr lang="en-US" dirty="0"/>
              <a:t>messages defined at regional level</a:t>
            </a:r>
          </a:p>
          <a:p>
            <a:r>
              <a:rPr lang="en-US" i="1" dirty="0" smtClean="0"/>
              <a:t>Fragmentation </a:t>
            </a:r>
            <a:r>
              <a:rPr lang="en-US" i="1" dirty="0"/>
              <a:t>due to competitive </a:t>
            </a:r>
            <a:r>
              <a:rPr lang="en-US" i="1" dirty="0" smtClean="0"/>
              <a:t>platforms </a:t>
            </a:r>
            <a:r>
              <a:rPr lang="en-US" i="1" dirty="0"/>
              <a:t>and </a:t>
            </a:r>
            <a:r>
              <a:rPr lang="en-US" i="1" dirty="0" smtClean="0"/>
              <a:t>standards </a:t>
            </a:r>
            <a:endParaRPr lang="en-US" i="1" dirty="0"/>
          </a:p>
          <a:p>
            <a:pPr marL="457200" lvl="1" indent="0">
              <a:buNone/>
            </a:pPr>
            <a:r>
              <a:rPr lang="en-US" dirty="0">
                <a:sym typeface="Wingdings" panose="05000000000000000000" pitchFamily="2" charset="2"/>
              </a:rPr>
              <a:t></a:t>
            </a:r>
            <a:r>
              <a:rPr lang="en-US" dirty="0"/>
              <a:t> </a:t>
            </a:r>
            <a:r>
              <a:rPr lang="en-US" dirty="0" smtClean="0"/>
              <a:t>Develop </a:t>
            </a:r>
            <a:r>
              <a:rPr lang="en-US" dirty="0"/>
              <a:t>technical guidance of </a:t>
            </a:r>
            <a:r>
              <a:rPr lang="en-US" b="1" dirty="0">
                <a:solidFill>
                  <a:srgbClr val="FF0000"/>
                </a:solidFill>
              </a:rPr>
              <a:t>compatibility between standards </a:t>
            </a:r>
          </a:p>
          <a:p>
            <a:pPr marL="457200" lvl="1" indent="0">
              <a:buNone/>
            </a:pPr>
            <a:r>
              <a:rPr lang="en-US" dirty="0">
                <a:sym typeface="Wingdings" panose="05000000000000000000" pitchFamily="2" charset="2"/>
              </a:rPr>
              <a:t></a:t>
            </a:r>
            <a:r>
              <a:rPr lang="en-US" dirty="0"/>
              <a:t> </a:t>
            </a:r>
            <a:r>
              <a:rPr lang="en-US" dirty="0" smtClean="0"/>
              <a:t>Some </a:t>
            </a:r>
            <a:r>
              <a:rPr lang="en-US" dirty="0"/>
              <a:t>clarification may be brought by </a:t>
            </a:r>
            <a:r>
              <a:rPr lang="en-US" b="1" dirty="0">
                <a:solidFill>
                  <a:srgbClr val="FF0000"/>
                </a:solidFill>
              </a:rPr>
              <a:t>refinement of the use cases</a:t>
            </a:r>
          </a:p>
          <a:p>
            <a:pPr marL="457200" lvl="1" indent="0">
              <a:buNone/>
            </a:pPr>
            <a:r>
              <a:rPr lang="en-US" dirty="0">
                <a:sym typeface="Wingdings" panose="05000000000000000000" pitchFamily="2" charset="2"/>
              </a:rPr>
              <a:t></a:t>
            </a:r>
            <a:r>
              <a:rPr lang="en-US" dirty="0"/>
              <a:t> </a:t>
            </a:r>
            <a:r>
              <a:rPr lang="en-US" dirty="0" smtClean="0"/>
              <a:t>Develop </a:t>
            </a:r>
            <a:r>
              <a:rPr lang="en-US" b="1" dirty="0" smtClean="0">
                <a:solidFill>
                  <a:srgbClr val="FF0000"/>
                </a:solidFill>
              </a:rPr>
              <a:t>interworking </a:t>
            </a:r>
            <a:r>
              <a:rPr lang="en-US" b="1" dirty="0">
                <a:solidFill>
                  <a:srgbClr val="FF0000"/>
                </a:solidFill>
              </a:rPr>
              <a:t>/ cooperation between platforms</a:t>
            </a:r>
            <a:r>
              <a:rPr lang="en-US" dirty="0"/>
              <a:t>, e.g. possibility to exchange data. </a:t>
            </a:r>
            <a:r>
              <a:rPr lang="en-US" dirty="0" smtClean="0"/>
              <a:t>Manage applications </a:t>
            </a:r>
            <a:r>
              <a:rPr lang="en-US" dirty="0"/>
              <a:t>heterogeneity</a:t>
            </a:r>
          </a:p>
          <a:p>
            <a:pPr marL="457200" lvl="1" indent="0">
              <a:buNone/>
            </a:pPr>
            <a:r>
              <a:rPr lang="en-US" dirty="0">
                <a:sym typeface="Wingdings" panose="05000000000000000000" pitchFamily="2" charset="2"/>
              </a:rPr>
              <a:t></a:t>
            </a:r>
            <a:r>
              <a:rPr lang="en-US" dirty="0"/>
              <a:t> </a:t>
            </a:r>
            <a:r>
              <a:rPr lang="en-US" dirty="0" smtClean="0"/>
              <a:t>Focus </a:t>
            </a:r>
            <a:r>
              <a:rPr lang="en-US" dirty="0"/>
              <a:t>on the </a:t>
            </a:r>
            <a:r>
              <a:rPr lang="en-US" b="1" dirty="0">
                <a:solidFill>
                  <a:srgbClr val="FF0000"/>
                </a:solidFill>
              </a:rPr>
              <a:t>whole value-chain </a:t>
            </a:r>
            <a:r>
              <a:rPr lang="en-US" dirty="0"/>
              <a:t>(devices, platform, etc.…), not only </a:t>
            </a:r>
            <a:r>
              <a:rPr lang="en-US" dirty="0" smtClean="0"/>
              <a:t>on connectivity</a:t>
            </a:r>
            <a:r>
              <a:rPr lang="en-US" dirty="0"/>
              <a:t>. Enable the support </a:t>
            </a:r>
            <a:r>
              <a:rPr lang="en-US" dirty="0" smtClean="0"/>
              <a:t>of a </a:t>
            </a:r>
            <a:r>
              <a:rPr lang="en-US" dirty="0"/>
              <a:t>wide range of sensors, devices, protocols, services … Ensure </a:t>
            </a:r>
            <a:r>
              <a:rPr lang="en-US" b="1" dirty="0">
                <a:solidFill>
                  <a:srgbClr val="FF0000"/>
                </a:solidFill>
              </a:rPr>
              <a:t>flexibility and </a:t>
            </a:r>
            <a:r>
              <a:rPr lang="en-US" b="1" dirty="0" smtClean="0">
                <a:solidFill>
                  <a:srgbClr val="FF0000"/>
                </a:solidFill>
              </a:rPr>
              <a:t>scalability</a:t>
            </a:r>
            <a:endParaRPr lang="en-US" b="1" dirty="0">
              <a:solidFill>
                <a:srgbClr val="FF0000"/>
              </a:solidFill>
            </a:endParaRPr>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dirty="0"/>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21</a:t>
            </a:fld>
            <a:endParaRPr lang="en-GB" altLang="en-US"/>
          </a:p>
        </p:txBody>
      </p:sp>
    </p:spTree>
    <p:extLst>
      <p:ext uri="{BB962C8B-B14F-4D97-AF65-F5344CB8AC3E}">
        <p14:creationId xmlns:p14="http://schemas.microsoft.com/office/powerpoint/2010/main" val="193695615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Applications </a:t>
            </a:r>
            <a:r>
              <a:rPr lang="en-GB" dirty="0" smtClean="0"/>
              <a:t>management (life-cycle)</a:t>
            </a:r>
            <a:endParaRPr lang="en-GB" dirty="0"/>
          </a:p>
        </p:txBody>
      </p:sp>
      <p:sp>
        <p:nvSpPr>
          <p:cNvPr id="3" name="Espace réservé du contenu 2"/>
          <p:cNvSpPr>
            <a:spLocks noGrp="1"/>
          </p:cNvSpPr>
          <p:nvPr>
            <p:ph idx="1"/>
          </p:nvPr>
        </p:nvSpPr>
        <p:spPr/>
        <p:txBody>
          <a:bodyPr/>
          <a:lstStyle/>
          <a:p>
            <a:r>
              <a:rPr lang="en-US" i="1" dirty="0" smtClean="0"/>
              <a:t>Usability</a:t>
            </a:r>
            <a:r>
              <a:rPr lang="en-US" dirty="0" smtClean="0"/>
              <a:t> </a:t>
            </a:r>
            <a:endParaRPr lang="en-US" dirty="0"/>
          </a:p>
          <a:p>
            <a:pPr marL="457200" lvl="1" indent="0">
              <a:buNone/>
            </a:pPr>
            <a:r>
              <a:rPr lang="en-US" dirty="0">
                <a:sym typeface="Wingdings" panose="05000000000000000000" pitchFamily="2" charset="2"/>
              </a:rPr>
              <a:t> </a:t>
            </a:r>
            <a:r>
              <a:rPr lang="en-US" dirty="0" smtClean="0"/>
              <a:t>Develop </a:t>
            </a:r>
            <a:r>
              <a:rPr lang="en-US" b="1" dirty="0">
                <a:solidFill>
                  <a:srgbClr val="FF0000"/>
                </a:solidFill>
              </a:rPr>
              <a:t>tools to enable ease of </a:t>
            </a:r>
            <a:r>
              <a:rPr lang="en-US" dirty="0"/>
              <a:t>installation, </a:t>
            </a:r>
            <a:r>
              <a:rPr lang="en-US" dirty="0" smtClean="0"/>
              <a:t>configuration, maintenance</a:t>
            </a:r>
            <a:r>
              <a:rPr lang="en-US" dirty="0"/>
              <a:t>, operation of devices, technologies,  and </a:t>
            </a:r>
            <a:r>
              <a:rPr lang="en-US" dirty="0" smtClean="0"/>
              <a:t>platforms. Simplify the </a:t>
            </a:r>
            <a:r>
              <a:rPr lang="en-US" b="1" dirty="0">
                <a:solidFill>
                  <a:srgbClr val="FF0000"/>
                </a:solidFill>
              </a:rPr>
              <a:t>personalization of the system</a:t>
            </a:r>
          </a:p>
          <a:p>
            <a:pPr marL="457200" lvl="1" indent="0">
              <a:buNone/>
            </a:pPr>
            <a:r>
              <a:rPr lang="en-US" dirty="0">
                <a:sym typeface="Wingdings" panose="05000000000000000000" pitchFamily="2" charset="2"/>
              </a:rPr>
              <a:t> </a:t>
            </a:r>
            <a:r>
              <a:rPr lang="en-US" dirty="0" smtClean="0"/>
              <a:t>When </a:t>
            </a:r>
            <a:r>
              <a:rPr lang="en-US" dirty="0"/>
              <a:t>suitable, allow </a:t>
            </a:r>
            <a:r>
              <a:rPr lang="en-US" b="1" dirty="0">
                <a:solidFill>
                  <a:srgbClr val="FF0000"/>
                </a:solidFill>
              </a:rPr>
              <a:t>secure remote access </a:t>
            </a:r>
            <a:r>
              <a:rPr lang="en-US" dirty="0"/>
              <a:t>to perform device maintenance. </a:t>
            </a:r>
            <a:r>
              <a:rPr lang="en-US" dirty="0" smtClean="0"/>
              <a:t>Enable </a:t>
            </a:r>
            <a:r>
              <a:rPr lang="en-US" b="1" dirty="0" smtClean="0">
                <a:solidFill>
                  <a:srgbClr val="FF0000"/>
                </a:solidFill>
              </a:rPr>
              <a:t>continued </a:t>
            </a:r>
            <a:r>
              <a:rPr lang="en-US" b="1" dirty="0">
                <a:solidFill>
                  <a:srgbClr val="FF0000"/>
                </a:solidFill>
              </a:rPr>
              <a:t>support to the client </a:t>
            </a:r>
            <a:r>
              <a:rPr lang="en-US" dirty="0"/>
              <a:t>after </a:t>
            </a:r>
            <a:r>
              <a:rPr lang="en-US" dirty="0" smtClean="0"/>
              <a:t>purchase </a:t>
            </a:r>
            <a:endParaRPr lang="en-US" dirty="0"/>
          </a:p>
          <a:p>
            <a:r>
              <a:rPr lang="en-US" i="1" dirty="0" smtClean="0"/>
              <a:t>Applications </a:t>
            </a:r>
            <a:r>
              <a:rPr lang="en-US" i="1" dirty="0"/>
              <a:t>tailored to individual needs: evolution, flexibility of the components</a:t>
            </a:r>
          </a:p>
          <a:p>
            <a:pPr marL="457200" lvl="1" indent="0">
              <a:buNone/>
            </a:pPr>
            <a:r>
              <a:rPr lang="en-US" dirty="0">
                <a:sym typeface="Wingdings" panose="05000000000000000000" pitchFamily="2" charset="2"/>
              </a:rPr>
              <a:t> </a:t>
            </a:r>
            <a:r>
              <a:rPr lang="en-US" dirty="0" smtClean="0"/>
              <a:t>Built-in </a:t>
            </a:r>
            <a:r>
              <a:rPr lang="en-US" b="1" dirty="0">
                <a:solidFill>
                  <a:srgbClr val="FF0000"/>
                </a:solidFill>
              </a:rPr>
              <a:t>application performances' monitoring</a:t>
            </a:r>
            <a:r>
              <a:rPr lang="en-US" dirty="0"/>
              <a:t>. </a:t>
            </a:r>
            <a:endParaRPr lang="en-US" dirty="0" smtClean="0"/>
          </a:p>
          <a:p>
            <a:pPr marL="457200" lvl="1" indent="0">
              <a:buNone/>
            </a:pPr>
            <a:r>
              <a:rPr lang="en-US" dirty="0" smtClean="0">
                <a:sym typeface="Wingdings" panose="05000000000000000000" pitchFamily="2" charset="2"/>
              </a:rPr>
              <a:t> </a:t>
            </a:r>
            <a:r>
              <a:rPr lang="en-US" dirty="0" smtClean="0"/>
              <a:t>Standardized </a:t>
            </a:r>
            <a:r>
              <a:rPr lang="en-US" b="1" dirty="0" smtClean="0">
                <a:solidFill>
                  <a:srgbClr val="FF0000"/>
                </a:solidFill>
              </a:rPr>
              <a:t>methods </a:t>
            </a:r>
            <a:r>
              <a:rPr lang="en-US" b="1" dirty="0">
                <a:solidFill>
                  <a:srgbClr val="FF0000"/>
                </a:solidFill>
              </a:rPr>
              <a:t>to distribute software components </a:t>
            </a:r>
            <a:r>
              <a:rPr lang="en-US" dirty="0"/>
              <a:t>to devices across a network, </a:t>
            </a:r>
            <a:r>
              <a:rPr lang="en-US" dirty="0" smtClean="0"/>
              <a:t> for life-cycle </a:t>
            </a:r>
            <a:r>
              <a:rPr lang="en-US" dirty="0"/>
              <a:t>management in the field</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22</a:t>
            </a:fld>
            <a:endParaRPr lang="en-GB" altLang="en-US"/>
          </a:p>
        </p:txBody>
      </p:sp>
    </p:spTree>
    <p:extLst>
      <p:ext uri="{BB962C8B-B14F-4D97-AF65-F5344CB8AC3E}">
        <p14:creationId xmlns:p14="http://schemas.microsoft.com/office/powerpoint/2010/main" val="1307232054"/>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Infrastructure</a:t>
            </a:r>
          </a:p>
        </p:txBody>
      </p:sp>
      <p:sp>
        <p:nvSpPr>
          <p:cNvPr id="3" name="Espace réservé du contenu 2"/>
          <p:cNvSpPr>
            <a:spLocks noGrp="1"/>
          </p:cNvSpPr>
          <p:nvPr>
            <p:ph idx="1"/>
          </p:nvPr>
        </p:nvSpPr>
        <p:spPr/>
        <p:txBody>
          <a:bodyPr/>
          <a:lstStyle/>
          <a:p>
            <a:r>
              <a:rPr lang="en-US" i="1" dirty="0"/>
              <a:t>Deployment </a:t>
            </a:r>
            <a:r>
              <a:rPr lang="en-US" i="1" dirty="0" smtClean="0"/>
              <a:t>tools  </a:t>
            </a:r>
            <a:endParaRPr lang="en-US" i="1" dirty="0"/>
          </a:p>
          <a:p>
            <a:pPr marL="457200" lvl="1" indent="0">
              <a:buNone/>
            </a:pPr>
            <a:r>
              <a:rPr lang="en-US" dirty="0">
                <a:sym typeface="Wingdings" panose="05000000000000000000" pitchFamily="2" charset="2"/>
              </a:rPr>
              <a:t></a:t>
            </a:r>
            <a:r>
              <a:rPr lang="en-US" dirty="0" smtClean="0"/>
              <a:t> </a:t>
            </a:r>
            <a:r>
              <a:rPr lang="en-US" dirty="0"/>
              <a:t>Unified </a:t>
            </a:r>
            <a:r>
              <a:rPr lang="en-US" b="1" dirty="0">
                <a:solidFill>
                  <a:srgbClr val="FF0000"/>
                </a:solidFill>
              </a:rPr>
              <a:t>model/tools for deployment </a:t>
            </a:r>
            <a:r>
              <a:rPr lang="en-US" dirty="0"/>
              <a:t>and management of large scale distributed </a:t>
            </a:r>
            <a:r>
              <a:rPr lang="en-US" dirty="0" smtClean="0"/>
              <a:t>networks of devices</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23</a:t>
            </a:fld>
            <a:endParaRPr lang="en-GB" altLang="en-US"/>
          </a:p>
        </p:txBody>
      </p:sp>
    </p:spTree>
    <p:extLst>
      <p:ext uri="{BB962C8B-B14F-4D97-AF65-F5344CB8AC3E}">
        <p14:creationId xmlns:p14="http://schemas.microsoft.com/office/powerpoint/2010/main" val="323783682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IoT Architecture</a:t>
            </a:r>
          </a:p>
        </p:txBody>
      </p:sp>
      <p:sp>
        <p:nvSpPr>
          <p:cNvPr id="3" name="Espace réservé du contenu 2"/>
          <p:cNvSpPr>
            <a:spLocks noGrp="1"/>
          </p:cNvSpPr>
          <p:nvPr>
            <p:ph idx="1"/>
          </p:nvPr>
        </p:nvSpPr>
        <p:spPr>
          <a:xfrm>
            <a:off x="457200" y="1473798"/>
            <a:ext cx="8229600" cy="4894729"/>
          </a:xfrm>
        </p:spPr>
        <p:txBody>
          <a:bodyPr/>
          <a:lstStyle/>
          <a:p>
            <a:r>
              <a:rPr lang="en-US" i="1" dirty="0"/>
              <a:t>Identification</a:t>
            </a:r>
            <a:r>
              <a:rPr lang="en-US" dirty="0"/>
              <a:t> </a:t>
            </a:r>
          </a:p>
          <a:p>
            <a:pPr marL="457200" lvl="1" indent="0">
              <a:buNone/>
            </a:pPr>
            <a:r>
              <a:rPr lang="en-US" dirty="0">
                <a:sym typeface="Wingdings" panose="05000000000000000000" pitchFamily="2" charset="2"/>
              </a:rPr>
              <a:t></a:t>
            </a:r>
            <a:r>
              <a:rPr lang="en-US" dirty="0" smtClean="0"/>
              <a:t> </a:t>
            </a:r>
            <a:r>
              <a:rPr lang="en-US" dirty="0"/>
              <a:t>Provide a </a:t>
            </a:r>
            <a:r>
              <a:rPr lang="en-US" b="1" dirty="0">
                <a:solidFill>
                  <a:srgbClr val="FF0000"/>
                </a:solidFill>
              </a:rPr>
              <a:t>global reference for unique and secured naming </a:t>
            </a:r>
            <a:r>
              <a:rPr lang="en-US" b="1" dirty="0" smtClean="0">
                <a:solidFill>
                  <a:srgbClr val="FF0000"/>
                </a:solidFill>
              </a:rPr>
              <a:t>mechanisms</a:t>
            </a:r>
            <a:r>
              <a:rPr lang="en-US" dirty="0" smtClean="0"/>
              <a:t> </a:t>
            </a:r>
            <a:endParaRPr lang="en-US" dirty="0"/>
          </a:p>
          <a:p>
            <a:pPr lvl="1">
              <a:buFont typeface="Wingdings" panose="05000000000000000000" pitchFamily="2" charset="2"/>
              <a:buChar char="è"/>
            </a:pPr>
            <a:r>
              <a:rPr lang="en-US" b="1" dirty="0" smtClean="0">
                <a:solidFill>
                  <a:srgbClr val="FF0000"/>
                </a:solidFill>
              </a:rPr>
              <a:t>Federate </a:t>
            </a:r>
            <a:r>
              <a:rPr lang="en-US" b="1" dirty="0">
                <a:solidFill>
                  <a:srgbClr val="FF0000"/>
                </a:solidFill>
              </a:rPr>
              <a:t>existing </a:t>
            </a:r>
            <a:r>
              <a:rPr lang="en-US" dirty="0"/>
              <a:t>identification schemas. Secured IoT nodes identification </a:t>
            </a:r>
            <a:r>
              <a:rPr lang="en-US" dirty="0" smtClean="0"/>
              <a:t>model</a:t>
            </a:r>
          </a:p>
          <a:p>
            <a:pPr marL="457200" lvl="1" indent="0">
              <a:buNone/>
            </a:pPr>
            <a:endParaRPr lang="en-US" dirty="0"/>
          </a:p>
          <a:p>
            <a:r>
              <a:rPr lang="en-US" i="1" dirty="0" smtClean="0"/>
              <a:t>Multiplicity </a:t>
            </a:r>
            <a:r>
              <a:rPr lang="en-US" i="1" dirty="0"/>
              <a:t>of IoT HLAs, platforms and discovery </a:t>
            </a:r>
            <a:r>
              <a:rPr lang="en-US" i="1" dirty="0" smtClean="0"/>
              <a:t>mechanisms</a:t>
            </a:r>
            <a:r>
              <a:rPr lang="en-US" dirty="0" smtClean="0"/>
              <a:t> </a:t>
            </a:r>
            <a:endParaRPr lang="en-US" dirty="0"/>
          </a:p>
          <a:p>
            <a:pPr marL="457200" lvl="1" indent="0">
              <a:buNone/>
            </a:pPr>
            <a:r>
              <a:rPr lang="en-US" dirty="0" smtClean="0">
                <a:sym typeface="Wingdings" panose="05000000000000000000" pitchFamily="2" charset="2"/>
              </a:rPr>
              <a:t></a:t>
            </a:r>
            <a:r>
              <a:rPr lang="en-US" dirty="0" smtClean="0"/>
              <a:t> </a:t>
            </a:r>
            <a:r>
              <a:rPr lang="en-US" dirty="0"/>
              <a:t>Develop specific solutions at the Service Layer to </a:t>
            </a:r>
            <a:r>
              <a:rPr lang="en-US" b="1" dirty="0">
                <a:solidFill>
                  <a:srgbClr val="FF0000"/>
                </a:solidFill>
              </a:rPr>
              <a:t>enable communications between the platforms</a:t>
            </a:r>
            <a:r>
              <a:rPr lang="en-US" dirty="0"/>
              <a:t> (e.g., offer </a:t>
            </a:r>
            <a:r>
              <a:rPr lang="en-US" dirty="0" smtClean="0"/>
              <a:t>plugins)</a:t>
            </a:r>
            <a:endParaRPr lang="en-US" dirty="0"/>
          </a:p>
          <a:p>
            <a:pPr marL="457200" lvl="1" indent="0">
              <a:buNone/>
            </a:pPr>
            <a:r>
              <a:rPr lang="en-US" dirty="0">
                <a:sym typeface="Wingdings" panose="05000000000000000000" pitchFamily="2" charset="2"/>
              </a:rPr>
              <a:t></a:t>
            </a:r>
            <a:r>
              <a:rPr lang="en-US" dirty="0" smtClean="0"/>
              <a:t> </a:t>
            </a:r>
            <a:r>
              <a:rPr lang="en-US" dirty="0"/>
              <a:t>Allow smart objects to move and enter </a:t>
            </a:r>
            <a:r>
              <a:rPr lang="en-US" b="1" dirty="0">
                <a:solidFill>
                  <a:srgbClr val="FF0000"/>
                </a:solidFill>
              </a:rPr>
              <a:t>different eco-systems </a:t>
            </a:r>
            <a:r>
              <a:rPr lang="en-US" dirty="0"/>
              <a:t>(e.g. during an update of the system or change of provider)</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24</a:t>
            </a:fld>
            <a:endParaRPr lang="en-GB" altLang="en-US"/>
          </a:p>
        </p:txBody>
      </p:sp>
    </p:spTree>
    <p:extLst>
      <p:ext uri="{BB962C8B-B14F-4D97-AF65-F5344CB8AC3E}">
        <p14:creationId xmlns:p14="http://schemas.microsoft.com/office/powerpoint/2010/main" val="2129121798"/>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Devices and sensor technology</a:t>
            </a:r>
          </a:p>
        </p:txBody>
      </p:sp>
      <p:sp>
        <p:nvSpPr>
          <p:cNvPr id="3" name="Espace réservé du contenu 2"/>
          <p:cNvSpPr>
            <a:spLocks noGrp="1"/>
          </p:cNvSpPr>
          <p:nvPr>
            <p:ph idx="1"/>
          </p:nvPr>
        </p:nvSpPr>
        <p:spPr>
          <a:xfrm>
            <a:off x="457199" y="1600200"/>
            <a:ext cx="8278009" cy="4525963"/>
          </a:xfrm>
        </p:spPr>
        <p:txBody>
          <a:bodyPr/>
          <a:lstStyle/>
          <a:p>
            <a:r>
              <a:rPr lang="en-US" i="1" dirty="0"/>
              <a:t>Quality assurance and certification</a:t>
            </a:r>
          </a:p>
          <a:p>
            <a:pPr marL="457200" lvl="1" indent="0">
              <a:buNone/>
            </a:pPr>
            <a:r>
              <a:rPr lang="en-US" dirty="0">
                <a:sym typeface="Wingdings" panose="05000000000000000000" pitchFamily="2" charset="2"/>
              </a:rPr>
              <a:t></a:t>
            </a:r>
            <a:r>
              <a:rPr lang="en-US" dirty="0" smtClean="0"/>
              <a:t> Building of </a:t>
            </a:r>
            <a:r>
              <a:rPr lang="en-US" b="1" dirty="0" smtClean="0">
                <a:solidFill>
                  <a:srgbClr val="FF0000"/>
                </a:solidFill>
              </a:rPr>
              <a:t>certification </a:t>
            </a:r>
            <a:r>
              <a:rPr lang="en-US" b="1" dirty="0">
                <a:solidFill>
                  <a:srgbClr val="FF0000"/>
                </a:solidFill>
              </a:rPr>
              <a:t>mechanisms defining “classes of devices” </a:t>
            </a:r>
            <a:r>
              <a:rPr lang="en-US" dirty="0"/>
              <a:t>and covering features </a:t>
            </a:r>
            <a:r>
              <a:rPr lang="en-US" dirty="0" smtClean="0"/>
              <a:t>such as </a:t>
            </a:r>
            <a:r>
              <a:rPr lang="en-US" dirty="0"/>
              <a:t>robustness, consumption, accuracy, reliability, resilience over long </a:t>
            </a:r>
            <a:r>
              <a:rPr lang="en-US" dirty="0" smtClean="0"/>
              <a:t>periods </a:t>
            </a:r>
            <a:r>
              <a:rPr lang="en-US" dirty="0"/>
              <a:t>of time (self-sufficient operation)</a:t>
            </a:r>
          </a:p>
          <a:p>
            <a:pPr marL="457200" lvl="1" indent="0">
              <a:buNone/>
            </a:pPr>
            <a:r>
              <a:rPr lang="en-US" dirty="0">
                <a:sym typeface="Wingdings" panose="05000000000000000000" pitchFamily="2" charset="2"/>
              </a:rPr>
              <a:t></a:t>
            </a:r>
            <a:r>
              <a:rPr lang="en-US" dirty="0" smtClean="0"/>
              <a:t> Standardization </a:t>
            </a:r>
            <a:r>
              <a:rPr lang="en-US" dirty="0"/>
              <a:t>of </a:t>
            </a:r>
            <a:r>
              <a:rPr lang="en-US" b="1" dirty="0">
                <a:solidFill>
                  <a:srgbClr val="FF0000"/>
                </a:solidFill>
              </a:rPr>
              <a:t>test specifications and suites </a:t>
            </a:r>
            <a:r>
              <a:rPr lang="en-US" dirty="0"/>
              <a:t>(hardware and software) and proper guidelines regarding </a:t>
            </a:r>
            <a:r>
              <a:rPr lang="en-US" dirty="0" smtClean="0"/>
              <a:t> the final </a:t>
            </a:r>
            <a:r>
              <a:rPr lang="en-US" dirty="0"/>
              <a:t>characteristics that correspond to the expectations</a:t>
            </a:r>
          </a:p>
          <a:p>
            <a:pPr marL="457200" lvl="1" indent="0">
              <a:buNone/>
            </a:pPr>
            <a:r>
              <a:rPr lang="en-US" dirty="0">
                <a:sym typeface="Wingdings" panose="05000000000000000000" pitchFamily="2" charset="2"/>
              </a:rPr>
              <a:t></a:t>
            </a:r>
            <a:r>
              <a:rPr lang="en-US" dirty="0" smtClean="0"/>
              <a:t> </a:t>
            </a:r>
            <a:r>
              <a:rPr lang="en-US" dirty="0"/>
              <a:t>Definition of </a:t>
            </a:r>
            <a:r>
              <a:rPr lang="en-US" b="1" dirty="0">
                <a:solidFill>
                  <a:srgbClr val="FF0000"/>
                </a:solidFill>
              </a:rPr>
              <a:t>approval processes </a:t>
            </a:r>
            <a:r>
              <a:rPr lang="en-US" dirty="0"/>
              <a:t>for IoT devices conformance assessment. </a:t>
            </a:r>
          </a:p>
          <a:p>
            <a:r>
              <a:rPr lang="en-US" i="1" dirty="0" smtClean="0"/>
              <a:t>Device </a:t>
            </a:r>
            <a:r>
              <a:rPr lang="en-US" i="1" dirty="0"/>
              <a:t>modularity</a:t>
            </a:r>
          </a:p>
          <a:p>
            <a:pPr marL="457200" lvl="1" indent="0">
              <a:buNone/>
            </a:pPr>
            <a:r>
              <a:rPr lang="en-US" dirty="0">
                <a:sym typeface="Wingdings" panose="05000000000000000000" pitchFamily="2" charset="2"/>
              </a:rPr>
              <a:t></a:t>
            </a:r>
            <a:r>
              <a:rPr lang="en-US" dirty="0" smtClean="0"/>
              <a:t> Standardization  of the </a:t>
            </a:r>
            <a:r>
              <a:rPr lang="en-US" dirty="0"/>
              <a:t>ability to </a:t>
            </a:r>
            <a:r>
              <a:rPr lang="en-US" b="1" dirty="0">
                <a:solidFill>
                  <a:srgbClr val="FF0000"/>
                </a:solidFill>
              </a:rPr>
              <a:t>add/remove hardware capabilities </a:t>
            </a:r>
            <a:r>
              <a:rPr lang="en-US" dirty="0"/>
              <a:t>to a device</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25</a:t>
            </a:fld>
            <a:endParaRPr lang="en-GB" altLang="en-US"/>
          </a:p>
        </p:txBody>
      </p:sp>
    </p:spTree>
    <p:extLst>
      <p:ext uri="{BB962C8B-B14F-4D97-AF65-F5344CB8AC3E}">
        <p14:creationId xmlns:p14="http://schemas.microsoft.com/office/powerpoint/2010/main" val="477448181"/>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Security and privacy [Societal issues]</a:t>
            </a:r>
            <a:endParaRPr lang="en-GB" dirty="0"/>
          </a:p>
        </p:txBody>
      </p:sp>
      <p:sp>
        <p:nvSpPr>
          <p:cNvPr id="3" name="Espace réservé du contenu 2"/>
          <p:cNvSpPr>
            <a:spLocks noGrp="1"/>
          </p:cNvSpPr>
          <p:nvPr>
            <p:ph idx="1"/>
          </p:nvPr>
        </p:nvSpPr>
        <p:spPr>
          <a:xfrm>
            <a:off x="457200" y="1366222"/>
            <a:ext cx="8229600" cy="4759942"/>
          </a:xfrm>
        </p:spPr>
        <p:txBody>
          <a:bodyPr/>
          <a:lstStyle/>
          <a:p>
            <a:r>
              <a:rPr lang="en-US" i="1" dirty="0"/>
              <a:t>Privacy and security issues can be a blocking factor for user’s acceptance and prevent large scale deployments. Security and privacy are addressed on an isolated basis for part of the applications</a:t>
            </a:r>
          </a:p>
          <a:p>
            <a:pPr marL="457200" lvl="1" indent="0">
              <a:buNone/>
            </a:pPr>
            <a:r>
              <a:rPr lang="en-US" dirty="0">
                <a:sym typeface="Wingdings" panose="05000000000000000000" pitchFamily="2" charset="2"/>
              </a:rPr>
              <a:t></a:t>
            </a:r>
            <a:r>
              <a:rPr lang="en-US" dirty="0"/>
              <a:t> </a:t>
            </a:r>
            <a:r>
              <a:rPr lang="en-US" dirty="0" smtClean="0"/>
              <a:t>Develop </a:t>
            </a:r>
            <a:r>
              <a:rPr lang="en-US" b="1" dirty="0">
                <a:solidFill>
                  <a:srgbClr val="FF0000"/>
                </a:solidFill>
              </a:rPr>
              <a:t>mature data management</a:t>
            </a:r>
            <a:r>
              <a:rPr lang="en-US" dirty="0"/>
              <a:t>, data security, data privacy and ownership standards, rules to ensure trust in a common good objective, foster security by design initiatives</a:t>
            </a:r>
          </a:p>
          <a:p>
            <a:pPr marL="457200" lvl="1" indent="0">
              <a:buNone/>
            </a:pPr>
            <a:r>
              <a:rPr lang="en-US" dirty="0">
                <a:sym typeface="Wingdings" panose="05000000000000000000" pitchFamily="2" charset="2"/>
              </a:rPr>
              <a:t></a:t>
            </a:r>
            <a:r>
              <a:rPr lang="en-US" dirty="0"/>
              <a:t> </a:t>
            </a:r>
            <a:r>
              <a:rPr lang="en-US" dirty="0" smtClean="0"/>
              <a:t>Develop </a:t>
            </a:r>
            <a:r>
              <a:rPr lang="en-US" b="1" dirty="0">
                <a:solidFill>
                  <a:srgbClr val="FF0000"/>
                </a:solidFill>
              </a:rPr>
              <a:t>data rights management </a:t>
            </a:r>
            <a:r>
              <a:rPr lang="en-US" dirty="0"/>
              <a:t>(ownership, storage, sharing, selling, etc.). Define samples, good practices, regulations, etc.</a:t>
            </a:r>
          </a:p>
          <a:p>
            <a:pPr marL="457200" lvl="1" indent="0">
              <a:buNone/>
            </a:pPr>
            <a:r>
              <a:rPr lang="en-US" dirty="0">
                <a:sym typeface="Wingdings" panose="05000000000000000000" pitchFamily="2" charset="2"/>
              </a:rPr>
              <a:t></a:t>
            </a:r>
            <a:r>
              <a:rPr lang="en-US" dirty="0"/>
              <a:t> </a:t>
            </a:r>
            <a:r>
              <a:rPr lang="en-US" dirty="0" smtClean="0"/>
              <a:t>Develop </a:t>
            </a:r>
            <a:r>
              <a:rPr lang="en-US" b="1" dirty="0">
                <a:solidFill>
                  <a:srgbClr val="FF0000"/>
                </a:solidFill>
              </a:rPr>
              <a:t>“classes of devices” for security</a:t>
            </a:r>
          </a:p>
          <a:p>
            <a:pPr marL="457200" lvl="1" indent="0">
              <a:buNone/>
            </a:pPr>
            <a:r>
              <a:rPr lang="en-US" dirty="0">
                <a:sym typeface="Wingdings" panose="05000000000000000000" pitchFamily="2" charset="2"/>
              </a:rPr>
              <a:t></a:t>
            </a:r>
            <a:r>
              <a:rPr lang="en-US" dirty="0"/>
              <a:t> </a:t>
            </a:r>
            <a:r>
              <a:rPr lang="en-US" dirty="0" smtClean="0"/>
              <a:t>Develop </a:t>
            </a:r>
            <a:r>
              <a:rPr lang="en-US" b="1" dirty="0">
                <a:solidFill>
                  <a:srgbClr val="FF0000"/>
                </a:solidFill>
              </a:rPr>
              <a:t>education</a:t>
            </a:r>
            <a:r>
              <a:rPr lang="en-US" dirty="0"/>
              <a:t> of end users on these features</a:t>
            </a:r>
          </a:p>
          <a:p>
            <a:r>
              <a:rPr lang="en-US" i="1" dirty="0" smtClean="0"/>
              <a:t>Lack </a:t>
            </a:r>
            <a:r>
              <a:rPr lang="en-US" i="1" dirty="0"/>
              <a:t>of highly secure and trusted environments </a:t>
            </a:r>
          </a:p>
          <a:p>
            <a:pPr marL="457200" lvl="1" indent="0">
              <a:buNone/>
            </a:pPr>
            <a:r>
              <a:rPr lang="en-US" dirty="0">
                <a:sym typeface="Wingdings" panose="05000000000000000000" pitchFamily="2" charset="2"/>
              </a:rPr>
              <a:t></a:t>
            </a:r>
            <a:r>
              <a:rPr lang="en-US" dirty="0"/>
              <a:t> </a:t>
            </a:r>
            <a:r>
              <a:rPr lang="en-US" dirty="0" smtClean="0"/>
              <a:t>Build </a:t>
            </a:r>
            <a:r>
              <a:rPr lang="en-US" b="1" dirty="0" smtClean="0">
                <a:solidFill>
                  <a:srgbClr val="FF0000"/>
                </a:solidFill>
              </a:rPr>
              <a:t>Risk </a:t>
            </a:r>
            <a:r>
              <a:rPr lang="en-US" b="1" dirty="0">
                <a:solidFill>
                  <a:srgbClr val="FF0000"/>
                </a:solidFill>
              </a:rPr>
              <a:t>Management Framework and Methodology </a:t>
            </a:r>
          </a:p>
          <a:p>
            <a:pPr marL="457200" lvl="1" indent="0">
              <a:buNone/>
            </a:pPr>
            <a:r>
              <a:rPr lang="en-US" dirty="0">
                <a:sym typeface="Wingdings" panose="05000000000000000000" pitchFamily="2" charset="2"/>
              </a:rPr>
              <a:t></a:t>
            </a:r>
            <a:r>
              <a:rPr lang="en-US" dirty="0"/>
              <a:t> Develop</a:t>
            </a:r>
            <a:r>
              <a:rPr lang="en-US" dirty="0" smtClean="0"/>
              <a:t> a workflow </a:t>
            </a:r>
            <a:r>
              <a:rPr lang="en-US" dirty="0"/>
              <a:t>to </a:t>
            </a:r>
            <a:r>
              <a:rPr lang="en-US" b="1" dirty="0">
                <a:solidFill>
                  <a:srgbClr val="FF0000"/>
                </a:solidFill>
              </a:rPr>
              <a:t>establish trust between the players</a:t>
            </a:r>
            <a:endParaRPr lang="en-GB" b="1" dirty="0">
              <a:solidFill>
                <a:srgbClr val="FF0000"/>
              </a:solidFill>
            </a:endParaRPr>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26</a:t>
            </a:fld>
            <a:endParaRPr lang="en-GB" altLang="en-US"/>
          </a:p>
        </p:txBody>
      </p:sp>
    </p:spTree>
    <p:extLst>
      <p:ext uri="{BB962C8B-B14F-4D97-AF65-F5344CB8AC3E}">
        <p14:creationId xmlns:p14="http://schemas.microsoft.com/office/powerpoint/2010/main" val="3815252596"/>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Societal gaps </a:t>
            </a:r>
            <a:r>
              <a:rPr lang="en-GB" dirty="0"/>
              <a:t>[including regulations]</a:t>
            </a:r>
          </a:p>
        </p:txBody>
      </p:sp>
      <p:sp>
        <p:nvSpPr>
          <p:cNvPr id="3" name="Espace réservé du contenu 2"/>
          <p:cNvSpPr>
            <a:spLocks noGrp="1"/>
          </p:cNvSpPr>
          <p:nvPr>
            <p:ph idx="1"/>
          </p:nvPr>
        </p:nvSpPr>
        <p:spPr>
          <a:xfrm>
            <a:off x="435685" y="1527586"/>
            <a:ext cx="8229600" cy="4824488"/>
          </a:xfrm>
        </p:spPr>
        <p:txBody>
          <a:bodyPr/>
          <a:lstStyle/>
          <a:p>
            <a:r>
              <a:rPr lang="en-US" i="1" dirty="0"/>
              <a:t>Lack of knowledge about potentialities of IoT among decision makers, users </a:t>
            </a:r>
          </a:p>
          <a:p>
            <a:pPr marL="457200" lvl="1" indent="0">
              <a:buNone/>
            </a:pPr>
            <a:r>
              <a:rPr lang="en-US" dirty="0">
                <a:sym typeface="Wingdings" panose="05000000000000000000" pitchFamily="2" charset="2"/>
              </a:rPr>
              <a:t></a:t>
            </a:r>
            <a:r>
              <a:rPr lang="en-US" dirty="0"/>
              <a:t> </a:t>
            </a:r>
            <a:r>
              <a:rPr lang="en-US" b="1" dirty="0" smtClean="0">
                <a:solidFill>
                  <a:srgbClr val="FF0000"/>
                </a:solidFill>
              </a:rPr>
              <a:t>Dissemination</a:t>
            </a:r>
            <a:r>
              <a:rPr lang="en-US" dirty="0" smtClean="0">
                <a:solidFill>
                  <a:srgbClr val="FF0000"/>
                </a:solidFill>
              </a:rPr>
              <a:t> </a:t>
            </a:r>
            <a:r>
              <a:rPr lang="en-US" dirty="0"/>
              <a:t>fosters awareness from the different actors</a:t>
            </a:r>
          </a:p>
          <a:p>
            <a:pPr marL="457200" lvl="1" indent="0">
              <a:buNone/>
            </a:pPr>
            <a:r>
              <a:rPr lang="en-US" dirty="0">
                <a:sym typeface="Wingdings" panose="05000000000000000000" pitchFamily="2" charset="2"/>
              </a:rPr>
              <a:t></a:t>
            </a:r>
            <a:r>
              <a:rPr lang="en-US" dirty="0"/>
              <a:t> </a:t>
            </a:r>
            <a:r>
              <a:rPr lang="en-US" dirty="0" smtClean="0"/>
              <a:t>Encourage </a:t>
            </a:r>
            <a:r>
              <a:rPr lang="en-US" dirty="0"/>
              <a:t>the development of </a:t>
            </a:r>
            <a:r>
              <a:rPr lang="en-US" b="1" dirty="0">
                <a:solidFill>
                  <a:srgbClr val="FF0000"/>
                </a:solidFill>
              </a:rPr>
              <a:t>education and dissemination material of IoT standards </a:t>
            </a:r>
            <a:r>
              <a:rPr lang="en-US" dirty="0"/>
              <a:t>and </a:t>
            </a:r>
            <a:r>
              <a:rPr lang="en-US" dirty="0" smtClean="0"/>
              <a:t>specifications</a:t>
            </a:r>
          </a:p>
          <a:p>
            <a:pPr marL="457200" lvl="1" indent="0">
              <a:buNone/>
            </a:pPr>
            <a:r>
              <a:rPr lang="en-US" dirty="0">
                <a:sym typeface="Wingdings" panose="05000000000000000000" pitchFamily="2" charset="2"/>
              </a:rPr>
              <a:t></a:t>
            </a:r>
            <a:r>
              <a:rPr lang="en-US" dirty="0"/>
              <a:t> </a:t>
            </a:r>
            <a:r>
              <a:rPr lang="en-US" dirty="0" smtClean="0"/>
              <a:t>Enable </a:t>
            </a:r>
            <a:r>
              <a:rPr lang="en-US" b="1" dirty="0">
                <a:solidFill>
                  <a:srgbClr val="FF0000"/>
                </a:solidFill>
              </a:rPr>
              <a:t>easy accessibility and usage </a:t>
            </a:r>
            <a:r>
              <a:rPr lang="en-US" dirty="0"/>
              <a:t>to a large non-technician public</a:t>
            </a:r>
          </a:p>
          <a:p>
            <a:r>
              <a:rPr lang="en-US" i="1" dirty="0" smtClean="0"/>
              <a:t>Not </a:t>
            </a:r>
            <a:r>
              <a:rPr lang="en-US" i="1" dirty="0"/>
              <a:t>everything should be smart </a:t>
            </a:r>
          </a:p>
          <a:p>
            <a:pPr marL="457200" lvl="1" indent="0">
              <a:buNone/>
            </a:pPr>
            <a:r>
              <a:rPr lang="en-US" dirty="0">
                <a:sym typeface="Wingdings" panose="05000000000000000000" pitchFamily="2" charset="2"/>
              </a:rPr>
              <a:t></a:t>
            </a:r>
            <a:r>
              <a:rPr lang="en-US" dirty="0"/>
              <a:t> </a:t>
            </a:r>
            <a:r>
              <a:rPr lang="en-US" dirty="0" smtClean="0"/>
              <a:t>Definition </a:t>
            </a:r>
            <a:r>
              <a:rPr lang="en-US" dirty="0"/>
              <a:t>of </a:t>
            </a:r>
            <a:r>
              <a:rPr lang="en-US" b="1" dirty="0">
                <a:solidFill>
                  <a:srgbClr val="FF0000"/>
                </a:solidFill>
              </a:rPr>
              <a:t>what is useful to society </a:t>
            </a:r>
            <a:r>
              <a:rPr lang="en-US" dirty="0"/>
              <a:t>and what is useless. Adaptation to the needs</a:t>
            </a:r>
          </a:p>
          <a:p>
            <a:r>
              <a:rPr lang="en-US" i="1" dirty="0" smtClean="0"/>
              <a:t>Green </a:t>
            </a:r>
            <a:r>
              <a:rPr lang="en-US" i="1" dirty="0"/>
              <a:t>Technologies</a:t>
            </a:r>
          </a:p>
          <a:p>
            <a:pPr marL="457200" lvl="1" indent="0">
              <a:buNone/>
            </a:pPr>
            <a:r>
              <a:rPr lang="en-US" dirty="0">
                <a:sym typeface="Wingdings" panose="05000000000000000000" pitchFamily="2" charset="2"/>
              </a:rPr>
              <a:t></a:t>
            </a:r>
            <a:r>
              <a:rPr lang="en-US" dirty="0"/>
              <a:t> </a:t>
            </a:r>
            <a:r>
              <a:rPr lang="en-US" dirty="0" smtClean="0"/>
              <a:t>Insert </a:t>
            </a:r>
            <a:r>
              <a:rPr lang="en-US" b="1" dirty="0">
                <a:solidFill>
                  <a:srgbClr val="FF0000"/>
                </a:solidFill>
              </a:rPr>
              <a:t>low power and low energy constraints </a:t>
            </a:r>
            <a:r>
              <a:rPr lang="en-US" dirty="0"/>
              <a:t>integration in the whole value chain. </a:t>
            </a:r>
          </a:p>
          <a:p>
            <a:pPr marL="457200" lvl="1" indent="0">
              <a:buNone/>
            </a:pPr>
            <a:r>
              <a:rPr lang="en-US" dirty="0">
                <a:sym typeface="Wingdings" panose="05000000000000000000" pitchFamily="2" charset="2"/>
              </a:rPr>
              <a:t></a:t>
            </a:r>
            <a:r>
              <a:rPr lang="en-US" dirty="0"/>
              <a:t> </a:t>
            </a:r>
            <a:r>
              <a:rPr lang="en-US" dirty="0" smtClean="0"/>
              <a:t>Develop </a:t>
            </a:r>
            <a:r>
              <a:rPr lang="en-US" b="1" dirty="0">
                <a:solidFill>
                  <a:srgbClr val="FF0000"/>
                </a:solidFill>
              </a:rPr>
              <a:t>pollution management</a:t>
            </a:r>
          </a:p>
          <a:p>
            <a:endParaRPr lang="en-US"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27</a:t>
            </a:fld>
            <a:endParaRPr lang="en-GB" altLang="en-US"/>
          </a:p>
        </p:txBody>
      </p:sp>
    </p:spTree>
    <p:extLst>
      <p:ext uri="{BB962C8B-B14F-4D97-AF65-F5344CB8AC3E}">
        <p14:creationId xmlns:p14="http://schemas.microsoft.com/office/powerpoint/2010/main" val="3849556219"/>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Societal gaps </a:t>
            </a:r>
            <a:r>
              <a:rPr lang="en-GB" dirty="0"/>
              <a:t>[including regulations</a:t>
            </a:r>
            <a:r>
              <a:rPr lang="en-GB" dirty="0" smtClean="0"/>
              <a:t>] </a:t>
            </a:r>
            <a:br>
              <a:rPr lang="en-GB" dirty="0" smtClean="0"/>
            </a:br>
            <a:r>
              <a:rPr lang="en-GB" dirty="0" smtClean="0"/>
              <a:t>(cont.)</a:t>
            </a:r>
            <a:endParaRPr lang="en-GB" dirty="0"/>
          </a:p>
        </p:txBody>
      </p:sp>
      <p:sp>
        <p:nvSpPr>
          <p:cNvPr id="3" name="Espace réservé du contenu 2"/>
          <p:cNvSpPr>
            <a:spLocks noGrp="1"/>
          </p:cNvSpPr>
          <p:nvPr>
            <p:ph idx="1"/>
          </p:nvPr>
        </p:nvSpPr>
        <p:spPr>
          <a:xfrm>
            <a:off x="457200" y="1301676"/>
            <a:ext cx="8229600" cy="4824488"/>
          </a:xfrm>
        </p:spPr>
        <p:txBody>
          <a:bodyPr/>
          <a:lstStyle/>
          <a:p>
            <a:r>
              <a:rPr lang="en-US" i="1" dirty="0" smtClean="0"/>
              <a:t>Liability </a:t>
            </a:r>
            <a:r>
              <a:rPr lang="en-US" i="1" dirty="0"/>
              <a:t>for data privacy </a:t>
            </a:r>
          </a:p>
          <a:p>
            <a:pPr lvl="1">
              <a:buFont typeface="Wingdings" panose="05000000000000000000" pitchFamily="2" charset="2"/>
              <a:buChar char="è"/>
            </a:pPr>
            <a:r>
              <a:rPr lang="en-US" dirty="0" smtClean="0"/>
              <a:t>Regulations </a:t>
            </a:r>
            <a:r>
              <a:rPr lang="en-US" dirty="0"/>
              <a:t>to enforce the </a:t>
            </a:r>
            <a:r>
              <a:rPr lang="en-US" b="1" dirty="0">
                <a:solidFill>
                  <a:srgbClr val="FF0000"/>
                </a:solidFill>
              </a:rPr>
              <a:t>respect of privacy </a:t>
            </a:r>
            <a:r>
              <a:rPr lang="en-US" dirty="0"/>
              <a:t>at all levels of the IoT </a:t>
            </a:r>
            <a:r>
              <a:rPr lang="en-US" dirty="0" smtClean="0"/>
              <a:t>systems and </a:t>
            </a:r>
            <a:r>
              <a:rPr lang="en-US" b="1" dirty="0" smtClean="0">
                <a:solidFill>
                  <a:srgbClr val="FF0000"/>
                </a:solidFill>
              </a:rPr>
              <a:t>distribute </a:t>
            </a:r>
            <a:r>
              <a:rPr lang="en-US" b="1" dirty="0">
                <a:solidFill>
                  <a:srgbClr val="FF0000"/>
                </a:solidFill>
              </a:rPr>
              <a:t>the liability </a:t>
            </a:r>
            <a:r>
              <a:rPr lang="en-US" dirty="0"/>
              <a:t>between the different </a:t>
            </a:r>
            <a:r>
              <a:rPr lang="en-US" dirty="0" smtClean="0"/>
              <a:t>providers and actors</a:t>
            </a:r>
          </a:p>
          <a:p>
            <a:pPr marL="457200" lvl="1" indent="0">
              <a:buNone/>
            </a:pPr>
            <a:endParaRPr lang="en-US" dirty="0"/>
          </a:p>
          <a:p>
            <a:r>
              <a:rPr lang="en-US" i="1" dirty="0" smtClean="0"/>
              <a:t>Ethics</a:t>
            </a:r>
            <a:r>
              <a:rPr lang="en-US" i="1" dirty="0"/>
              <a:t>. Transparency and choice for citizens</a:t>
            </a:r>
          </a:p>
          <a:p>
            <a:pPr marL="457200" lvl="1" indent="0">
              <a:buNone/>
            </a:pPr>
            <a:r>
              <a:rPr lang="en-US" dirty="0">
                <a:sym typeface="Wingdings" panose="05000000000000000000" pitchFamily="2" charset="2"/>
              </a:rPr>
              <a:t></a:t>
            </a:r>
            <a:r>
              <a:rPr lang="en-US" dirty="0"/>
              <a:t> </a:t>
            </a:r>
            <a:r>
              <a:rPr lang="en-US" dirty="0" smtClean="0"/>
              <a:t>Guarantee </a:t>
            </a:r>
            <a:r>
              <a:rPr lang="en-US" dirty="0"/>
              <a:t>of integrity, </a:t>
            </a:r>
            <a:r>
              <a:rPr lang="en-US" b="1" dirty="0">
                <a:solidFill>
                  <a:srgbClr val="FF0000"/>
                </a:solidFill>
              </a:rPr>
              <a:t>ethical by design</a:t>
            </a:r>
          </a:p>
          <a:p>
            <a:pPr lvl="1">
              <a:buFont typeface="Wingdings" panose="05000000000000000000" pitchFamily="2" charset="2"/>
              <a:buChar char="è"/>
            </a:pPr>
            <a:r>
              <a:rPr lang="en-US" b="1" dirty="0" smtClean="0">
                <a:solidFill>
                  <a:srgbClr val="FF0000"/>
                </a:solidFill>
              </a:rPr>
              <a:t>Exchange </a:t>
            </a:r>
            <a:r>
              <a:rPr lang="en-US" b="1" dirty="0">
                <a:solidFill>
                  <a:srgbClr val="FF0000"/>
                </a:solidFill>
              </a:rPr>
              <a:t>data on security breaches </a:t>
            </a:r>
            <a:r>
              <a:rPr lang="en-US" dirty="0"/>
              <a:t>to raise awareness and avoid their </a:t>
            </a:r>
            <a:r>
              <a:rPr lang="en-US" dirty="0" smtClean="0"/>
              <a:t>repetition</a:t>
            </a:r>
          </a:p>
          <a:p>
            <a:pPr marL="457200" lvl="1" indent="0">
              <a:buNone/>
            </a:pPr>
            <a:endParaRPr lang="en-US" dirty="0"/>
          </a:p>
          <a:p>
            <a:r>
              <a:rPr lang="en-US" i="1" dirty="0" smtClean="0"/>
              <a:t>Regulations </a:t>
            </a:r>
            <a:r>
              <a:rPr lang="en-US" i="1" dirty="0"/>
              <a:t>for frequency harmonization and usage</a:t>
            </a:r>
            <a:endParaRPr lang="en-GB" i="1"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28</a:t>
            </a:fld>
            <a:endParaRPr lang="en-GB" altLang="en-US"/>
          </a:p>
        </p:txBody>
      </p:sp>
    </p:spTree>
    <p:extLst>
      <p:ext uri="{BB962C8B-B14F-4D97-AF65-F5344CB8AC3E}">
        <p14:creationId xmlns:p14="http://schemas.microsoft.com/office/powerpoint/2010/main" val="3919507310"/>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Business gaps</a:t>
            </a:r>
            <a:endParaRPr lang="en-GB" dirty="0"/>
          </a:p>
        </p:txBody>
      </p:sp>
      <p:sp>
        <p:nvSpPr>
          <p:cNvPr id="3" name="Espace réservé du contenu 2"/>
          <p:cNvSpPr>
            <a:spLocks noGrp="1"/>
          </p:cNvSpPr>
          <p:nvPr>
            <p:ph idx="1"/>
          </p:nvPr>
        </p:nvSpPr>
        <p:spPr>
          <a:xfrm>
            <a:off x="457200" y="1280160"/>
            <a:ext cx="8229600" cy="4846003"/>
          </a:xfrm>
        </p:spPr>
        <p:txBody>
          <a:bodyPr/>
          <a:lstStyle/>
          <a:p>
            <a:r>
              <a:rPr lang="en-US" i="1" dirty="0"/>
              <a:t>Lack of a reference for business cases and value chain model to guide choices for deployment</a:t>
            </a:r>
          </a:p>
          <a:p>
            <a:pPr marL="457200" lvl="1" indent="0">
              <a:buNone/>
            </a:pPr>
            <a:r>
              <a:rPr lang="en-US" dirty="0">
                <a:sym typeface="Wingdings" panose="05000000000000000000" pitchFamily="2" charset="2"/>
              </a:rPr>
              <a:t></a:t>
            </a:r>
            <a:r>
              <a:rPr lang="en-US" dirty="0"/>
              <a:t> Define an </a:t>
            </a:r>
            <a:r>
              <a:rPr lang="en-US" b="1" dirty="0">
                <a:solidFill>
                  <a:srgbClr val="FF0000"/>
                </a:solidFill>
              </a:rPr>
              <a:t>integrated vertical business architecture</a:t>
            </a:r>
            <a:r>
              <a:rPr lang="en-US" dirty="0"/>
              <a:t>, considering all actors of the value chain, from manufacturers to dealers, installers, service providers, end users…</a:t>
            </a:r>
          </a:p>
          <a:p>
            <a:pPr marL="457200" lvl="1" indent="0">
              <a:buNone/>
            </a:pPr>
            <a:r>
              <a:rPr lang="en-US" dirty="0" smtClean="0">
                <a:sym typeface="Wingdings" panose="05000000000000000000" pitchFamily="2" charset="2"/>
              </a:rPr>
              <a:t></a:t>
            </a:r>
            <a:r>
              <a:rPr lang="en-US" dirty="0" smtClean="0"/>
              <a:t> </a:t>
            </a:r>
            <a:r>
              <a:rPr lang="en-US" b="1" dirty="0" smtClean="0">
                <a:solidFill>
                  <a:srgbClr val="FF0000"/>
                </a:solidFill>
              </a:rPr>
              <a:t>Roadmaps</a:t>
            </a:r>
            <a:r>
              <a:rPr lang="en-US" dirty="0" smtClean="0"/>
              <a:t> </a:t>
            </a:r>
            <a:r>
              <a:rPr lang="en-US" dirty="0"/>
              <a:t>to market taking into account </a:t>
            </a:r>
            <a:r>
              <a:rPr lang="en-US" b="1" dirty="0">
                <a:solidFill>
                  <a:srgbClr val="FF0000"/>
                </a:solidFill>
              </a:rPr>
              <a:t>renewal cycle</a:t>
            </a:r>
            <a:r>
              <a:rPr lang="en-US" dirty="0"/>
              <a:t>. Simplify early deployments</a:t>
            </a:r>
          </a:p>
          <a:p>
            <a:pPr marL="457200" lvl="1" indent="0">
              <a:buNone/>
            </a:pPr>
            <a:r>
              <a:rPr lang="en-US" dirty="0">
                <a:sym typeface="Wingdings" panose="05000000000000000000" pitchFamily="2" charset="2"/>
              </a:rPr>
              <a:t></a:t>
            </a:r>
            <a:r>
              <a:rPr lang="en-US" dirty="0"/>
              <a:t> </a:t>
            </a:r>
            <a:r>
              <a:rPr lang="en-US" dirty="0" smtClean="0"/>
              <a:t>Foster </a:t>
            </a:r>
            <a:r>
              <a:rPr lang="en-US" b="1" dirty="0">
                <a:solidFill>
                  <a:srgbClr val="FF0000"/>
                </a:solidFill>
              </a:rPr>
              <a:t>new investment paradigms </a:t>
            </a:r>
            <a:r>
              <a:rPr lang="en-US" dirty="0"/>
              <a:t>to small companies, early adopters, vs. extreme competition</a:t>
            </a:r>
          </a:p>
          <a:p>
            <a:pPr marL="457200" lvl="1" indent="0">
              <a:buNone/>
            </a:pPr>
            <a:r>
              <a:rPr lang="en-US" dirty="0" smtClean="0">
                <a:sym typeface="Wingdings" panose="05000000000000000000" pitchFamily="2" charset="2"/>
              </a:rPr>
              <a:t></a:t>
            </a:r>
            <a:r>
              <a:rPr lang="en-US" dirty="0" smtClean="0"/>
              <a:t> Give priority to </a:t>
            </a:r>
            <a:r>
              <a:rPr lang="en-US" b="1" dirty="0" smtClean="0">
                <a:solidFill>
                  <a:srgbClr val="FF0000"/>
                </a:solidFill>
              </a:rPr>
              <a:t>cost </a:t>
            </a:r>
            <a:r>
              <a:rPr lang="en-US" b="1" dirty="0">
                <a:solidFill>
                  <a:srgbClr val="FF0000"/>
                </a:solidFill>
              </a:rPr>
              <a:t>effective implementations</a:t>
            </a:r>
            <a:r>
              <a:rPr lang="en-US" dirty="0"/>
              <a:t>, reusable solutions</a:t>
            </a:r>
          </a:p>
          <a:p>
            <a:pPr marL="457200" lvl="1" indent="0">
              <a:buNone/>
            </a:pPr>
            <a:r>
              <a:rPr lang="en-US" dirty="0">
                <a:sym typeface="Wingdings" panose="05000000000000000000" pitchFamily="2" charset="2"/>
              </a:rPr>
              <a:t></a:t>
            </a:r>
            <a:r>
              <a:rPr lang="en-US" dirty="0" smtClean="0"/>
              <a:t> </a:t>
            </a:r>
            <a:r>
              <a:rPr lang="en-US" dirty="0"/>
              <a:t>Clarify what is </a:t>
            </a:r>
            <a:r>
              <a:rPr lang="en-US" b="1" dirty="0">
                <a:solidFill>
                  <a:srgbClr val="FF0000"/>
                </a:solidFill>
              </a:rPr>
              <a:t>proprietary, open source, </a:t>
            </a:r>
            <a:r>
              <a:rPr lang="en-US" b="1" dirty="0" smtClean="0">
                <a:solidFill>
                  <a:srgbClr val="FF0000"/>
                </a:solidFill>
              </a:rPr>
              <a:t>subject to </a:t>
            </a:r>
            <a:r>
              <a:rPr lang="en-US" b="1" dirty="0">
                <a:solidFill>
                  <a:srgbClr val="FF0000"/>
                </a:solidFill>
              </a:rPr>
              <a:t>IPRs</a:t>
            </a:r>
          </a:p>
          <a:p>
            <a:pPr marL="457200" lvl="1" indent="0">
              <a:buNone/>
            </a:pPr>
            <a:r>
              <a:rPr lang="en-US" dirty="0">
                <a:sym typeface="Wingdings" panose="05000000000000000000" pitchFamily="2" charset="2"/>
              </a:rPr>
              <a:t></a:t>
            </a:r>
            <a:r>
              <a:rPr lang="en-US" dirty="0" smtClean="0"/>
              <a:t> </a:t>
            </a:r>
            <a:r>
              <a:rPr lang="en-US" b="1" dirty="0">
                <a:solidFill>
                  <a:srgbClr val="FF0000"/>
                </a:solidFill>
              </a:rPr>
              <a:t>Reduce delay of standardization </a:t>
            </a:r>
            <a:r>
              <a:rPr lang="en-US" dirty="0"/>
              <a:t>to avoid proprietary solutions (vendor lock-in). </a:t>
            </a:r>
            <a:r>
              <a:rPr lang="en-US" dirty="0" smtClean="0"/>
              <a:t>But in parallel, enable </a:t>
            </a:r>
            <a:r>
              <a:rPr lang="en-US" dirty="0"/>
              <a:t>the </a:t>
            </a:r>
            <a:r>
              <a:rPr lang="en-US" b="1" dirty="0">
                <a:solidFill>
                  <a:srgbClr val="FF0000"/>
                </a:solidFill>
              </a:rPr>
              <a:t>insertion of </a:t>
            </a:r>
            <a:r>
              <a:rPr lang="en-US" b="1" dirty="0" smtClean="0">
                <a:solidFill>
                  <a:srgbClr val="FF0000"/>
                </a:solidFill>
              </a:rPr>
              <a:t>existing proprietary </a:t>
            </a:r>
            <a:r>
              <a:rPr lang="en-US" b="1" dirty="0">
                <a:solidFill>
                  <a:srgbClr val="FF0000"/>
                </a:solidFill>
              </a:rPr>
              <a:t>solutions</a:t>
            </a:r>
            <a:r>
              <a:rPr lang="en-US" dirty="0"/>
              <a:t> (de-facto standards) in the </a:t>
            </a:r>
            <a:r>
              <a:rPr lang="en-US" dirty="0" smtClean="0"/>
              <a:t>architecture</a:t>
            </a:r>
            <a:endParaRPr lang="en-US"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dirty="0"/>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29</a:t>
            </a:fld>
            <a:endParaRPr lang="en-GB" altLang="en-US"/>
          </a:p>
        </p:txBody>
      </p:sp>
    </p:spTree>
    <p:extLst>
      <p:ext uri="{BB962C8B-B14F-4D97-AF65-F5344CB8AC3E}">
        <p14:creationId xmlns:p14="http://schemas.microsoft.com/office/powerpoint/2010/main" val="81423799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p:txBody>
          <a:bodyPr/>
          <a:lstStyle/>
          <a:p>
            <a:r>
              <a:rPr lang="de-DE" altLang="en-US" dirty="0" smtClean="0"/>
              <a:t>Main </a:t>
            </a:r>
            <a:r>
              <a:rPr lang="de-DE" altLang="en-US" dirty="0" err="1" smtClean="0"/>
              <a:t>Objectives</a:t>
            </a:r>
            <a:endParaRPr lang="he-IL" altLang="en-US" dirty="0" smtClean="0"/>
          </a:p>
        </p:txBody>
      </p:sp>
      <p:sp>
        <p:nvSpPr>
          <p:cNvPr id="25603" name="מציין מיקום תוכן 2"/>
          <p:cNvSpPr>
            <a:spLocks noGrp="1"/>
          </p:cNvSpPr>
          <p:nvPr>
            <p:ph idx="1"/>
          </p:nvPr>
        </p:nvSpPr>
        <p:spPr/>
        <p:txBody>
          <a:bodyPr/>
          <a:lstStyle/>
          <a:p>
            <a:r>
              <a:rPr lang="en-GB" dirty="0">
                <a:solidFill>
                  <a:srgbClr val="000000"/>
                </a:solidFill>
              </a:rPr>
              <a:t>To analyse the status of current IoT </a:t>
            </a:r>
            <a:r>
              <a:rPr lang="en-GB" dirty="0" smtClean="0">
                <a:solidFill>
                  <a:srgbClr val="000000"/>
                </a:solidFill>
              </a:rPr>
              <a:t>standardisation</a:t>
            </a:r>
            <a:br>
              <a:rPr lang="en-GB" dirty="0" smtClean="0">
                <a:solidFill>
                  <a:srgbClr val="000000"/>
                </a:solidFill>
              </a:rPr>
            </a:br>
            <a:endParaRPr lang="en-GB" dirty="0">
              <a:solidFill>
                <a:srgbClr val="000000"/>
              </a:solidFill>
            </a:endParaRPr>
          </a:p>
          <a:p>
            <a:pPr hangingPunct="0"/>
            <a:r>
              <a:rPr lang="en-GB" dirty="0">
                <a:solidFill>
                  <a:srgbClr val="000000"/>
                </a:solidFill>
              </a:rPr>
              <a:t>To develop a set of deliverables, including recommendations, that are aimed at supporting material for the proposal and implementation of Large Scale Pilots (LSPs</a:t>
            </a:r>
            <a:r>
              <a:rPr lang="en-GB" dirty="0" smtClean="0">
                <a:solidFill>
                  <a:srgbClr val="000000"/>
                </a:solidFill>
              </a:rPr>
              <a:t>)</a:t>
            </a:r>
            <a:br>
              <a:rPr lang="en-GB" dirty="0" smtClean="0">
                <a:solidFill>
                  <a:srgbClr val="000000"/>
                </a:solidFill>
              </a:rPr>
            </a:br>
            <a:endParaRPr lang="he-IL" altLang="en-US" dirty="0">
              <a:solidFill>
                <a:srgbClr val="000000"/>
              </a:solidFill>
            </a:endParaRPr>
          </a:p>
          <a:p>
            <a:pPr lvl="0" hangingPunct="0"/>
            <a:r>
              <a:rPr lang="en-GB" dirty="0" smtClean="0">
                <a:solidFill>
                  <a:srgbClr val="000000"/>
                </a:solidFill>
              </a:rPr>
              <a:t>To </a:t>
            </a:r>
            <a:r>
              <a:rPr lang="en-GB" dirty="0">
                <a:solidFill>
                  <a:srgbClr val="000000"/>
                </a:solidFill>
              </a:rPr>
              <a:t>leverage liaisons between SDOs, SSOs, and industrial </a:t>
            </a:r>
            <a:r>
              <a:rPr lang="en-GB" dirty="0" smtClean="0">
                <a:solidFill>
                  <a:srgbClr val="000000"/>
                </a:solidFill>
              </a:rPr>
              <a:t>alliances</a:t>
            </a:r>
            <a:br>
              <a:rPr lang="en-GB" dirty="0" smtClean="0">
                <a:solidFill>
                  <a:srgbClr val="000000"/>
                </a:solidFill>
              </a:rPr>
            </a:br>
            <a:endParaRPr lang="en-GB" dirty="0" smtClean="0">
              <a:solidFill>
                <a:srgbClr val="000000"/>
              </a:solidFill>
            </a:endParaRPr>
          </a:p>
          <a:p>
            <a:pPr lvl="0" hangingPunct="0"/>
            <a:r>
              <a:rPr lang="en-GB" dirty="0" smtClean="0">
                <a:solidFill>
                  <a:srgbClr val="000000"/>
                </a:solidFill>
              </a:rPr>
              <a:t>To </a:t>
            </a:r>
            <a:r>
              <a:rPr lang="en-GB" dirty="0">
                <a:solidFill>
                  <a:srgbClr val="000000"/>
                </a:solidFill>
              </a:rPr>
              <a:t>foster dissemination work for the development and maintenance of a global community of stakeholders involved in the standardization of </a:t>
            </a:r>
            <a:r>
              <a:rPr lang="en-GB" dirty="0" smtClean="0">
                <a:solidFill>
                  <a:srgbClr val="000000"/>
                </a:solidFill>
              </a:rPr>
              <a:t>IoT</a:t>
            </a:r>
            <a:br>
              <a:rPr lang="en-GB" dirty="0" smtClean="0">
                <a:solidFill>
                  <a:srgbClr val="000000"/>
                </a:solidFill>
              </a:rPr>
            </a:br>
            <a:endParaRPr lang="en-GB" dirty="0" smtClean="0">
              <a:solidFill>
                <a:srgbClr val="000000"/>
              </a:solidFill>
            </a:endParaRPr>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8A7AB8-A5E9-40C1-9488-1508D765E50B}" type="slidenum">
              <a:rPr lang="en-GB" altLang="en-US">
                <a:solidFill>
                  <a:srgbClr val="8EB4E3"/>
                </a:solidFill>
              </a:rPr>
              <a:pPr eaLnBrk="1" hangingPunct="1"/>
              <a:t>3</a:t>
            </a:fld>
            <a:endParaRPr lang="en-GB" altLang="en-US">
              <a:solidFill>
                <a:srgbClr val="8EB4E3"/>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mtClean="0">
                <a:solidFill>
                  <a:srgbClr val="898989"/>
                </a:solidFill>
                <a:latin typeface="Calibri" panose="020F0502020204030204" pitchFamily="34" charset="0"/>
              </a:rPr>
              <a:t>© ETSI 2017. All rights reserved - S1-172037</a:t>
            </a:r>
            <a:endParaRPr lang="en-US" altLang="en-US" dirty="0" smtClean="0">
              <a:solidFill>
                <a:srgbClr val="898989"/>
              </a:solidFill>
              <a:latin typeface="Calibri" panose="020F0502020204030204" pitchFamily="34" charset="0"/>
            </a:endParaRPr>
          </a:p>
        </p:txBody>
      </p:sp>
    </p:spTree>
    <p:extLst>
      <p:ext uri="{BB962C8B-B14F-4D97-AF65-F5344CB8AC3E}">
        <p14:creationId xmlns:p14="http://schemas.microsoft.com/office/powerpoint/2010/main" val="1279260140"/>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Business gaps (cont.)</a:t>
            </a:r>
            <a:endParaRPr lang="en-GB" dirty="0"/>
          </a:p>
        </p:txBody>
      </p:sp>
      <p:sp>
        <p:nvSpPr>
          <p:cNvPr id="3" name="Espace réservé du contenu 2"/>
          <p:cNvSpPr>
            <a:spLocks noGrp="1"/>
          </p:cNvSpPr>
          <p:nvPr>
            <p:ph idx="1"/>
          </p:nvPr>
        </p:nvSpPr>
        <p:spPr>
          <a:xfrm>
            <a:off x="457200" y="1280160"/>
            <a:ext cx="8229600" cy="4846003"/>
          </a:xfrm>
        </p:spPr>
        <p:txBody>
          <a:bodyPr/>
          <a:lstStyle/>
          <a:p>
            <a:r>
              <a:rPr lang="en-GB" i="1" dirty="0" smtClean="0"/>
              <a:t>Collaboration between vertical domains, siloed applications</a:t>
            </a:r>
          </a:p>
          <a:p>
            <a:pPr marL="457200" lvl="1" indent="0">
              <a:buNone/>
            </a:pPr>
            <a:r>
              <a:rPr lang="en-US" dirty="0">
                <a:sym typeface="Wingdings" panose="05000000000000000000" pitchFamily="2" charset="2"/>
              </a:rPr>
              <a:t></a:t>
            </a:r>
            <a:r>
              <a:rPr lang="en-GB" dirty="0" smtClean="0"/>
              <a:t> Develop </a:t>
            </a:r>
            <a:r>
              <a:rPr lang="en-GB" b="1" dirty="0" smtClean="0">
                <a:solidFill>
                  <a:srgbClr val="FF0000"/>
                </a:solidFill>
              </a:rPr>
              <a:t>communication between stakeholders </a:t>
            </a:r>
            <a:r>
              <a:rPr lang="en-GB" dirty="0" smtClean="0"/>
              <a:t>from technology and vertical domain </a:t>
            </a:r>
          </a:p>
          <a:p>
            <a:pPr marL="457200" lvl="1" indent="0">
              <a:buNone/>
            </a:pPr>
            <a:r>
              <a:rPr lang="en-US" dirty="0">
                <a:sym typeface="Wingdings" panose="05000000000000000000" pitchFamily="2" charset="2"/>
              </a:rPr>
              <a:t></a:t>
            </a:r>
            <a:r>
              <a:rPr lang="en-US" dirty="0"/>
              <a:t> </a:t>
            </a:r>
            <a:r>
              <a:rPr lang="en-GB" dirty="0" smtClean="0"/>
              <a:t>Specify the </a:t>
            </a:r>
            <a:r>
              <a:rPr lang="en-GB" b="1" dirty="0" smtClean="0">
                <a:solidFill>
                  <a:srgbClr val="FF0000"/>
                </a:solidFill>
              </a:rPr>
              <a:t>collaboration of siloed applications and services</a:t>
            </a:r>
            <a:r>
              <a:rPr lang="en-GB" dirty="0" smtClean="0"/>
              <a:t>, create a global value chain (e.g., healthcare service links with other services such as smart home for living environment, smart cities for outside activities, smart mobility)</a:t>
            </a:r>
          </a:p>
          <a:p>
            <a:pPr marL="457200" lvl="1" indent="0">
              <a:buNone/>
            </a:pPr>
            <a:r>
              <a:rPr lang="en-US" dirty="0">
                <a:sym typeface="Wingdings" panose="05000000000000000000" pitchFamily="2" charset="2"/>
              </a:rPr>
              <a:t></a:t>
            </a:r>
            <a:r>
              <a:rPr lang="en-US" dirty="0"/>
              <a:t> </a:t>
            </a:r>
            <a:r>
              <a:rPr lang="en-GB" dirty="0" smtClean="0"/>
              <a:t>Develop </a:t>
            </a:r>
            <a:r>
              <a:rPr lang="en-GB" b="1" dirty="0" smtClean="0">
                <a:solidFill>
                  <a:srgbClr val="FF0000"/>
                </a:solidFill>
              </a:rPr>
              <a:t>more transversal and common solutions </a:t>
            </a:r>
            <a:r>
              <a:rPr lang="en-GB" dirty="0" smtClean="0"/>
              <a:t>(compatibility) </a:t>
            </a:r>
            <a:r>
              <a:rPr lang="en-GB" b="1" dirty="0" smtClean="0">
                <a:solidFill>
                  <a:srgbClr val="FF0000"/>
                </a:solidFill>
              </a:rPr>
              <a:t>and business models</a:t>
            </a:r>
            <a:r>
              <a:rPr lang="en-GB" dirty="0" smtClean="0"/>
              <a:t>. Aim at the seamless interoperability or plug and play of the different standardised IoT architectures and platforms</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30</a:t>
            </a:fld>
            <a:endParaRPr lang="en-GB" altLang="en-US"/>
          </a:p>
        </p:txBody>
      </p:sp>
    </p:spTree>
    <p:extLst>
      <p:ext uri="{BB962C8B-B14F-4D97-AF65-F5344CB8AC3E}">
        <p14:creationId xmlns:p14="http://schemas.microsoft.com/office/powerpoint/2010/main" val="2499506229"/>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Conclusion and summary</a:t>
            </a:r>
            <a:endParaRPr lang="en-GB" dirty="0"/>
          </a:p>
        </p:txBody>
      </p:sp>
      <p:sp>
        <p:nvSpPr>
          <p:cNvPr id="3" name="Espace réservé du contenu 2"/>
          <p:cNvSpPr>
            <a:spLocks noGrp="1"/>
          </p:cNvSpPr>
          <p:nvPr>
            <p:ph idx="1"/>
          </p:nvPr>
        </p:nvSpPr>
        <p:spPr>
          <a:xfrm>
            <a:off x="457200" y="1301676"/>
            <a:ext cx="8503920" cy="4824488"/>
          </a:xfrm>
        </p:spPr>
        <p:txBody>
          <a:bodyPr/>
          <a:lstStyle/>
          <a:p>
            <a:r>
              <a:rPr lang="en-US" b="1" dirty="0">
                <a:solidFill>
                  <a:srgbClr val="FF0000"/>
                </a:solidFill>
              </a:rPr>
              <a:t>Interoperability</a:t>
            </a:r>
            <a:r>
              <a:rPr lang="en-US" dirty="0">
                <a:solidFill>
                  <a:srgbClr val="FF0000"/>
                </a:solidFill>
              </a:rPr>
              <a:t> will be essential for the deployment of the IoT and for ensuring seamless flow of data across sectors and value chains</a:t>
            </a:r>
          </a:p>
          <a:p>
            <a:r>
              <a:rPr lang="en-US" dirty="0"/>
              <a:t>Solutions should be </a:t>
            </a:r>
            <a:r>
              <a:rPr lang="en-US" b="1" dirty="0"/>
              <a:t>more than technical solutions</a:t>
            </a:r>
          </a:p>
          <a:p>
            <a:r>
              <a:rPr lang="en-US" dirty="0"/>
              <a:t>Existing standards to be refined to </a:t>
            </a:r>
            <a:r>
              <a:rPr lang="en-US" b="1" dirty="0"/>
              <a:t>address non-technical issues</a:t>
            </a:r>
          </a:p>
          <a:p>
            <a:r>
              <a:rPr lang="en-US" b="1" dirty="0"/>
              <a:t>Certification mechanisms </a:t>
            </a:r>
            <a:r>
              <a:rPr lang="en-US" dirty="0"/>
              <a:t>are a very important topic, mandatory to complete technological developments</a:t>
            </a:r>
          </a:p>
          <a:p>
            <a:r>
              <a:rPr lang="en-US" b="1" dirty="0"/>
              <a:t>Security and privacy </a:t>
            </a:r>
            <a:r>
              <a:rPr lang="en-US" dirty="0"/>
              <a:t>are still a </a:t>
            </a:r>
            <a:r>
              <a:rPr lang="en-US" dirty="0" smtClean="0"/>
              <a:t>limiting factor</a:t>
            </a:r>
            <a:endParaRPr lang="en-US" dirty="0"/>
          </a:p>
          <a:p>
            <a:r>
              <a:rPr lang="en-US" dirty="0"/>
              <a:t>Regulations and dissemination are needed to </a:t>
            </a:r>
            <a:r>
              <a:rPr lang="en-US" b="1" dirty="0"/>
              <a:t>ensure users’ acceptance</a:t>
            </a:r>
          </a:p>
          <a:p>
            <a:r>
              <a:rPr lang="en-US" dirty="0"/>
              <a:t>Solutions should give advantage to </a:t>
            </a:r>
            <a:r>
              <a:rPr lang="en-US" b="1" dirty="0"/>
              <a:t>transversal compatibility </a:t>
            </a:r>
            <a:r>
              <a:rPr lang="en-US" dirty="0"/>
              <a:t>rather than vertical domain specifics</a:t>
            </a:r>
            <a:endParaRPr lang="en-GB" dirty="0"/>
          </a:p>
        </p:txBody>
      </p:sp>
      <p:sp>
        <p:nvSpPr>
          <p:cNvPr id="4" name="Espace réservé du pied de page 3"/>
          <p:cNvSpPr>
            <a:spLocks noGrp="1"/>
          </p:cNvSpPr>
          <p:nvPr>
            <p:ph type="ftr" sz="quarter" idx="10"/>
          </p:nvPr>
        </p:nvSpPr>
        <p:spPr/>
        <p:txBody>
          <a:bodyPr/>
          <a:lstStyle/>
          <a:p>
            <a:pPr>
              <a:defRPr/>
            </a:pPr>
            <a:r>
              <a:rPr lang="en-GB" smtClean="0"/>
              <a:t>© ETSI 2017. All rights reserved - S1-172037</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31</a:t>
            </a:fld>
            <a:endParaRPr lang="en-GB" altLang="en-US"/>
          </a:p>
        </p:txBody>
      </p:sp>
    </p:spTree>
    <p:extLst>
      <p:ext uri="{BB962C8B-B14F-4D97-AF65-F5344CB8AC3E}">
        <p14:creationId xmlns:p14="http://schemas.microsoft.com/office/powerpoint/2010/main" val="4218387618"/>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7129463" cy="738187"/>
          </a:xfrm>
        </p:spPr>
        <p:txBody>
          <a:bodyPr/>
          <a:lstStyle/>
          <a:p>
            <a:r>
              <a:rPr lang="en-GB" sz="3200" dirty="0" smtClean="0"/>
              <a:t>Fujitsu - conclusion  </a:t>
            </a:r>
            <a:endParaRPr lang="en-GB" sz="3200" dirty="0"/>
          </a:p>
        </p:txBody>
      </p:sp>
      <p:sp>
        <p:nvSpPr>
          <p:cNvPr id="3" name="Content Placeholder 2"/>
          <p:cNvSpPr>
            <a:spLocks noGrp="1"/>
          </p:cNvSpPr>
          <p:nvPr>
            <p:ph idx="1"/>
          </p:nvPr>
        </p:nvSpPr>
        <p:spPr>
          <a:xfrm>
            <a:off x="323528" y="1196752"/>
            <a:ext cx="8424863" cy="4981575"/>
          </a:xfrm>
        </p:spPr>
        <p:txBody>
          <a:bodyPr/>
          <a:lstStyle/>
          <a:p>
            <a:r>
              <a:rPr lang="en-GB" dirty="0" smtClean="0"/>
              <a:t>This </a:t>
            </a:r>
            <a:r>
              <a:rPr lang="en-GB" dirty="0"/>
              <a:t>presentation is to make 3GPP aware of some of the work performed by ETSI STF505</a:t>
            </a:r>
          </a:p>
          <a:p>
            <a:r>
              <a:rPr lang="en-GB" dirty="0" smtClean="0"/>
              <a:t>In </a:t>
            </a:r>
            <a:r>
              <a:rPr lang="en-GB" dirty="0"/>
              <a:t>this work some gaps are identified which show some areas where standards are missing and this could </a:t>
            </a:r>
            <a:r>
              <a:rPr lang="en-GB" dirty="0" smtClean="0"/>
              <a:t>potentially be new </a:t>
            </a:r>
            <a:r>
              <a:rPr lang="en-GB" dirty="0"/>
              <a:t>area of study for SA1</a:t>
            </a:r>
          </a:p>
          <a:p>
            <a:endParaRPr lang="en-GB" sz="2400" dirty="0" smtClean="0"/>
          </a:p>
          <a:p>
            <a:endParaRPr lang="en-GB" sz="2000" dirty="0" smtClean="0"/>
          </a:p>
        </p:txBody>
      </p:sp>
      <p:sp>
        <p:nvSpPr>
          <p:cNvPr id="4" name="Slide Number Placeholder 3"/>
          <p:cNvSpPr>
            <a:spLocks noGrp="1"/>
          </p:cNvSpPr>
          <p:nvPr>
            <p:ph type="sldNum" sz="quarter" idx="10"/>
          </p:nvPr>
        </p:nvSpPr>
        <p:spPr/>
        <p:txBody>
          <a:bodyPr/>
          <a:lstStyle/>
          <a:p>
            <a:fld id="{0D4E52A6-3659-4186-845C-1CF588EED86C}" type="slidenum">
              <a:rPr lang="en-GB" smtClean="0">
                <a:solidFill>
                  <a:srgbClr val="000000"/>
                </a:solidFill>
              </a:rPr>
              <a:pPr/>
              <a:t>32</a:t>
            </a:fld>
            <a:endParaRPr lang="en-GB" dirty="0">
              <a:solidFill>
                <a:srgbClr val="000000"/>
              </a:solidFill>
            </a:endParaRPr>
          </a:p>
        </p:txBody>
      </p:sp>
      <p:sp>
        <p:nvSpPr>
          <p:cNvPr id="6" name="Footer Placeholder 4"/>
          <p:cNvSpPr>
            <a:spLocks noGrp="1"/>
          </p:cNvSpPr>
          <p:nvPr>
            <p:ph type="ftr" sz="quarter" idx="11"/>
          </p:nvPr>
        </p:nvSpPr>
        <p:spPr>
          <a:xfrm>
            <a:off x="5908675" y="6525344"/>
            <a:ext cx="2895600" cy="309600"/>
          </a:xfrm>
        </p:spPr>
        <p:txBody>
          <a:bodyPr/>
          <a:lstStyle/>
          <a:p>
            <a:r>
              <a:rPr lang="en-GB" smtClean="0">
                <a:solidFill>
                  <a:srgbClr val="000000"/>
                </a:solidFill>
              </a:rPr>
              <a:t>© ETSI 2017. All rights reserved - S1-172037</a:t>
            </a:r>
            <a:endParaRPr lang="en-GB" dirty="0">
              <a:solidFill>
                <a:srgbClr val="000000"/>
              </a:solidFill>
            </a:endParaRPr>
          </a:p>
        </p:txBody>
      </p:sp>
    </p:spTree>
    <p:extLst>
      <p:ext uri="{BB962C8B-B14F-4D97-AF65-F5344CB8AC3E}">
        <p14:creationId xmlns:p14="http://schemas.microsoft.com/office/powerpoint/2010/main" val="9462376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p:txBody>
          <a:bodyPr/>
          <a:lstStyle/>
          <a:p>
            <a:r>
              <a:rPr lang="en-US" altLang="en-US" dirty="0" smtClean="0"/>
              <a:t>Main Deliverables</a:t>
            </a:r>
            <a:endParaRPr lang="en-US" altLang="en-US" dirty="0"/>
          </a:p>
        </p:txBody>
      </p:sp>
      <p:sp>
        <p:nvSpPr>
          <p:cNvPr id="25603" name="מציין מיקום תוכן 2"/>
          <p:cNvSpPr>
            <a:spLocks noGrp="1"/>
          </p:cNvSpPr>
          <p:nvPr>
            <p:ph idx="1"/>
          </p:nvPr>
        </p:nvSpPr>
        <p:spPr/>
        <p:txBody>
          <a:bodyPr/>
          <a:lstStyle/>
          <a:p>
            <a:pPr hangingPunct="0"/>
            <a:r>
              <a:rPr lang="en-GB" dirty="0">
                <a:solidFill>
                  <a:srgbClr val="0070C0"/>
                </a:solidFill>
              </a:rPr>
              <a:t>Technical Report</a:t>
            </a:r>
            <a:r>
              <a:rPr lang="en-GB" dirty="0">
                <a:solidFill>
                  <a:srgbClr val="000000"/>
                </a:solidFill>
              </a:rPr>
              <a:t> on Standards landscape for IoT and identification of potential frameworks for interoperability (e.g. oneM2M)</a:t>
            </a:r>
            <a:endParaRPr lang="de-DE" i="1" dirty="0">
              <a:solidFill>
                <a:srgbClr val="000000"/>
              </a:solidFill>
            </a:endParaRPr>
          </a:p>
          <a:p>
            <a:pPr hangingPunct="0"/>
            <a:r>
              <a:rPr lang="en-GB" dirty="0">
                <a:solidFill>
                  <a:srgbClr val="0070C0"/>
                </a:solidFill>
              </a:rPr>
              <a:t>Technical Report</a:t>
            </a:r>
            <a:r>
              <a:rPr lang="en-GB" dirty="0">
                <a:solidFill>
                  <a:srgbClr val="000000"/>
                </a:solidFill>
              </a:rPr>
              <a:t> on Identification of gaps and proposals on how to address them in standardisation</a:t>
            </a:r>
            <a:endParaRPr lang="de-DE" i="1" dirty="0">
              <a:solidFill>
                <a:srgbClr val="000000"/>
              </a:solidFill>
            </a:endParaRPr>
          </a:p>
          <a:p>
            <a:pPr hangingPunct="0"/>
            <a:r>
              <a:rPr lang="en-GB" dirty="0">
                <a:solidFill>
                  <a:srgbClr val="0070C0"/>
                </a:solidFill>
              </a:rPr>
              <a:t>Thematic workshop on Smart Home</a:t>
            </a:r>
            <a:r>
              <a:rPr lang="en-GB" dirty="0" smtClean="0">
                <a:solidFill>
                  <a:srgbClr val="000000"/>
                </a:solidFill>
              </a:rPr>
              <a:t> </a:t>
            </a:r>
            <a:r>
              <a:rPr lang="en-GB" dirty="0">
                <a:solidFill>
                  <a:srgbClr val="000000"/>
                </a:solidFill>
              </a:rPr>
              <a:t>that </a:t>
            </a:r>
            <a:r>
              <a:rPr lang="en-GB" dirty="0" smtClean="0">
                <a:solidFill>
                  <a:srgbClr val="000000"/>
                </a:solidFill>
              </a:rPr>
              <a:t>cover </a:t>
            </a:r>
            <a:r>
              <a:rPr lang="en-GB" dirty="0">
                <a:solidFill>
                  <a:srgbClr val="000000"/>
                </a:solidFill>
              </a:rPr>
              <a:t>different LSP application domains such as Smart </a:t>
            </a:r>
            <a:r>
              <a:rPr lang="en-GB" dirty="0" smtClean="0">
                <a:solidFill>
                  <a:srgbClr val="000000"/>
                </a:solidFill>
              </a:rPr>
              <a:t>Living</a:t>
            </a:r>
            <a:r>
              <a:rPr lang="en-GB" dirty="0">
                <a:solidFill>
                  <a:srgbClr val="000000"/>
                </a:solidFill>
              </a:rPr>
              <a:t>, eHealth, </a:t>
            </a:r>
            <a:r>
              <a:rPr lang="en-GB" dirty="0" smtClean="0">
                <a:solidFill>
                  <a:srgbClr val="000000"/>
                </a:solidFill>
              </a:rPr>
              <a:t>Wearables </a:t>
            </a:r>
            <a:r>
              <a:rPr lang="en-GB" dirty="0">
                <a:solidFill>
                  <a:srgbClr val="000000"/>
                </a:solidFill>
              </a:rPr>
              <a:t>and Smart </a:t>
            </a:r>
            <a:r>
              <a:rPr lang="en-GB" dirty="0" smtClean="0">
                <a:solidFill>
                  <a:srgbClr val="000000"/>
                </a:solidFill>
              </a:rPr>
              <a:t>Cities </a:t>
            </a:r>
            <a:r>
              <a:rPr lang="en-GB" dirty="0">
                <a:solidFill>
                  <a:srgbClr val="000000"/>
                </a:solidFill>
              </a:rPr>
              <a:t>(</a:t>
            </a:r>
            <a:r>
              <a:rPr lang="en-GB" dirty="0">
                <a:solidFill>
                  <a:srgbClr val="0070C0"/>
                </a:solidFill>
              </a:rPr>
              <a:t>end of February </a:t>
            </a:r>
            <a:r>
              <a:rPr lang="en-GB" dirty="0" smtClean="0">
                <a:solidFill>
                  <a:srgbClr val="0070C0"/>
                </a:solidFill>
              </a:rPr>
              <a:t>2016</a:t>
            </a:r>
            <a:r>
              <a:rPr lang="en-GB" dirty="0" smtClean="0">
                <a:solidFill>
                  <a:srgbClr val="000000"/>
                </a:solidFill>
              </a:rPr>
              <a:t>)</a:t>
            </a:r>
          </a:p>
          <a:p>
            <a:pPr hangingPunct="0"/>
            <a:r>
              <a:rPr lang="en-GB" dirty="0">
                <a:solidFill>
                  <a:srgbClr val="0070C0"/>
                </a:solidFill>
              </a:rPr>
              <a:t>Delivery workshop</a:t>
            </a:r>
            <a:r>
              <a:rPr lang="en-GB" dirty="0">
                <a:solidFill>
                  <a:srgbClr val="000000"/>
                </a:solidFill>
              </a:rPr>
              <a:t> centred on the presentation of the STF results and their application by the winning LSP proposals (</a:t>
            </a:r>
            <a:r>
              <a:rPr lang="en-GB" dirty="0">
                <a:solidFill>
                  <a:srgbClr val="0070C0"/>
                </a:solidFill>
              </a:rPr>
              <a:t>beginning of </a:t>
            </a:r>
            <a:r>
              <a:rPr lang="en-GB" dirty="0" smtClean="0">
                <a:solidFill>
                  <a:srgbClr val="0070C0"/>
                </a:solidFill>
              </a:rPr>
              <a:t>February 2017</a:t>
            </a:r>
            <a:r>
              <a:rPr lang="en-GB" dirty="0" smtClean="0">
                <a:solidFill>
                  <a:srgbClr val="000000"/>
                </a:solidFill>
              </a:rPr>
              <a:t>).</a:t>
            </a:r>
          </a:p>
          <a:p>
            <a:pPr hangingPunct="0"/>
            <a:r>
              <a:rPr lang="en-GB" altLang="en-US" dirty="0" smtClean="0">
                <a:solidFill>
                  <a:srgbClr val="000000"/>
                </a:solidFill>
              </a:rPr>
              <a:t>Detailed </a:t>
            </a:r>
            <a:r>
              <a:rPr lang="en-GB" altLang="en-US" dirty="0">
                <a:solidFill>
                  <a:srgbClr val="0070C0"/>
                </a:solidFill>
              </a:rPr>
              <a:t>final report</a:t>
            </a:r>
            <a:r>
              <a:rPr lang="en-GB" altLang="en-US" dirty="0" smtClean="0">
                <a:solidFill>
                  <a:srgbClr val="000000"/>
                </a:solidFill>
              </a:rPr>
              <a:t> for the European Commission</a:t>
            </a:r>
            <a:endParaRPr lang="he-IL" altLang="en-US" dirty="0" smtClean="0">
              <a:solidFill>
                <a:srgbClr val="000000"/>
              </a:solidFill>
            </a:endParaRPr>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8A7AB8-A5E9-40C1-9488-1508D765E50B}" type="slidenum">
              <a:rPr lang="en-GB" altLang="en-US">
                <a:solidFill>
                  <a:srgbClr val="8EB4E3"/>
                </a:solidFill>
              </a:rPr>
              <a:pPr eaLnBrk="1" hangingPunct="1"/>
              <a:t>4</a:t>
            </a:fld>
            <a:endParaRPr lang="en-GB" altLang="en-US">
              <a:solidFill>
                <a:srgbClr val="8EB4E3"/>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mtClean="0">
                <a:solidFill>
                  <a:srgbClr val="898989"/>
                </a:solidFill>
                <a:latin typeface="Calibri" panose="020F0502020204030204" pitchFamily="34" charset="0"/>
              </a:rPr>
              <a:t>© ETSI 2017. All rights reserved - S1-172037</a:t>
            </a:r>
            <a:endParaRPr lang="en-US" altLang="en-US" dirty="0" smtClean="0">
              <a:solidFill>
                <a:srgbClr val="898989"/>
              </a:solidFill>
              <a:latin typeface="Calibri" panose="020F0502020204030204" pitchFamily="34" charset="0"/>
            </a:endParaRPr>
          </a:p>
        </p:txBody>
      </p:sp>
    </p:spTree>
    <p:extLst>
      <p:ext uri="{BB962C8B-B14F-4D97-AF65-F5344CB8AC3E}">
        <p14:creationId xmlns:p14="http://schemas.microsoft.com/office/powerpoint/2010/main" val="60200451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p:txBody>
          <a:bodyPr/>
          <a:lstStyle/>
          <a:p>
            <a:r>
              <a:rPr lang="en-GB" dirty="0" smtClean="0"/>
              <a:t>STF </a:t>
            </a:r>
            <a:r>
              <a:rPr lang="en-GB" dirty="0"/>
              <a:t>505 </a:t>
            </a:r>
            <a:r>
              <a:rPr lang="en-GB" dirty="0" smtClean="0"/>
              <a:t>(ETSI TC SmartM2M</a:t>
            </a:r>
            <a:r>
              <a:rPr lang="en-GB" dirty="0"/>
              <a:t>)</a:t>
            </a:r>
            <a:endParaRPr lang="en-GB" altLang="en-US" dirty="0"/>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8A7AB8-A5E9-40C1-9488-1508D765E50B}" type="slidenum">
              <a:rPr lang="en-GB" altLang="en-US">
                <a:solidFill>
                  <a:srgbClr val="8EB4E3"/>
                </a:solidFill>
              </a:rPr>
              <a:pPr eaLnBrk="1" hangingPunct="1"/>
              <a:t>5</a:t>
            </a:fld>
            <a:endParaRPr lang="en-GB" altLang="en-US" dirty="0">
              <a:solidFill>
                <a:srgbClr val="8EB4E3"/>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mtClean="0">
                <a:solidFill>
                  <a:srgbClr val="898989"/>
                </a:solidFill>
                <a:latin typeface="Calibri" panose="020F0502020204030204" pitchFamily="34" charset="0"/>
              </a:rPr>
              <a:t>© ETSI 2017. All rights reserved - S1-172037</a:t>
            </a:r>
            <a:endParaRPr lang="en-US" altLang="en-US" dirty="0" smtClean="0">
              <a:solidFill>
                <a:srgbClr val="898989"/>
              </a:solidFill>
              <a:latin typeface="Calibri" panose="020F0502020204030204" pitchFamily="34" charset="0"/>
            </a:endParaRPr>
          </a:p>
        </p:txBody>
      </p:sp>
      <p:sp>
        <p:nvSpPr>
          <p:cNvPr id="7" name="מציין מיקום טקסט 2"/>
          <p:cNvSpPr txBox="1">
            <a:spLocks/>
          </p:cNvSpPr>
          <p:nvPr/>
        </p:nvSpPr>
        <p:spPr bwMode="auto">
          <a:xfrm>
            <a:off x="251520" y="1525335"/>
            <a:ext cx="4248472"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Tx/>
              <a:buNone/>
            </a:pPr>
            <a:r>
              <a:rPr lang="en-GB" sz="1600" b="1" dirty="0" smtClean="0">
                <a:solidFill>
                  <a:schemeClr val="tx1"/>
                </a:solidFill>
                <a:latin typeface="Arial" panose="020B0604020202020204" pitchFamily="34" charset="0"/>
                <a:cs typeface="Arial" panose="020B0604020202020204" pitchFamily="34" charset="0"/>
              </a:rPr>
              <a:t>IoT Standards landscaping and IoT European Large Scale Pilots (LSP) gap analysis.</a:t>
            </a:r>
            <a:endParaRPr lang="en-US" sz="1600" dirty="0" smtClean="0">
              <a:solidFill>
                <a:schemeClr val="tx1"/>
              </a:solidFill>
              <a:latin typeface="Arial" panose="020B0604020202020204" pitchFamily="34" charset="0"/>
              <a:cs typeface="Arial" panose="020B0604020202020204" pitchFamily="34" charset="0"/>
            </a:endParaRPr>
          </a:p>
          <a:p>
            <a:endParaRPr lang="en-US" sz="1000" dirty="0" smtClean="0">
              <a:solidFill>
                <a:schemeClr val="tx1"/>
              </a:solidFill>
              <a:latin typeface="Arial" panose="020B0604020202020204" pitchFamily="34" charset="0"/>
              <a:cs typeface="Arial" panose="020B0604020202020204" pitchFamily="34" charset="0"/>
            </a:endParaRPr>
          </a:p>
          <a:p>
            <a:pPr marL="0" indent="0">
              <a:buFontTx/>
              <a:buNone/>
            </a:pPr>
            <a:r>
              <a:rPr lang="en-US" sz="1400" u="sng" dirty="0" smtClean="0">
                <a:solidFill>
                  <a:schemeClr val="tx1"/>
                </a:solidFill>
                <a:latin typeface="Arial" panose="020B0604020202020204" pitchFamily="34" charset="0"/>
                <a:cs typeface="Arial" panose="020B0604020202020204" pitchFamily="34" charset="0"/>
              </a:rPr>
              <a:t>What we do: </a:t>
            </a:r>
          </a:p>
          <a:p>
            <a:pPr marL="0" indent="0" algn="just">
              <a:buFontTx/>
              <a:buNone/>
            </a:pPr>
            <a:r>
              <a:rPr lang="en-GB" sz="1200" dirty="0" smtClean="0">
                <a:solidFill>
                  <a:schemeClr val="tx1"/>
                </a:solidFill>
                <a:latin typeface="Arial" panose="020B0604020202020204" pitchFamily="34" charset="0"/>
                <a:cs typeface="Arial" panose="020B0604020202020204" pitchFamily="34" charset="0"/>
              </a:rPr>
              <a:t>STF505 is a group of experts, funded by the European Commission and supported by ETSI, commissioned to provide on the one hand an in-depth analysis of the IoT Standardization landscape </a:t>
            </a:r>
            <a:r>
              <a:rPr lang="fr-FR" sz="1200" dirty="0" smtClean="0">
                <a:solidFill>
                  <a:schemeClr val="tx1"/>
                </a:solidFill>
                <a:latin typeface="Arial" panose="020B0604020202020204" pitchFamily="34" charset="0"/>
                <a:cs typeface="Arial" panose="020B0604020202020204" pitchFamily="34" charset="0"/>
              </a:rPr>
              <a:t>(in </a:t>
            </a:r>
            <a:r>
              <a:rPr lang="fr-FR" sz="1200" dirty="0" err="1" smtClean="0">
                <a:solidFill>
                  <a:schemeClr val="tx1"/>
                </a:solidFill>
                <a:latin typeface="Arial" panose="020B0604020202020204" pitchFamily="34" charset="0"/>
                <a:cs typeface="Arial" panose="020B0604020202020204" pitchFamily="34" charset="0"/>
              </a:rPr>
              <a:t>particular</a:t>
            </a:r>
            <a:r>
              <a:rPr lang="fr-FR" sz="1200" dirty="0" smtClean="0">
                <a:solidFill>
                  <a:schemeClr val="tx1"/>
                </a:solidFill>
                <a:latin typeface="Arial" panose="020B0604020202020204" pitchFamily="34" charset="0"/>
                <a:cs typeface="Arial" panose="020B0604020202020204" pitchFamily="34" charset="0"/>
              </a:rPr>
              <a:t> in </a:t>
            </a:r>
            <a:r>
              <a:rPr lang="fr-FR" sz="1200" dirty="0" err="1" smtClean="0">
                <a:solidFill>
                  <a:schemeClr val="tx1"/>
                </a:solidFill>
                <a:latin typeface="Arial" panose="020B0604020202020204" pitchFamily="34" charset="0"/>
                <a:cs typeface="Arial" panose="020B0604020202020204" pitchFamily="34" charset="0"/>
              </a:rPr>
              <a:t>conjunction</a:t>
            </a:r>
            <a:r>
              <a:rPr lang="fr-FR" sz="1200" dirty="0" smtClean="0">
                <a:solidFill>
                  <a:schemeClr val="tx1"/>
                </a:solidFill>
                <a:latin typeface="Arial" panose="020B0604020202020204" pitchFamily="34" charset="0"/>
                <a:cs typeface="Arial" panose="020B0604020202020204" pitchFamily="34" charset="0"/>
              </a:rPr>
              <a:t> </a:t>
            </a:r>
            <a:r>
              <a:rPr lang="fr-FR" sz="1200" dirty="0" err="1" smtClean="0">
                <a:solidFill>
                  <a:schemeClr val="tx1"/>
                </a:solidFill>
                <a:latin typeface="Arial" panose="020B0604020202020204" pitchFamily="34" charset="0"/>
                <a:cs typeface="Arial" panose="020B0604020202020204" pitchFamily="34" charset="0"/>
              </a:rPr>
              <a:t>with</a:t>
            </a:r>
            <a:r>
              <a:rPr lang="fr-FR" sz="1200" dirty="0" smtClean="0">
                <a:solidFill>
                  <a:schemeClr val="tx1"/>
                </a:solidFill>
                <a:latin typeface="Arial" panose="020B0604020202020204" pitchFamily="34" charset="0"/>
                <a:cs typeface="Arial" panose="020B0604020202020204" pitchFamily="34" charset="0"/>
              </a:rPr>
              <a:t> AIOTI, Alliance for Internet of </a:t>
            </a:r>
            <a:r>
              <a:rPr lang="fr-FR" sz="1200" dirty="0" err="1" smtClean="0">
                <a:solidFill>
                  <a:schemeClr val="tx1"/>
                </a:solidFill>
                <a:latin typeface="Arial" panose="020B0604020202020204" pitchFamily="34" charset="0"/>
                <a:cs typeface="Arial" panose="020B0604020202020204" pitchFamily="34" charset="0"/>
              </a:rPr>
              <a:t>Things</a:t>
            </a:r>
            <a:r>
              <a:rPr lang="fr-FR" sz="1200" dirty="0" smtClean="0">
                <a:solidFill>
                  <a:schemeClr val="tx1"/>
                </a:solidFill>
                <a:latin typeface="Arial" panose="020B0604020202020204" pitchFamily="34" charset="0"/>
                <a:cs typeface="Arial" panose="020B0604020202020204" pitchFamily="34" charset="0"/>
              </a:rPr>
              <a:t> Innovation)</a:t>
            </a:r>
            <a:r>
              <a:rPr lang="en-GB" sz="1200" dirty="0" smtClean="0">
                <a:solidFill>
                  <a:schemeClr val="tx1"/>
                </a:solidFill>
                <a:latin typeface="Arial" panose="020B0604020202020204" pitchFamily="34" charset="0"/>
                <a:cs typeface="Arial" panose="020B0604020202020204" pitchFamily="34" charset="0"/>
              </a:rPr>
              <a:t>, and on the other hand, an identification of the IoT standardization gaps.</a:t>
            </a:r>
          </a:p>
          <a:p>
            <a:pPr marL="0" indent="0" algn="just">
              <a:buFontTx/>
              <a:buNone/>
            </a:pPr>
            <a:r>
              <a:rPr lang="en-GB" sz="1200" dirty="0" smtClean="0">
                <a:solidFill>
                  <a:schemeClr val="tx1"/>
                </a:solidFill>
                <a:latin typeface="Arial" panose="020B0604020202020204" pitchFamily="34" charset="0"/>
                <a:cs typeface="Arial" panose="020B0604020202020204" pitchFamily="34" charset="0"/>
              </a:rPr>
              <a:t>The study considers "vertical" functionalities (standards and protocols) in specific application domains, i.e., a single vertical industry, such as home automation, smart mobility and wearable medical devices, etc. and "horizontal" functionalities that are not specific to any particular domain but aim to provide common standards, protocols and solutions applicable to as many vertical industries as possible.</a:t>
            </a:r>
          </a:p>
          <a:p>
            <a:endParaRPr lang="en-US" sz="2000" dirty="0" smtClean="0">
              <a:solidFill>
                <a:schemeClr val="tx1"/>
              </a:solidFill>
              <a:latin typeface="Arial" panose="020B0604020202020204" pitchFamily="34" charset="0"/>
              <a:cs typeface="Arial" panose="020B0604020202020204" pitchFamily="34" charset="0"/>
            </a:endParaRPr>
          </a:p>
        </p:txBody>
      </p:sp>
      <p:sp>
        <p:nvSpPr>
          <p:cNvPr id="10" name="TextBox 7"/>
          <p:cNvSpPr txBox="1"/>
          <p:nvPr/>
        </p:nvSpPr>
        <p:spPr>
          <a:xfrm>
            <a:off x="4867574" y="3615050"/>
            <a:ext cx="3672408" cy="3108543"/>
          </a:xfrm>
          <a:prstGeom prst="rect">
            <a:avLst/>
          </a:prstGeom>
          <a:noFill/>
        </p:spPr>
        <p:txBody>
          <a:bodyPr wrap="square" rtlCol="0">
            <a:spAutoFit/>
          </a:bodyPr>
          <a:lstStyle/>
          <a:p>
            <a:endParaRPr lang="fr-FR" sz="1600" dirty="0" smtClean="0">
              <a:latin typeface="Arial" panose="020B0604020202020204" pitchFamily="34" charset="0"/>
              <a:cs typeface="Arial" panose="020B0604020202020204" pitchFamily="34" charset="0"/>
            </a:endParaRPr>
          </a:p>
          <a:p>
            <a:endParaRPr lang="fr-FR" sz="1600" dirty="0" smtClean="0">
              <a:latin typeface="Arial" panose="020B0604020202020204" pitchFamily="34" charset="0"/>
              <a:cs typeface="Arial" panose="020B0604020202020204" pitchFamily="34" charset="0"/>
            </a:endParaRPr>
          </a:p>
          <a:p>
            <a:endParaRPr lang="fr-FR" sz="1600" dirty="0">
              <a:latin typeface="Arial" panose="020B0604020202020204" pitchFamily="34" charset="0"/>
              <a:cs typeface="Arial" panose="020B0604020202020204" pitchFamily="34" charset="0"/>
            </a:endParaRPr>
          </a:p>
          <a:p>
            <a:endParaRPr lang="fr-FR" sz="1600" dirty="0" smtClean="0">
              <a:latin typeface="Arial" panose="020B0604020202020204" pitchFamily="34" charset="0"/>
              <a:cs typeface="Arial" panose="020B0604020202020204" pitchFamily="34" charset="0"/>
            </a:endParaRPr>
          </a:p>
          <a:p>
            <a:endParaRPr lang="fr-FR" sz="1600" dirty="0" smtClean="0">
              <a:latin typeface="Arial" panose="020B0604020202020204" pitchFamily="34" charset="0"/>
              <a:cs typeface="Arial" panose="020B0604020202020204" pitchFamily="34" charset="0"/>
            </a:endParaRPr>
          </a:p>
          <a:p>
            <a:r>
              <a:rPr lang="fr-FR" sz="1000" dirty="0" smtClean="0">
                <a:latin typeface="Arial" panose="020B0604020202020204" pitchFamily="34" charset="0"/>
                <a:cs typeface="Arial" panose="020B0604020202020204" pitchFamily="34" charset="0"/>
              </a:rPr>
              <a:t>                   </a:t>
            </a:r>
            <a:endParaRPr lang="en-US" sz="1200" b="1" dirty="0" smtClean="0"/>
          </a:p>
          <a:p>
            <a:r>
              <a:rPr lang="fr-FR" sz="1000" b="1" dirty="0"/>
              <a:t>Emmanuel </a:t>
            </a:r>
            <a:r>
              <a:rPr lang="fr-FR" sz="1000" b="1" dirty="0" err="1"/>
              <a:t>Darmois</a:t>
            </a:r>
            <a:r>
              <a:rPr lang="fr-FR" sz="1000" b="1" dirty="0"/>
              <a:t>	</a:t>
            </a:r>
            <a:r>
              <a:rPr lang="fr-FR" sz="1000" b="1" dirty="0" smtClean="0"/>
              <a:t>(a)</a:t>
            </a:r>
            <a:endParaRPr lang="en-GB" sz="1000" dirty="0"/>
          </a:p>
          <a:p>
            <a:r>
              <a:rPr lang="en-GB" sz="1000" b="1" u="sng" dirty="0" smtClean="0">
                <a:latin typeface="Arial" panose="020B0604020202020204" pitchFamily="34" charset="0"/>
                <a:cs typeface="Arial" panose="020B0604020202020204" pitchFamily="34" charset="0"/>
              </a:rPr>
              <a:t>Joachim  </a:t>
            </a:r>
            <a:r>
              <a:rPr lang="en-GB" sz="1000" b="1" u="sng" dirty="0">
                <a:latin typeface="Arial" panose="020B0604020202020204" pitchFamily="34" charset="0"/>
                <a:cs typeface="Arial" panose="020B0604020202020204" pitchFamily="34" charset="0"/>
              </a:rPr>
              <a:t>Koss (Leader</a:t>
            </a:r>
            <a:r>
              <a:rPr lang="en-GB" sz="1000" b="1" u="sng" dirty="0" smtClean="0">
                <a:latin typeface="Arial" panose="020B0604020202020204" pitchFamily="34" charset="0"/>
                <a:cs typeface="Arial" panose="020B0604020202020204" pitchFamily="34" charset="0"/>
              </a:rPr>
              <a:t>)</a:t>
            </a:r>
            <a:r>
              <a:rPr lang="en-GB" sz="1000" b="1" dirty="0">
                <a:latin typeface="Arial" panose="020B0604020202020204" pitchFamily="34" charset="0"/>
                <a:cs typeface="Arial" panose="020B0604020202020204" pitchFamily="34" charset="0"/>
              </a:rPr>
              <a:t>	</a:t>
            </a:r>
            <a:r>
              <a:rPr lang="en-GB" sz="1000" b="1" dirty="0" smtClean="0">
                <a:latin typeface="Arial" panose="020B0604020202020204" pitchFamily="34" charset="0"/>
                <a:cs typeface="Arial" panose="020B0604020202020204" pitchFamily="34" charset="0"/>
              </a:rPr>
              <a:t>(</a:t>
            </a:r>
            <a:r>
              <a:rPr lang="en-GB" sz="1000" b="1" dirty="0">
                <a:latin typeface="Arial" panose="020B0604020202020204" pitchFamily="34" charset="0"/>
                <a:cs typeface="Arial" panose="020B0604020202020204" pitchFamily="34" charset="0"/>
              </a:rPr>
              <a:t>b)</a:t>
            </a:r>
            <a:endParaRPr lang="en-GB" sz="1000" dirty="0">
              <a:latin typeface="Arial" panose="020B0604020202020204" pitchFamily="34" charset="0"/>
              <a:cs typeface="Arial" panose="020B0604020202020204" pitchFamily="34" charset="0"/>
            </a:endParaRPr>
          </a:p>
          <a:p>
            <a:r>
              <a:rPr lang="fr-FR" sz="1000" b="1" dirty="0"/>
              <a:t>Samir </a:t>
            </a:r>
            <a:r>
              <a:rPr lang="fr-FR" sz="1000" b="1" dirty="0" err="1" smtClean="0"/>
              <a:t>Medjiah</a:t>
            </a:r>
            <a:r>
              <a:rPr lang="fr-FR" sz="1000" b="1" dirty="0" smtClean="0"/>
              <a:t>		(c)</a:t>
            </a:r>
            <a:endParaRPr lang="fr-FR" sz="1000" dirty="0"/>
          </a:p>
          <a:p>
            <a:r>
              <a:rPr lang="en-US" sz="1000" b="1" dirty="0"/>
              <a:t>Jumoke </a:t>
            </a:r>
            <a:r>
              <a:rPr lang="en-US" sz="1000" b="1" dirty="0" err="1"/>
              <a:t>Ogunbekun</a:t>
            </a:r>
            <a:r>
              <a:rPr lang="en-US" sz="1000" b="1" dirty="0"/>
              <a:t>	</a:t>
            </a:r>
            <a:r>
              <a:rPr lang="en-US" sz="1000" b="1" dirty="0" smtClean="0"/>
              <a:t>(d)</a:t>
            </a:r>
          </a:p>
          <a:p>
            <a:r>
              <a:rPr lang="fr-FR" sz="1000" b="1" dirty="0" smtClean="0">
                <a:latin typeface="Arial" panose="020B0604020202020204" pitchFamily="34" charset="0"/>
                <a:cs typeface="Arial" panose="020B0604020202020204" pitchFamily="34" charset="0"/>
              </a:rPr>
              <a:t>Michelle Wetterwald	(e)</a:t>
            </a:r>
            <a:endParaRPr lang="fr-FR" sz="1000" dirty="0" smtClean="0">
              <a:latin typeface="Arial" panose="020B0604020202020204" pitchFamily="34" charset="0"/>
              <a:cs typeface="Arial" panose="020B0604020202020204" pitchFamily="34" charset="0"/>
            </a:endParaRPr>
          </a:p>
          <a:p>
            <a:r>
              <a:rPr lang="fr-FR" sz="1600" dirty="0" smtClean="0">
                <a:latin typeface="Arial" panose="020B0604020202020204" pitchFamily="34" charset="0"/>
                <a:cs typeface="Arial" panose="020B0604020202020204" pitchFamily="34" charset="0"/>
              </a:rPr>
              <a:t> </a:t>
            </a:r>
            <a:endParaRPr lang="fr-FR" sz="1600" dirty="0">
              <a:latin typeface="Arial" panose="020B0604020202020204" pitchFamily="34" charset="0"/>
              <a:cs typeface="Arial" panose="020B0604020202020204" pitchFamily="34" charset="0"/>
            </a:endParaRPr>
          </a:p>
          <a:p>
            <a:r>
              <a:rPr lang="fr-FR" sz="1000" u="sng" dirty="0" err="1" smtClean="0">
                <a:latin typeface="Arial" panose="020B0604020202020204" pitchFamily="34" charset="0"/>
                <a:cs typeface="Arial" panose="020B0604020202020204" pitchFamily="34" charset="0"/>
              </a:rPr>
              <a:t>Technical</a:t>
            </a:r>
            <a:r>
              <a:rPr lang="fr-FR" sz="1000" u="sng" dirty="0" smtClean="0">
                <a:latin typeface="Arial" panose="020B0604020202020204" pitchFamily="34" charset="0"/>
                <a:cs typeface="Arial" panose="020B0604020202020204" pitchFamily="34" charset="0"/>
              </a:rPr>
              <a:t> </a:t>
            </a:r>
            <a:r>
              <a:rPr lang="fr-FR" sz="1000" u="sng" dirty="0" err="1" smtClean="0">
                <a:latin typeface="Arial" panose="020B0604020202020204" pitchFamily="34" charset="0"/>
                <a:cs typeface="Arial" panose="020B0604020202020204" pitchFamily="34" charset="0"/>
              </a:rPr>
              <a:t>Officer</a:t>
            </a:r>
            <a:r>
              <a:rPr lang="fr-FR" sz="1000" u="sng" dirty="0" smtClean="0">
                <a:latin typeface="Arial" panose="020B0604020202020204" pitchFamily="34" charset="0"/>
                <a:cs typeface="Arial" panose="020B0604020202020204" pitchFamily="34" charset="0"/>
              </a:rPr>
              <a:t>:</a:t>
            </a:r>
            <a:r>
              <a:rPr lang="fr-FR" sz="1000" dirty="0" smtClean="0">
                <a:latin typeface="Arial" panose="020B0604020202020204" pitchFamily="34" charset="0"/>
                <a:cs typeface="Arial" panose="020B0604020202020204" pitchFamily="34" charset="0"/>
              </a:rPr>
              <a:t>    Patrick Guillemin</a:t>
            </a:r>
          </a:p>
          <a:p>
            <a:r>
              <a:rPr lang="fr-FR" sz="1000" u="sng" dirty="0" smtClean="0">
                <a:latin typeface="Arial" panose="020B0604020202020204" pitchFamily="34" charset="0"/>
                <a:cs typeface="Arial" panose="020B0604020202020204" pitchFamily="34" charset="0"/>
              </a:rPr>
              <a:t>FPS </a:t>
            </a:r>
            <a:r>
              <a:rPr lang="fr-FR" sz="1000" u="sng" dirty="0" err="1" smtClean="0">
                <a:latin typeface="Arial" panose="020B0604020202020204" pitchFamily="34" charset="0"/>
                <a:cs typeface="Arial" panose="020B0604020202020204" pitchFamily="34" charset="0"/>
              </a:rPr>
              <a:t>Administrator</a:t>
            </a:r>
            <a:r>
              <a:rPr lang="fr-FR" sz="1000" u="sng" dirty="0" smtClean="0">
                <a:latin typeface="Arial" panose="020B0604020202020204" pitchFamily="34" charset="0"/>
                <a:cs typeface="Arial" panose="020B0604020202020204" pitchFamily="34" charset="0"/>
              </a:rPr>
              <a:t>:</a:t>
            </a:r>
            <a:r>
              <a:rPr lang="fr-FR" sz="1000" dirty="0" smtClean="0">
                <a:latin typeface="Arial" panose="020B0604020202020204" pitchFamily="34" charset="0"/>
                <a:cs typeface="Arial" panose="020B0604020202020204" pitchFamily="34" charset="0"/>
              </a:rPr>
              <a:t> Thierry Comont</a:t>
            </a:r>
          </a:p>
          <a:p>
            <a:endParaRPr lang="fr-FR" sz="1000" dirty="0">
              <a:latin typeface="Arial" panose="020B0604020202020204" pitchFamily="34" charset="0"/>
              <a:cs typeface="Arial" panose="020B0604020202020204" pitchFamily="34" charset="0"/>
            </a:endParaRPr>
          </a:p>
          <a:p>
            <a:r>
              <a:rPr lang="fr-FR" sz="1000" u="sng" dirty="0" err="1" smtClean="0">
                <a:latin typeface="Arial" panose="020B0604020202020204" pitchFamily="34" charset="0"/>
                <a:cs typeface="Arial" panose="020B0604020202020204" pitchFamily="34" charset="0"/>
              </a:rPr>
              <a:t>Funding</a:t>
            </a:r>
            <a:r>
              <a:rPr lang="fr-FR" sz="1000" u="sng" dirty="0" smtClean="0">
                <a:latin typeface="Arial" panose="020B0604020202020204" pitchFamily="34" charset="0"/>
                <a:cs typeface="Arial" panose="020B0604020202020204" pitchFamily="34" charset="0"/>
              </a:rPr>
              <a:t> source:</a:t>
            </a:r>
            <a:r>
              <a:rPr lang="fr-FR" sz="1000" dirty="0" smtClean="0">
                <a:latin typeface="Arial" panose="020B0604020202020204" pitchFamily="34" charset="0"/>
                <a:cs typeface="Arial" panose="020B0604020202020204" pitchFamily="34" charset="0"/>
              </a:rPr>
              <a:t>       EC/EFTA</a:t>
            </a:r>
          </a:p>
        </p:txBody>
      </p:sp>
      <p:sp>
        <p:nvSpPr>
          <p:cNvPr id="11" name="כותרת 1"/>
          <p:cNvSpPr txBox="1">
            <a:spLocks/>
          </p:cNvSpPr>
          <p:nvPr/>
        </p:nvSpPr>
        <p:spPr>
          <a:xfrm>
            <a:off x="4932040" y="411510"/>
            <a:ext cx="2033204" cy="432048"/>
          </a:xfrm>
          <a:prstGeom prst="rect">
            <a:avLst/>
          </a:prstGeom>
        </p:spPr>
        <p:txBody>
          <a:bodyPr vert="horz" lIns="91440" tIns="45720" rIns="91440" bIns="45720" rtlCol="0" anchor="t">
            <a:noAutofit/>
          </a:bodyPr>
          <a:lstStyle>
            <a:lvl1pPr algn="l" defTabSz="914400" rtl="0" eaLnBrk="1" latinLnBrk="0" hangingPunct="1">
              <a:spcBef>
                <a:spcPct val="0"/>
              </a:spcBef>
              <a:buNone/>
              <a:defRPr sz="2800" b="1" kern="1200" cap="all">
                <a:solidFill>
                  <a:srgbClr val="1F497D"/>
                </a:solidFill>
                <a:latin typeface="+mj-lt"/>
                <a:ea typeface="+mj-ea"/>
                <a:cs typeface="+mn-cs"/>
              </a:defRPr>
            </a:lvl1pPr>
          </a:lstStyle>
          <a:p>
            <a:r>
              <a:rPr lang="en-US" sz="1100" dirty="0" err="1" smtClean="0">
                <a:latin typeface="Arial" panose="020B0604020202020204" pitchFamily="34" charset="0"/>
                <a:cs typeface="Arial" panose="020B0604020202020204" pitchFamily="34" charset="0"/>
              </a:rPr>
              <a:t>StART</a:t>
            </a:r>
            <a:r>
              <a:rPr lang="en-US" sz="1100" dirty="0" smtClean="0">
                <a:latin typeface="Arial" panose="020B0604020202020204" pitchFamily="34" charset="0"/>
                <a:cs typeface="Arial" panose="020B0604020202020204" pitchFamily="34" charset="0"/>
              </a:rPr>
              <a:t>:	19 Oct 2015</a:t>
            </a:r>
            <a:endParaRPr lang="en-US" sz="1100" dirty="0">
              <a:latin typeface="Arial" panose="020B0604020202020204" pitchFamily="34" charset="0"/>
              <a:cs typeface="Arial" panose="020B0604020202020204" pitchFamily="34" charset="0"/>
            </a:endParaRPr>
          </a:p>
          <a:p>
            <a:r>
              <a:rPr lang="en-US" sz="1100" dirty="0" err="1" smtClean="0">
                <a:latin typeface="Arial" panose="020B0604020202020204" pitchFamily="34" charset="0"/>
                <a:cs typeface="Arial" panose="020B0604020202020204" pitchFamily="34" charset="0"/>
              </a:rPr>
              <a:t>eND</a:t>
            </a:r>
            <a:r>
              <a:rPr lang="en-US" sz="1100" dirty="0" smtClean="0">
                <a:latin typeface="Arial" panose="020B0604020202020204" pitchFamily="34" charset="0"/>
                <a:cs typeface="Arial" panose="020B0604020202020204" pitchFamily="34" charset="0"/>
              </a:rPr>
              <a:t>:	14 MAR 2017</a:t>
            </a:r>
            <a:endParaRPr lang="en-US" sz="1100" dirty="0">
              <a:latin typeface="Arial" panose="020B0604020202020204" pitchFamily="34" charset="0"/>
              <a:cs typeface="Arial" panose="020B0604020202020204" pitchFamily="34" charset="0"/>
            </a:endParaRPr>
          </a:p>
        </p:txBody>
      </p:sp>
      <p:pic>
        <p:nvPicPr>
          <p:cNvPr id="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1732" y="1515534"/>
            <a:ext cx="3604093" cy="3227716"/>
          </a:xfrm>
          <a:prstGeom prst="rect">
            <a:avLst/>
          </a:prstGeom>
        </p:spPr>
      </p:pic>
      <p:sp>
        <p:nvSpPr>
          <p:cNvPr id="4" name="Rechteck 3"/>
          <p:cNvSpPr/>
          <p:nvPr/>
        </p:nvSpPr>
        <p:spPr>
          <a:xfrm>
            <a:off x="4612570" y="2250803"/>
            <a:ext cx="312906" cy="369332"/>
          </a:xfrm>
          <a:prstGeom prst="rect">
            <a:avLst/>
          </a:prstGeom>
        </p:spPr>
        <p:txBody>
          <a:bodyPr wrap="none">
            <a:spAutoFit/>
          </a:bodyPr>
          <a:lstStyle/>
          <a:p>
            <a:r>
              <a:rPr lang="fr-FR" dirty="0" smtClean="0"/>
              <a:t>a</a:t>
            </a:r>
            <a:endParaRPr lang="fr-FR" dirty="0"/>
          </a:p>
        </p:txBody>
      </p:sp>
      <p:sp>
        <p:nvSpPr>
          <p:cNvPr id="12" name="Rechteck 11"/>
          <p:cNvSpPr/>
          <p:nvPr/>
        </p:nvSpPr>
        <p:spPr>
          <a:xfrm>
            <a:off x="6703778" y="1210260"/>
            <a:ext cx="312906" cy="369332"/>
          </a:xfrm>
          <a:prstGeom prst="rect">
            <a:avLst/>
          </a:prstGeom>
        </p:spPr>
        <p:txBody>
          <a:bodyPr wrap="none">
            <a:spAutoFit/>
          </a:bodyPr>
          <a:lstStyle/>
          <a:p>
            <a:r>
              <a:rPr lang="fr-FR" dirty="0" smtClean="0"/>
              <a:t>b</a:t>
            </a:r>
            <a:endParaRPr lang="fr-FR" dirty="0"/>
          </a:p>
        </p:txBody>
      </p:sp>
      <p:sp>
        <p:nvSpPr>
          <p:cNvPr id="13" name="Rechteck 12"/>
          <p:cNvSpPr/>
          <p:nvPr/>
        </p:nvSpPr>
        <p:spPr>
          <a:xfrm>
            <a:off x="8551270" y="2396706"/>
            <a:ext cx="300082" cy="369332"/>
          </a:xfrm>
          <a:prstGeom prst="rect">
            <a:avLst/>
          </a:prstGeom>
        </p:spPr>
        <p:txBody>
          <a:bodyPr wrap="none">
            <a:spAutoFit/>
          </a:bodyPr>
          <a:lstStyle/>
          <a:p>
            <a:r>
              <a:rPr lang="fr-FR" dirty="0" smtClean="0"/>
              <a:t>c</a:t>
            </a:r>
            <a:endParaRPr lang="fr-FR" dirty="0"/>
          </a:p>
        </p:txBody>
      </p:sp>
      <p:sp>
        <p:nvSpPr>
          <p:cNvPr id="14" name="Rechteck 13"/>
          <p:cNvSpPr/>
          <p:nvPr/>
        </p:nvSpPr>
        <p:spPr>
          <a:xfrm>
            <a:off x="7411092" y="4664521"/>
            <a:ext cx="312906" cy="369332"/>
          </a:xfrm>
          <a:prstGeom prst="rect">
            <a:avLst/>
          </a:prstGeom>
        </p:spPr>
        <p:txBody>
          <a:bodyPr wrap="none">
            <a:spAutoFit/>
          </a:bodyPr>
          <a:lstStyle/>
          <a:p>
            <a:r>
              <a:rPr lang="fr-FR" dirty="0" smtClean="0"/>
              <a:t>e</a:t>
            </a:r>
            <a:endParaRPr lang="fr-FR" dirty="0"/>
          </a:p>
        </p:txBody>
      </p:sp>
      <p:sp>
        <p:nvSpPr>
          <p:cNvPr id="15" name="Rechteck 14"/>
          <p:cNvSpPr/>
          <p:nvPr/>
        </p:nvSpPr>
        <p:spPr>
          <a:xfrm>
            <a:off x="5792189" y="4664521"/>
            <a:ext cx="312906" cy="369332"/>
          </a:xfrm>
          <a:prstGeom prst="rect">
            <a:avLst/>
          </a:prstGeom>
        </p:spPr>
        <p:txBody>
          <a:bodyPr wrap="none">
            <a:spAutoFit/>
          </a:bodyPr>
          <a:lstStyle/>
          <a:p>
            <a:r>
              <a:rPr lang="fr-FR" dirty="0" smtClean="0"/>
              <a:t>d</a:t>
            </a:r>
            <a:endParaRPr lang="fr-FR" dirty="0"/>
          </a:p>
        </p:txBody>
      </p:sp>
    </p:spTree>
    <p:extLst>
      <p:ext uri="{BB962C8B-B14F-4D97-AF65-F5344CB8AC3E}">
        <p14:creationId xmlns:p14="http://schemas.microsoft.com/office/powerpoint/2010/main" val="419548941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85750" y="5235223"/>
            <a:ext cx="8756650" cy="1477328"/>
          </a:xfrm>
          <a:prstGeom prst="rect">
            <a:avLst/>
          </a:prstGeom>
          <a:gradFill>
            <a:gsLst>
              <a:gs pos="0">
                <a:schemeClr val="tx2">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softEdge rad="0"/>
          </a:effectLst>
        </p:spPr>
        <p:txBody>
          <a:bodyPr wrap="square" rtlCol="0">
            <a:spAutoFit/>
          </a:bodyPr>
          <a:lstStyle/>
          <a:p>
            <a:r>
              <a:rPr lang="en-US" dirty="0"/>
              <a:t>Both reports have been </a:t>
            </a:r>
            <a:r>
              <a:rPr lang="en-US" dirty="0" smtClean="0"/>
              <a:t>published:	</a:t>
            </a:r>
            <a:r>
              <a:rPr lang="en-US" dirty="0" smtClean="0">
                <a:sym typeface="Symbol" panose="05050102010706020507" pitchFamily="18" charset="2"/>
              </a:rPr>
              <a:t> </a:t>
            </a:r>
            <a:r>
              <a:rPr lang="en-US" dirty="0" smtClean="0"/>
              <a:t>Stable </a:t>
            </a:r>
            <a:r>
              <a:rPr lang="en-US" dirty="0"/>
              <a:t>Draft in June </a:t>
            </a:r>
            <a:r>
              <a:rPr lang="en-US" dirty="0" smtClean="0"/>
              <a:t>2016</a:t>
            </a:r>
            <a:br>
              <a:rPr lang="en-US" dirty="0" smtClean="0"/>
            </a:br>
            <a:r>
              <a:rPr lang="en-US" dirty="0" smtClean="0"/>
              <a:t>				</a:t>
            </a:r>
            <a:r>
              <a:rPr lang="en-US" dirty="0" smtClean="0">
                <a:sym typeface="Symbol" panose="05050102010706020507" pitchFamily="18" charset="2"/>
              </a:rPr>
              <a:t> </a:t>
            </a:r>
            <a:r>
              <a:rPr lang="en-US" dirty="0" smtClean="0"/>
              <a:t>Public </a:t>
            </a:r>
            <a:r>
              <a:rPr lang="en-US" dirty="0"/>
              <a:t>review </a:t>
            </a:r>
            <a:r>
              <a:rPr lang="en-US" dirty="0" smtClean="0"/>
              <a:t>phase</a:t>
            </a:r>
            <a:br>
              <a:rPr lang="en-US" dirty="0" smtClean="0"/>
            </a:br>
            <a:r>
              <a:rPr lang="en-US" dirty="0" smtClean="0"/>
              <a:t>				</a:t>
            </a:r>
            <a:r>
              <a:rPr lang="en-US" dirty="0" smtClean="0">
                <a:sym typeface="Symbol" panose="05050102010706020507" pitchFamily="18" charset="2"/>
              </a:rPr>
              <a:t> </a:t>
            </a:r>
            <a:r>
              <a:rPr lang="en-US" dirty="0" smtClean="0"/>
              <a:t>Final </a:t>
            </a:r>
            <a:r>
              <a:rPr lang="en-US" dirty="0"/>
              <a:t>Draft in </a:t>
            </a:r>
            <a:r>
              <a:rPr lang="en-US" dirty="0" smtClean="0"/>
              <a:t>August 2016</a:t>
            </a:r>
            <a:br>
              <a:rPr lang="en-US" dirty="0" smtClean="0"/>
            </a:br>
            <a:r>
              <a:rPr lang="en-US" dirty="0" smtClean="0"/>
              <a:t>				</a:t>
            </a:r>
            <a:r>
              <a:rPr lang="en-US" dirty="0" smtClean="0">
                <a:sym typeface="Symbol" panose="05050102010706020507" pitchFamily="18" charset="2"/>
              </a:rPr>
              <a:t> </a:t>
            </a:r>
            <a:r>
              <a:rPr lang="en-US" dirty="0" smtClean="0"/>
              <a:t>Publication </a:t>
            </a:r>
            <a:r>
              <a:rPr lang="en-US" dirty="0"/>
              <a:t>as ETSI </a:t>
            </a:r>
            <a:r>
              <a:rPr lang="en-US" dirty="0" smtClean="0"/>
              <a:t>Technical Reports in</a:t>
            </a:r>
            <a:br>
              <a:rPr lang="en-US" dirty="0" smtClean="0"/>
            </a:br>
            <a:r>
              <a:rPr lang="en-US" dirty="0" smtClean="0"/>
              <a:t>				   October 2016</a:t>
            </a:r>
            <a:endParaRPr lang="de-DE" dirty="0"/>
          </a:p>
        </p:txBody>
      </p:sp>
      <p:sp>
        <p:nvSpPr>
          <p:cNvPr id="2" name="Titel 1"/>
          <p:cNvSpPr>
            <a:spLocks noGrp="1"/>
          </p:cNvSpPr>
          <p:nvPr>
            <p:ph type="title"/>
          </p:nvPr>
        </p:nvSpPr>
        <p:spPr/>
        <p:txBody>
          <a:bodyPr/>
          <a:lstStyle/>
          <a:p>
            <a:r>
              <a:rPr lang="en-US" dirty="0" smtClean="0"/>
              <a:t>ETSI TR 103375 </a:t>
            </a:r>
            <a:r>
              <a:rPr lang="en-US" dirty="0"/>
              <a:t>and TR </a:t>
            </a:r>
            <a:r>
              <a:rPr lang="en-US" dirty="0" smtClean="0"/>
              <a:t>103376 published</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6</a:t>
            </a:fld>
            <a:endParaRPr lang="en-GB" altLang="en-US"/>
          </a:p>
        </p:txBody>
      </p:sp>
      <p:pic>
        <p:nvPicPr>
          <p:cNvPr id="6" name="Grafik 5"/>
          <p:cNvPicPr>
            <a:picLocks noChangeAspect="1"/>
          </p:cNvPicPr>
          <p:nvPr/>
        </p:nvPicPr>
        <p:blipFill>
          <a:blip r:embed="rId2"/>
          <a:stretch>
            <a:fillRect/>
          </a:stretch>
        </p:blipFill>
        <p:spPr>
          <a:xfrm>
            <a:off x="1415672" y="1417636"/>
            <a:ext cx="2625752" cy="3693269"/>
          </a:xfrm>
          <a:prstGeom prst="rect">
            <a:avLst/>
          </a:prstGeom>
          <a:effectLst>
            <a:outerShdw blurRad="50800" dist="38100" dir="2700000" algn="tl" rotWithShape="0">
              <a:prstClr val="black">
                <a:alpha val="40000"/>
              </a:prstClr>
            </a:outerShdw>
          </a:effectLst>
        </p:spPr>
      </p:pic>
      <p:sp>
        <p:nvSpPr>
          <p:cNvPr id="7" name="Espace réservé du contenu 2"/>
          <p:cNvSpPr txBox="1">
            <a:spLocks/>
          </p:cNvSpPr>
          <p:nvPr/>
        </p:nvSpPr>
        <p:spPr>
          <a:xfrm>
            <a:off x="293157" y="5060956"/>
            <a:ext cx="4138123" cy="285551"/>
          </a:xfrm>
          <a:prstGeom prst="rect">
            <a:avLst/>
          </a:prstGeom>
        </p:spPr>
        <p:txBody>
          <a:bodyPr lIns="0" rIns="0"/>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de-DE" sz="800" u="sng" dirty="0">
                <a:hlinkClick r:id="rId4"/>
              </a:rPr>
              <a:t>http://www.etsi.org/deliver/etsi_tr/103300_103399/103375/01.01.01_60/tr_103375v010101p.pdf</a:t>
            </a:r>
            <a:endParaRPr lang="en-GB" sz="800" b="1" dirty="0" smtClean="0">
              <a:solidFill>
                <a:schemeClr val="tx1"/>
              </a:solidFill>
            </a:endParaRPr>
          </a:p>
        </p:txBody>
      </p:sp>
      <p:pic>
        <p:nvPicPr>
          <p:cNvPr id="9" name="Grafik 8"/>
          <p:cNvPicPr>
            <a:picLocks noChangeAspect="1"/>
          </p:cNvPicPr>
          <p:nvPr/>
        </p:nvPicPr>
        <p:blipFill>
          <a:blip r:embed="rId5"/>
          <a:stretch>
            <a:fillRect/>
          </a:stretch>
        </p:blipFill>
        <p:spPr>
          <a:xfrm>
            <a:off x="4835527" y="1326616"/>
            <a:ext cx="2660295" cy="3773362"/>
          </a:xfrm>
          <a:prstGeom prst="rect">
            <a:avLst/>
          </a:prstGeom>
          <a:effectLst>
            <a:outerShdw blurRad="50800" dist="38100" dir="2700000" algn="tl" rotWithShape="0">
              <a:prstClr val="black">
                <a:alpha val="40000"/>
              </a:prstClr>
            </a:outerShdw>
          </a:effectLst>
        </p:spPr>
      </p:pic>
      <p:sp>
        <p:nvSpPr>
          <p:cNvPr id="10" name="Espace réservé du contenu 2"/>
          <p:cNvSpPr txBox="1">
            <a:spLocks/>
          </p:cNvSpPr>
          <p:nvPr/>
        </p:nvSpPr>
        <p:spPr>
          <a:xfrm>
            <a:off x="4543463" y="5053372"/>
            <a:ext cx="4138123" cy="285551"/>
          </a:xfrm>
          <a:prstGeom prst="rect">
            <a:avLst/>
          </a:prstGeom>
        </p:spPr>
        <p:txBody>
          <a:bodyPr lIns="0" rIns="0"/>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de-DE" sz="800" u="sng" dirty="0">
                <a:hlinkClick r:id="rId6"/>
              </a:rPr>
              <a:t>http://www.etsi.org/deliver/etsi_tr/103300_103399/103376/01.01.01_60/tr_103376v010101p.pdf</a:t>
            </a:r>
            <a:endParaRPr lang="en-GB" sz="800" b="1" dirty="0" smtClean="0">
              <a:solidFill>
                <a:schemeClr val="tx1"/>
              </a:solidFill>
            </a:endParaRPr>
          </a:p>
        </p:txBody>
      </p:sp>
      <p:sp>
        <p:nvSpPr>
          <p:cNvPr id="11" name="Espace réservé du contenu 2"/>
          <p:cNvSpPr txBox="1">
            <a:spLocks/>
          </p:cNvSpPr>
          <p:nvPr/>
        </p:nvSpPr>
        <p:spPr>
          <a:xfrm>
            <a:off x="1309511" y="3473421"/>
            <a:ext cx="2731913" cy="1127631"/>
          </a:xfrm>
          <a:prstGeom prst="rect">
            <a:avLst/>
          </a:prstGeom>
        </p:spPr>
        <p:txBody>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en-GB" sz="1400" dirty="0" smtClean="0">
                <a:solidFill>
                  <a:schemeClr val="bg1">
                    <a:lumMod val="50000"/>
                  </a:schemeClr>
                </a:solidFill>
              </a:rPr>
              <a:t>Analysing </a:t>
            </a:r>
            <a:r>
              <a:rPr lang="en-GB" sz="1400" dirty="0">
                <a:solidFill>
                  <a:schemeClr val="bg1">
                    <a:lumMod val="50000"/>
                  </a:schemeClr>
                </a:solidFill>
              </a:rPr>
              <a:t>the standards </a:t>
            </a:r>
            <a:r>
              <a:rPr lang="en-GB" sz="1400" dirty="0" smtClean="0">
                <a:solidFill>
                  <a:schemeClr val="bg1">
                    <a:lumMod val="50000"/>
                  </a:schemeClr>
                </a:solidFill>
              </a:rPr>
              <a:t>landscape</a:t>
            </a:r>
            <a:br>
              <a:rPr lang="en-GB" sz="1400" dirty="0" smtClean="0">
                <a:solidFill>
                  <a:schemeClr val="bg1">
                    <a:lumMod val="50000"/>
                  </a:schemeClr>
                </a:solidFill>
              </a:rPr>
            </a:br>
            <a:r>
              <a:rPr lang="en-GB" sz="1400" dirty="0" smtClean="0">
                <a:solidFill>
                  <a:schemeClr val="bg1">
                    <a:lumMod val="50000"/>
                  </a:schemeClr>
                </a:solidFill>
              </a:rPr>
              <a:t>provides a list of existing</a:t>
            </a:r>
            <a:br>
              <a:rPr lang="en-GB" sz="1400" dirty="0" smtClean="0">
                <a:solidFill>
                  <a:schemeClr val="bg1">
                    <a:lumMod val="50000"/>
                  </a:schemeClr>
                </a:solidFill>
              </a:rPr>
            </a:br>
            <a:r>
              <a:rPr lang="en-GB" sz="1400" dirty="0" smtClean="0">
                <a:solidFill>
                  <a:schemeClr val="bg1">
                    <a:lumMod val="50000"/>
                  </a:schemeClr>
                </a:solidFill>
              </a:rPr>
              <a:t>standardised </a:t>
            </a:r>
            <a:r>
              <a:rPr lang="en-GB" sz="1400" dirty="0">
                <a:solidFill>
                  <a:schemeClr val="bg1">
                    <a:lumMod val="50000"/>
                  </a:schemeClr>
                </a:solidFill>
              </a:rPr>
              <a:t>technology </a:t>
            </a:r>
            <a:r>
              <a:rPr lang="en-GB" sz="1400" dirty="0" smtClean="0">
                <a:solidFill>
                  <a:schemeClr val="bg1">
                    <a:lumMod val="50000"/>
                  </a:schemeClr>
                </a:solidFill>
              </a:rPr>
              <a:t>suggested for reuse by the LSPs</a:t>
            </a:r>
          </a:p>
        </p:txBody>
      </p:sp>
      <p:sp>
        <p:nvSpPr>
          <p:cNvPr id="12" name="Espace réservé du contenu 2"/>
          <p:cNvSpPr txBox="1">
            <a:spLocks/>
          </p:cNvSpPr>
          <p:nvPr/>
        </p:nvSpPr>
        <p:spPr>
          <a:xfrm>
            <a:off x="4835527" y="3466096"/>
            <a:ext cx="2660295" cy="1354260"/>
          </a:xfrm>
          <a:prstGeom prst="rect">
            <a:avLst/>
          </a:prstGeom>
        </p:spPr>
        <p:txBody>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en-GB" sz="1400" dirty="0" smtClean="0">
                <a:solidFill>
                  <a:schemeClr val="bg1">
                    <a:lumMod val="50000"/>
                  </a:schemeClr>
                </a:solidFill>
              </a:rPr>
              <a:t>Identifying technical standards/ societal/business </a:t>
            </a:r>
            <a:r>
              <a:rPr lang="en-GB" sz="1400" dirty="0">
                <a:solidFill>
                  <a:schemeClr val="bg1">
                    <a:lumMod val="50000"/>
                  </a:schemeClr>
                </a:solidFill>
              </a:rPr>
              <a:t>gaps </a:t>
            </a:r>
            <a:r>
              <a:rPr lang="en-GB" sz="1400" dirty="0" smtClean="0">
                <a:solidFill>
                  <a:schemeClr val="bg1">
                    <a:lumMod val="50000"/>
                  </a:schemeClr>
                </a:solidFill>
              </a:rPr>
              <a:t>as </a:t>
            </a:r>
            <a:r>
              <a:rPr lang="en-GB" sz="1400" dirty="0">
                <a:solidFill>
                  <a:schemeClr val="bg1">
                    <a:lumMod val="50000"/>
                  </a:schemeClr>
                </a:solidFill>
              </a:rPr>
              <a:t>a </a:t>
            </a:r>
            <a:r>
              <a:rPr lang="en-GB" sz="1400" dirty="0" smtClean="0">
                <a:solidFill>
                  <a:schemeClr val="bg1">
                    <a:lumMod val="50000"/>
                  </a:schemeClr>
                </a:solidFill>
              </a:rPr>
              <a:t>good</a:t>
            </a:r>
            <a:br>
              <a:rPr lang="en-GB" sz="1400" dirty="0" smtClean="0">
                <a:solidFill>
                  <a:schemeClr val="bg1">
                    <a:lumMod val="50000"/>
                  </a:schemeClr>
                </a:solidFill>
              </a:rPr>
            </a:br>
            <a:r>
              <a:rPr lang="en-GB" sz="1400" dirty="0" smtClean="0">
                <a:solidFill>
                  <a:schemeClr val="bg1">
                    <a:lumMod val="50000"/>
                  </a:schemeClr>
                </a:solidFill>
              </a:rPr>
              <a:t>indication </a:t>
            </a:r>
            <a:r>
              <a:rPr lang="en-GB" sz="1400" dirty="0">
                <a:solidFill>
                  <a:schemeClr val="bg1">
                    <a:lumMod val="50000"/>
                  </a:schemeClr>
                </a:solidFill>
              </a:rPr>
              <a:t>of the level of </a:t>
            </a:r>
            <a:r>
              <a:rPr lang="en-GB" sz="1400" dirty="0" smtClean="0">
                <a:solidFill>
                  <a:schemeClr val="bg1">
                    <a:lumMod val="50000"/>
                  </a:schemeClr>
                </a:solidFill>
              </a:rPr>
              <a:t>maturity</a:t>
            </a:r>
            <a:br>
              <a:rPr lang="en-GB" sz="1400" dirty="0" smtClean="0">
                <a:solidFill>
                  <a:schemeClr val="bg1">
                    <a:lumMod val="50000"/>
                  </a:schemeClr>
                </a:solidFill>
              </a:rPr>
            </a:br>
            <a:r>
              <a:rPr lang="en-GB" sz="1400" dirty="0" smtClean="0">
                <a:solidFill>
                  <a:schemeClr val="bg1">
                    <a:lumMod val="50000"/>
                  </a:schemeClr>
                </a:solidFill>
              </a:rPr>
              <a:t>of </a:t>
            </a:r>
            <a:r>
              <a:rPr lang="en-GB" sz="1400" dirty="0">
                <a:solidFill>
                  <a:schemeClr val="bg1">
                    <a:lumMod val="50000"/>
                  </a:schemeClr>
                </a:solidFill>
              </a:rPr>
              <a:t>standardization in a </a:t>
            </a:r>
            <a:r>
              <a:rPr lang="en-GB" sz="1400" dirty="0" smtClean="0">
                <a:solidFill>
                  <a:schemeClr val="bg1">
                    <a:lumMod val="50000"/>
                  </a:schemeClr>
                </a:solidFill>
              </a:rPr>
              <a:t>given</a:t>
            </a:r>
            <a:br>
              <a:rPr lang="en-GB" sz="1400" dirty="0" smtClean="0">
                <a:solidFill>
                  <a:schemeClr val="bg1">
                    <a:lumMod val="50000"/>
                  </a:schemeClr>
                </a:solidFill>
              </a:rPr>
            </a:br>
            <a:r>
              <a:rPr lang="en-GB" sz="1400" dirty="0" smtClean="0">
                <a:solidFill>
                  <a:schemeClr val="bg1">
                    <a:lumMod val="50000"/>
                  </a:schemeClr>
                </a:solidFill>
              </a:rPr>
              <a:t>vertical </a:t>
            </a:r>
            <a:r>
              <a:rPr lang="en-GB" sz="1400" dirty="0">
                <a:solidFill>
                  <a:schemeClr val="bg1">
                    <a:lumMod val="50000"/>
                  </a:schemeClr>
                </a:solidFill>
              </a:rPr>
              <a:t>domain</a:t>
            </a:r>
            <a:endParaRPr lang="fr-FR" sz="1400" dirty="0">
              <a:solidFill>
                <a:schemeClr val="bg1">
                  <a:lumMod val="50000"/>
                </a:schemeClr>
              </a:solidFill>
            </a:endParaRPr>
          </a:p>
          <a:p>
            <a:pPr hangingPunct="0"/>
            <a:endParaRPr lang="en-GB" sz="1400" dirty="0" smtClean="0">
              <a:solidFill>
                <a:schemeClr val="bg1">
                  <a:lumMod val="50000"/>
                </a:schemeClr>
              </a:solidFill>
            </a:endParaRPr>
          </a:p>
        </p:txBody>
      </p:sp>
    </p:spTree>
    <p:extLst>
      <p:ext uri="{BB962C8B-B14F-4D97-AF65-F5344CB8AC3E}">
        <p14:creationId xmlns:p14="http://schemas.microsoft.com/office/powerpoint/2010/main" val="22924992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ETSI TR 103375 </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7</a:t>
            </a:fld>
            <a:endParaRPr lang="en-GB" altLang="en-US"/>
          </a:p>
        </p:txBody>
      </p:sp>
      <p:pic>
        <p:nvPicPr>
          <p:cNvPr id="6" name="Grafik 5"/>
          <p:cNvPicPr>
            <a:picLocks noChangeAspect="1"/>
          </p:cNvPicPr>
          <p:nvPr/>
        </p:nvPicPr>
        <p:blipFill>
          <a:blip r:embed="rId3"/>
          <a:stretch>
            <a:fillRect/>
          </a:stretch>
        </p:blipFill>
        <p:spPr>
          <a:xfrm>
            <a:off x="2560587" y="1343819"/>
            <a:ext cx="3585698" cy="5043487"/>
          </a:xfrm>
          <a:prstGeom prst="rect">
            <a:avLst/>
          </a:prstGeom>
          <a:effectLst>
            <a:outerShdw blurRad="50800" dist="38100" dir="2700000" algn="tl" rotWithShape="0">
              <a:prstClr val="black">
                <a:alpha val="40000"/>
              </a:prstClr>
            </a:outerShdw>
          </a:effectLst>
        </p:spPr>
      </p:pic>
      <p:sp>
        <p:nvSpPr>
          <p:cNvPr id="7" name="Espace réservé du contenu 2"/>
          <p:cNvSpPr txBox="1">
            <a:spLocks/>
          </p:cNvSpPr>
          <p:nvPr/>
        </p:nvSpPr>
        <p:spPr>
          <a:xfrm>
            <a:off x="2284374" y="6445349"/>
            <a:ext cx="4138123" cy="285551"/>
          </a:xfrm>
          <a:prstGeom prst="rect">
            <a:avLst/>
          </a:prstGeom>
        </p:spPr>
        <p:txBody>
          <a:bodyPr lIns="0" rIns="0"/>
          <a:lstStyle>
            <a:lvl1pPr marL="342900" indent="-342900" algn="l" rtl="0" eaLnBrk="1" fontAlgn="base" hangingPunct="1">
              <a:spcBef>
                <a:spcPct val="20000"/>
              </a:spcBef>
              <a:spcAft>
                <a:spcPct val="0"/>
              </a:spcAft>
              <a:buSzPct val="90000"/>
              <a:buBlip>
                <a:blip r:embed="rId4"/>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de-DE" sz="800" u="sng" dirty="0">
                <a:hlinkClick r:id="rId5"/>
              </a:rPr>
              <a:t>http://www.etsi.org/deliver/etsi_tr/103300_103399/103375/01.01.01_60/tr_103375v010101p.pdf</a:t>
            </a:r>
            <a:endParaRPr lang="en-GB" sz="800" b="1" dirty="0" smtClean="0">
              <a:solidFill>
                <a:schemeClr val="tx1"/>
              </a:solidFill>
            </a:endParaRPr>
          </a:p>
        </p:txBody>
      </p:sp>
      <p:sp>
        <p:nvSpPr>
          <p:cNvPr id="11" name="Espace réservé du contenu 2"/>
          <p:cNvSpPr txBox="1">
            <a:spLocks/>
          </p:cNvSpPr>
          <p:nvPr/>
        </p:nvSpPr>
        <p:spPr>
          <a:xfrm>
            <a:off x="2907977" y="4962404"/>
            <a:ext cx="3341914" cy="1383901"/>
          </a:xfrm>
          <a:prstGeom prst="rect">
            <a:avLst/>
          </a:prstGeom>
        </p:spPr>
        <p:txBody>
          <a:bodyPr/>
          <a:lstStyle>
            <a:lvl1pPr marL="342900" indent="-342900" algn="l" rtl="0" eaLnBrk="1" fontAlgn="base" hangingPunct="1">
              <a:spcBef>
                <a:spcPct val="20000"/>
              </a:spcBef>
              <a:spcAft>
                <a:spcPct val="0"/>
              </a:spcAft>
              <a:buSzPct val="90000"/>
              <a:buBlip>
                <a:blip r:embed="rId4"/>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hangingPunct="0">
              <a:buNone/>
            </a:pPr>
            <a:r>
              <a:rPr lang="en-GB" sz="1600" dirty="0" smtClean="0">
                <a:solidFill>
                  <a:schemeClr val="bg1">
                    <a:lumMod val="50000"/>
                  </a:schemeClr>
                </a:solidFill>
              </a:rPr>
              <a:t>TR </a:t>
            </a:r>
            <a:r>
              <a:rPr lang="en-GB" sz="1600" dirty="0">
                <a:solidFill>
                  <a:schemeClr val="bg1">
                    <a:lumMod val="50000"/>
                  </a:schemeClr>
                </a:solidFill>
              </a:rPr>
              <a:t>103 </a:t>
            </a:r>
            <a:r>
              <a:rPr lang="en-GB" sz="1600" dirty="0" smtClean="0">
                <a:solidFill>
                  <a:schemeClr val="bg1">
                    <a:lumMod val="50000"/>
                  </a:schemeClr>
                </a:solidFill>
              </a:rPr>
              <a:t>375 analysing </a:t>
            </a:r>
            <a:r>
              <a:rPr lang="en-GB" sz="1600" dirty="0">
                <a:solidFill>
                  <a:schemeClr val="bg1">
                    <a:lumMod val="50000"/>
                  </a:schemeClr>
                </a:solidFill>
              </a:rPr>
              <a:t>the standards </a:t>
            </a:r>
            <a:r>
              <a:rPr lang="en-GB" sz="1600" dirty="0" smtClean="0">
                <a:solidFill>
                  <a:schemeClr val="bg1">
                    <a:lumMod val="50000"/>
                  </a:schemeClr>
                </a:solidFill>
              </a:rPr>
              <a:t>landscape provides a list of existing standardised </a:t>
            </a:r>
            <a:r>
              <a:rPr lang="en-GB" sz="1600" dirty="0">
                <a:solidFill>
                  <a:schemeClr val="bg1">
                    <a:lumMod val="50000"/>
                  </a:schemeClr>
                </a:solidFill>
              </a:rPr>
              <a:t>technology </a:t>
            </a:r>
            <a:r>
              <a:rPr lang="en-GB" sz="1600" dirty="0" smtClean="0">
                <a:solidFill>
                  <a:schemeClr val="bg1">
                    <a:lumMod val="50000"/>
                  </a:schemeClr>
                </a:solidFill>
              </a:rPr>
              <a:t>suggested</a:t>
            </a:r>
            <a:br>
              <a:rPr lang="en-GB" sz="1600" dirty="0" smtClean="0">
                <a:solidFill>
                  <a:schemeClr val="bg1">
                    <a:lumMod val="50000"/>
                  </a:schemeClr>
                </a:solidFill>
              </a:rPr>
            </a:br>
            <a:r>
              <a:rPr lang="en-GB" sz="1600" dirty="0" smtClean="0">
                <a:solidFill>
                  <a:schemeClr val="bg1">
                    <a:lumMod val="50000"/>
                  </a:schemeClr>
                </a:solidFill>
              </a:rPr>
              <a:t>to be </a:t>
            </a:r>
            <a:r>
              <a:rPr lang="en-GB" sz="1600" dirty="0">
                <a:solidFill>
                  <a:schemeClr val="bg1">
                    <a:lumMod val="50000"/>
                  </a:schemeClr>
                </a:solidFill>
              </a:rPr>
              <a:t>reused by the </a:t>
            </a:r>
            <a:r>
              <a:rPr lang="en-GB" sz="1600" dirty="0" smtClean="0">
                <a:solidFill>
                  <a:schemeClr val="bg1">
                    <a:lumMod val="50000"/>
                  </a:schemeClr>
                </a:solidFill>
              </a:rPr>
              <a:t>LSPs</a:t>
            </a:r>
          </a:p>
        </p:txBody>
      </p:sp>
    </p:spTree>
    <p:extLst>
      <p:ext uri="{BB962C8B-B14F-4D97-AF65-F5344CB8AC3E}">
        <p14:creationId xmlns:p14="http://schemas.microsoft.com/office/powerpoint/2010/main" val="16028238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Structure </a:t>
            </a:r>
            <a:r>
              <a:rPr lang="en-US" dirty="0"/>
              <a:t>of </a:t>
            </a:r>
            <a:r>
              <a:rPr lang="en-US" altLang="de-DE" dirty="0"/>
              <a:t>TR </a:t>
            </a:r>
            <a:r>
              <a:rPr lang="en-US" altLang="de-DE" dirty="0" smtClean="0"/>
              <a:t>103 375 </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8</a:t>
            </a:fld>
            <a:endParaRPr lang="en-GB" altLang="en-US"/>
          </a:p>
        </p:txBody>
      </p:sp>
      <p:sp>
        <p:nvSpPr>
          <p:cNvPr id="5" name="Espace réservé du contenu 2"/>
          <p:cNvSpPr txBox="1">
            <a:spLocks/>
          </p:cNvSpPr>
          <p:nvPr/>
        </p:nvSpPr>
        <p:spPr>
          <a:xfrm>
            <a:off x="414068" y="1393166"/>
            <a:ext cx="8229600" cy="5264112"/>
          </a:xfrm>
          <a:prstGeom prst="rect">
            <a:avLst/>
          </a:prstGeom>
        </p:spPr>
        <p:txBody>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355600"/>
            <a:r>
              <a:rPr lang="en-GB" sz="2000" dirty="0" smtClean="0">
                <a:solidFill>
                  <a:schemeClr val="tx1"/>
                </a:solidFill>
              </a:rPr>
              <a:t>Enterprise View of </a:t>
            </a:r>
            <a:r>
              <a:rPr lang="en-GB" sz="2000" dirty="0" err="1" smtClean="0">
                <a:solidFill>
                  <a:schemeClr val="tx1"/>
                </a:solidFill>
              </a:rPr>
              <a:t>IoT</a:t>
            </a:r>
            <a:r>
              <a:rPr lang="en-GB" sz="2000" dirty="0" smtClean="0">
                <a:solidFill>
                  <a:schemeClr val="tx1"/>
                </a:solidFill>
              </a:rPr>
              <a:t> Framework</a:t>
            </a:r>
          </a:p>
          <a:p>
            <a:pPr hangingPunct="0"/>
            <a:r>
              <a:rPr lang="en-GB" sz="2000" dirty="0" smtClean="0">
                <a:solidFill>
                  <a:schemeClr val="tx1"/>
                </a:solidFill>
              </a:rPr>
              <a:t>Overview of Knowledge Areas:</a:t>
            </a:r>
          </a:p>
          <a:p>
            <a:pPr lvl="1" defTabSz="355600"/>
            <a:r>
              <a:rPr lang="en-GB" sz="1600" dirty="0" smtClean="0">
                <a:solidFill>
                  <a:schemeClr val="tx1"/>
                </a:solidFill>
              </a:rPr>
              <a:t>Communication and Connectivity</a:t>
            </a:r>
          </a:p>
          <a:p>
            <a:pPr lvl="1" defTabSz="355600"/>
            <a:r>
              <a:rPr lang="en-GB" sz="1600" dirty="0" smtClean="0">
                <a:solidFill>
                  <a:schemeClr val="tx1"/>
                </a:solidFill>
              </a:rPr>
              <a:t>Integration/Interoperability</a:t>
            </a:r>
          </a:p>
          <a:p>
            <a:pPr lvl="1" defTabSz="355600"/>
            <a:r>
              <a:rPr lang="en-GB" sz="1600" dirty="0" smtClean="0">
                <a:solidFill>
                  <a:schemeClr val="tx1"/>
                </a:solidFill>
              </a:rPr>
              <a:t>Application</a:t>
            </a:r>
          </a:p>
          <a:p>
            <a:pPr lvl="1" defTabSz="355600"/>
            <a:r>
              <a:rPr lang="en-GB" sz="1600" dirty="0" smtClean="0">
                <a:solidFill>
                  <a:schemeClr val="tx1"/>
                </a:solidFill>
              </a:rPr>
              <a:t>Infrastructure</a:t>
            </a:r>
          </a:p>
          <a:p>
            <a:pPr lvl="1" defTabSz="355600"/>
            <a:r>
              <a:rPr lang="en-GB" sz="1600" dirty="0" smtClean="0">
                <a:solidFill>
                  <a:schemeClr val="tx1"/>
                </a:solidFill>
              </a:rPr>
              <a:t>IoT Architecture</a:t>
            </a:r>
          </a:p>
          <a:p>
            <a:pPr lvl="1" defTabSz="355600"/>
            <a:r>
              <a:rPr lang="en-GB" sz="1600" dirty="0" smtClean="0">
                <a:solidFill>
                  <a:schemeClr val="tx1"/>
                </a:solidFill>
              </a:rPr>
              <a:t>Devices and Sensor Technology</a:t>
            </a:r>
          </a:p>
          <a:p>
            <a:pPr lvl="1" defTabSz="355600"/>
            <a:r>
              <a:rPr lang="en-GB" sz="1600" dirty="0" smtClean="0">
                <a:solidFill>
                  <a:schemeClr val="tx1"/>
                </a:solidFill>
              </a:rPr>
              <a:t>Security and Privacy</a:t>
            </a:r>
          </a:p>
          <a:p>
            <a:pPr defTabSz="355600"/>
            <a:r>
              <a:rPr lang="en-GB" sz="2000" dirty="0" smtClean="0">
                <a:solidFill>
                  <a:schemeClr val="tx1"/>
                </a:solidFill>
              </a:rPr>
              <a:t>Common standards across vertical domains (LSPs)</a:t>
            </a:r>
            <a:endParaRPr lang="en-GB" sz="1200" dirty="0">
              <a:solidFill>
                <a:prstClr val="black"/>
              </a:solidFill>
              <a:latin typeface="Arial" panose="020B0604020202020204" pitchFamily="34" charset="0"/>
              <a:cs typeface="Arial" panose="020B0604020202020204" pitchFamily="34" charset="0"/>
            </a:endParaRPr>
          </a:p>
          <a:p>
            <a:pPr defTabSz="355600"/>
            <a:r>
              <a:rPr lang="en-GB" sz="2000" dirty="0">
                <a:solidFill>
                  <a:schemeClr val="tx1"/>
                </a:solidFill>
              </a:rPr>
              <a:t>Standards specific to vertical </a:t>
            </a:r>
            <a:r>
              <a:rPr lang="en-GB" sz="2000" dirty="0" smtClean="0">
                <a:solidFill>
                  <a:schemeClr val="tx1"/>
                </a:solidFill>
              </a:rPr>
              <a:t>domain</a:t>
            </a:r>
          </a:p>
          <a:p>
            <a:pPr lvl="1" defTabSz="355600"/>
            <a:r>
              <a:rPr lang="en-GB" sz="1600" dirty="0" smtClean="0">
                <a:solidFill>
                  <a:schemeClr val="tx1"/>
                </a:solidFill>
              </a:rPr>
              <a:t>Smart </a:t>
            </a:r>
            <a:r>
              <a:rPr lang="en-GB" sz="1600" dirty="0">
                <a:solidFill>
                  <a:schemeClr val="tx1"/>
                </a:solidFill>
              </a:rPr>
              <a:t>Cities, Smart Living, Smart Farming, Smart Wearables, Smart Mobility, Smart Environment, Smart Manufacturing </a:t>
            </a:r>
            <a:endParaRPr lang="en-GB" sz="2000" dirty="0" smtClean="0">
              <a:solidFill>
                <a:schemeClr val="tx1"/>
              </a:solidFill>
            </a:endParaRPr>
          </a:p>
          <a:p>
            <a:pPr defTabSz="355600"/>
            <a:r>
              <a:rPr lang="en-GB" sz="2000" dirty="0" smtClean="0">
                <a:solidFill>
                  <a:schemeClr val="tx1"/>
                </a:solidFill>
              </a:rPr>
              <a:t>Conclusion and Recommendation</a:t>
            </a:r>
          </a:p>
          <a:p>
            <a:pPr defTabSz="355600"/>
            <a:r>
              <a:rPr lang="en-GB" sz="2000" dirty="0" smtClean="0">
                <a:solidFill>
                  <a:schemeClr val="tx1"/>
                </a:solidFill>
              </a:rPr>
              <a:t>List of SDOs and SSOs involved in </a:t>
            </a:r>
            <a:r>
              <a:rPr lang="en-GB" sz="2000" dirty="0" err="1" smtClean="0">
                <a:solidFill>
                  <a:schemeClr val="tx1"/>
                </a:solidFill>
              </a:rPr>
              <a:t>IoT</a:t>
            </a:r>
            <a:r>
              <a:rPr lang="en-GB" sz="2000" dirty="0" smtClean="0">
                <a:solidFill>
                  <a:schemeClr val="tx1"/>
                </a:solidFill>
              </a:rPr>
              <a:t> standardisation</a:t>
            </a:r>
            <a:endParaRPr lang="en-GB" sz="2000" dirty="0">
              <a:solidFill>
                <a:schemeClr val="tx1"/>
              </a:solidFill>
            </a:endParaRPr>
          </a:p>
          <a:p>
            <a:pPr marL="0" indent="0" defTabSz="355600">
              <a:buNone/>
            </a:pPr>
            <a:endParaRPr lang="en-GB" dirty="0" smtClean="0">
              <a:solidFill>
                <a:schemeClr val="tx1"/>
              </a:solidFill>
            </a:endParaRPr>
          </a:p>
          <a:p>
            <a:pPr lvl="1" hangingPunct="0"/>
            <a:endParaRPr lang="en-GB" altLang="de-DE" sz="1600" dirty="0" smtClean="0">
              <a:solidFill>
                <a:schemeClr val="tx1"/>
              </a:solidFill>
            </a:endParaRPr>
          </a:p>
          <a:p>
            <a:pPr marL="0" indent="0" hangingPunct="0">
              <a:buNone/>
            </a:pPr>
            <a:endParaRPr lang="en-GB" altLang="de-DE" sz="2000" dirty="0" smtClean="0">
              <a:solidFill>
                <a:schemeClr val="tx1"/>
              </a:solidFill>
            </a:endParaRPr>
          </a:p>
          <a:p>
            <a:pPr marL="0" indent="0" hangingPunct="0">
              <a:buNone/>
            </a:pPr>
            <a:endParaRPr lang="en-GB" sz="2000" dirty="0" smtClean="0">
              <a:solidFill>
                <a:srgbClr val="000000"/>
              </a:solidFill>
            </a:endParaRPr>
          </a:p>
          <a:p>
            <a:pPr hangingPunct="0"/>
            <a:endParaRPr lang="en-GB" sz="2000" dirty="0" smtClean="0">
              <a:solidFill>
                <a:schemeClr val="tx1"/>
              </a:solidFill>
            </a:endParaRPr>
          </a:p>
        </p:txBody>
      </p:sp>
    </p:spTree>
    <p:extLst>
      <p:ext uri="{BB962C8B-B14F-4D97-AF65-F5344CB8AC3E}">
        <p14:creationId xmlns:p14="http://schemas.microsoft.com/office/powerpoint/2010/main" val="242960986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TR </a:t>
            </a:r>
            <a:r>
              <a:rPr lang="en-US" dirty="0" smtClean="0"/>
              <a:t>103 375 </a:t>
            </a:r>
            <a:r>
              <a:rPr lang="en-US" dirty="0"/>
              <a:t>- </a:t>
            </a:r>
            <a:r>
              <a:rPr lang="en-GB" dirty="0" smtClean="0"/>
              <a:t>Approach</a:t>
            </a:r>
            <a:endParaRPr lang="de-DE" dirty="0"/>
          </a:p>
        </p:txBody>
      </p:sp>
      <p:sp>
        <p:nvSpPr>
          <p:cNvPr id="3" name="Fußzeilenplatzhalter 2"/>
          <p:cNvSpPr>
            <a:spLocks noGrp="1"/>
          </p:cNvSpPr>
          <p:nvPr>
            <p:ph type="ftr" sz="quarter" idx="10"/>
          </p:nvPr>
        </p:nvSpPr>
        <p:spPr/>
        <p:txBody>
          <a:bodyPr/>
          <a:lstStyle/>
          <a:p>
            <a:pPr>
              <a:defRPr/>
            </a:pPr>
            <a:r>
              <a:rPr lang="en-GB" smtClean="0"/>
              <a:t>© ETSI 2017. All rights reserved - S1-172037</a:t>
            </a:r>
            <a:endParaRPr lang="en-US" dirty="0"/>
          </a:p>
        </p:txBody>
      </p:sp>
      <p:sp>
        <p:nvSpPr>
          <p:cNvPr id="4" name="Foliennummernplatzhalter 3"/>
          <p:cNvSpPr>
            <a:spLocks noGrp="1"/>
          </p:cNvSpPr>
          <p:nvPr>
            <p:ph type="sldNum" sz="quarter" idx="11"/>
          </p:nvPr>
        </p:nvSpPr>
        <p:spPr/>
        <p:txBody>
          <a:bodyPr/>
          <a:lstStyle/>
          <a:p>
            <a:fld id="{0C8E810C-D595-42BF-97D8-0B792939B229}" type="slidenum">
              <a:rPr lang="en-GB" altLang="en-US" smtClean="0"/>
              <a:pPr/>
              <a:t>9</a:t>
            </a:fld>
            <a:endParaRPr lang="en-GB" altLang="en-US"/>
          </a:p>
        </p:txBody>
      </p:sp>
      <p:sp>
        <p:nvSpPr>
          <p:cNvPr id="5" name="Espace réservé du contenu 2"/>
          <p:cNvSpPr txBox="1">
            <a:spLocks/>
          </p:cNvSpPr>
          <p:nvPr/>
        </p:nvSpPr>
        <p:spPr>
          <a:xfrm>
            <a:off x="414068" y="1393166"/>
            <a:ext cx="8229600" cy="4760746"/>
          </a:xfrm>
          <a:prstGeom prst="rect">
            <a:avLst/>
          </a:prstGeom>
        </p:spPr>
        <p:txBody>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GB" sz="2000" dirty="0" smtClean="0">
                <a:solidFill>
                  <a:srgbClr val="000000"/>
                </a:solidFill>
              </a:rPr>
              <a:t>Many </a:t>
            </a:r>
            <a:r>
              <a:rPr lang="en-GB" sz="2000" dirty="0">
                <a:solidFill>
                  <a:srgbClr val="000000"/>
                </a:solidFill>
              </a:rPr>
              <a:t>elements make up an IoT LSP. </a:t>
            </a:r>
            <a:r>
              <a:rPr lang="en-GB" sz="2000" dirty="0" smtClean="0">
                <a:solidFill>
                  <a:srgbClr val="000000"/>
                </a:solidFill>
              </a:rPr>
              <a:t>It</a:t>
            </a:r>
            <a:r>
              <a:rPr lang="en-GB" sz="2000" dirty="0" smtClean="0">
                <a:solidFill>
                  <a:srgbClr val="FF0000"/>
                </a:solidFill>
              </a:rPr>
              <a:t>’</a:t>
            </a:r>
            <a:r>
              <a:rPr lang="en-GB" sz="2000" dirty="0" smtClean="0">
                <a:solidFill>
                  <a:srgbClr val="000000"/>
                </a:solidFill>
              </a:rPr>
              <a:t>s </a:t>
            </a:r>
            <a:r>
              <a:rPr lang="en-GB" sz="2000" dirty="0">
                <a:solidFill>
                  <a:srgbClr val="000000"/>
                </a:solidFill>
              </a:rPr>
              <a:t>more than just the </a:t>
            </a:r>
            <a:r>
              <a:rPr lang="en-GB" sz="2000" dirty="0" smtClean="0">
                <a:solidFill>
                  <a:srgbClr val="000000"/>
                </a:solidFill>
              </a:rPr>
              <a:t>technology. The initial concept was to present a view of the </a:t>
            </a:r>
            <a:r>
              <a:rPr lang="en-GB" sz="2000" dirty="0">
                <a:solidFill>
                  <a:srgbClr val="000000"/>
                </a:solidFill>
              </a:rPr>
              <a:t>IoT framework as an enterprise architecture </a:t>
            </a:r>
            <a:r>
              <a:rPr lang="en-GB" sz="2000" dirty="0" smtClean="0">
                <a:solidFill>
                  <a:schemeClr val="tx1"/>
                </a:solidFill>
              </a:rPr>
              <a:t>made</a:t>
            </a:r>
            <a:r>
              <a:rPr lang="en-GB" sz="2000" dirty="0" smtClean="0">
                <a:solidFill>
                  <a:srgbClr val="000000"/>
                </a:solidFill>
              </a:rPr>
              <a:t> of many </a:t>
            </a:r>
            <a:r>
              <a:rPr lang="en-GB" sz="2000" dirty="0">
                <a:solidFill>
                  <a:srgbClr val="000000"/>
                </a:solidFill>
              </a:rPr>
              <a:t>parts that make </a:t>
            </a:r>
            <a:r>
              <a:rPr lang="en-GB" sz="2000" dirty="0" smtClean="0">
                <a:solidFill>
                  <a:srgbClr val="000000"/>
                </a:solidFill>
              </a:rPr>
              <a:t>the framework:</a:t>
            </a:r>
          </a:p>
          <a:p>
            <a:pPr lvl="1"/>
            <a:r>
              <a:rPr lang="en-GB" sz="1800" dirty="0" smtClean="0">
                <a:solidFill>
                  <a:srgbClr val="000000"/>
                </a:solidFill>
              </a:rPr>
              <a:t>To show how </a:t>
            </a:r>
            <a:r>
              <a:rPr lang="en-GB" sz="1800" dirty="0">
                <a:solidFill>
                  <a:srgbClr val="000000"/>
                </a:solidFill>
              </a:rPr>
              <a:t>complex all the elements </a:t>
            </a:r>
            <a:r>
              <a:rPr lang="en-GB" sz="1800" dirty="0" smtClean="0">
                <a:solidFill>
                  <a:srgbClr val="000000"/>
                </a:solidFill>
              </a:rPr>
              <a:t>that are needed </a:t>
            </a:r>
            <a:r>
              <a:rPr lang="en-GB" sz="1800" dirty="0">
                <a:solidFill>
                  <a:srgbClr val="000000"/>
                </a:solidFill>
              </a:rPr>
              <a:t>for an IoT LSP </a:t>
            </a:r>
            <a:r>
              <a:rPr lang="en-GB" sz="1800" dirty="0" smtClean="0">
                <a:solidFill>
                  <a:srgbClr val="000000"/>
                </a:solidFill>
              </a:rPr>
              <a:t>and </a:t>
            </a:r>
            <a:endParaRPr lang="en-GB" sz="1800" dirty="0">
              <a:solidFill>
                <a:srgbClr val="000000"/>
              </a:solidFill>
            </a:endParaRPr>
          </a:p>
          <a:p>
            <a:pPr lvl="1"/>
            <a:r>
              <a:rPr lang="en-GB" sz="1800" dirty="0">
                <a:solidFill>
                  <a:srgbClr val="000000"/>
                </a:solidFill>
              </a:rPr>
              <a:t>To present a view that helps to put the entire element in context for the reader and users that are considering using the information in this TR for LSP </a:t>
            </a:r>
            <a:r>
              <a:rPr lang="en-GB" sz="1800" dirty="0" smtClean="0">
                <a:solidFill>
                  <a:srgbClr val="000000"/>
                </a:solidFill>
              </a:rPr>
              <a:t>operation</a:t>
            </a:r>
          </a:p>
          <a:p>
            <a:pPr hangingPunct="0"/>
            <a:r>
              <a:rPr lang="en-GB" sz="2000" dirty="0" smtClean="0">
                <a:solidFill>
                  <a:srgbClr val="000000"/>
                </a:solidFill>
              </a:rPr>
              <a:t>Next step was to start with the AIOTI WG3 report </a:t>
            </a:r>
            <a:r>
              <a:rPr lang="en-GB" sz="2000" dirty="0">
                <a:solidFill>
                  <a:srgbClr val="000000"/>
                </a:solidFill>
              </a:rPr>
              <a:t>on “IoT LSP Standard Framework Concepts</a:t>
            </a:r>
            <a:r>
              <a:rPr lang="en-GB" sz="2000" dirty="0" smtClean="0">
                <a:solidFill>
                  <a:schemeClr val="tx1"/>
                </a:solidFill>
              </a:rPr>
              <a:t>”. T</a:t>
            </a:r>
            <a:r>
              <a:rPr lang="en-GB" sz="2000" dirty="0" smtClean="0">
                <a:solidFill>
                  <a:srgbClr val="000000"/>
                </a:solidFill>
              </a:rPr>
              <a:t>his provided </a:t>
            </a:r>
            <a:r>
              <a:rPr lang="en-GB" sz="2000" dirty="0">
                <a:solidFill>
                  <a:srgbClr val="000000"/>
                </a:solidFill>
              </a:rPr>
              <a:t>several ways of visualising the landscape in order to simplify and facilitate the usage of the information in various IoT application domains. </a:t>
            </a:r>
          </a:p>
          <a:p>
            <a:pPr hangingPunct="0"/>
            <a:r>
              <a:rPr lang="en-GB" sz="2000" dirty="0">
                <a:solidFill>
                  <a:srgbClr val="000000"/>
                </a:solidFill>
              </a:rPr>
              <a:t>TR 103 375 </a:t>
            </a:r>
            <a:r>
              <a:rPr lang="en-GB" sz="2000" dirty="0" smtClean="0">
                <a:solidFill>
                  <a:srgbClr val="000000"/>
                </a:solidFill>
              </a:rPr>
              <a:t>then expands on the </a:t>
            </a:r>
            <a:r>
              <a:rPr lang="en-GB" sz="2000" dirty="0">
                <a:solidFill>
                  <a:srgbClr val="000000"/>
                </a:solidFill>
              </a:rPr>
              <a:t>AIOTI work by reviewing the scope of each of the relevant standards within the SDOs, </a:t>
            </a:r>
            <a:r>
              <a:rPr lang="en-GB" sz="2000" dirty="0" smtClean="0">
                <a:solidFill>
                  <a:schemeClr val="tx1"/>
                </a:solidFill>
              </a:rPr>
              <a:t>those </a:t>
            </a:r>
            <a:r>
              <a:rPr lang="en-GB" sz="2000" dirty="0" smtClean="0">
                <a:solidFill>
                  <a:srgbClr val="000000"/>
                </a:solidFill>
              </a:rPr>
              <a:t>suggested </a:t>
            </a:r>
            <a:r>
              <a:rPr lang="en-GB" sz="2000" dirty="0" smtClean="0">
                <a:solidFill>
                  <a:schemeClr val="tx1"/>
                </a:solidFill>
              </a:rPr>
              <a:t>by AIOTI</a:t>
            </a:r>
            <a:r>
              <a:rPr lang="en-GB" sz="2000" dirty="0" smtClean="0">
                <a:solidFill>
                  <a:srgbClr val="000000"/>
                </a:solidFill>
              </a:rPr>
              <a:t>, </a:t>
            </a:r>
            <a:r>
              <a:rPr lang="en-GB" sz="2000" dirty="0">
                <a:solidFill>
                  <a:srgbClr val="000000"/>
                </a:solidFill>
              </a:rPr>
              <a:t>and </a:t>
            </a:r>
            <a:r>
              <a:rPr lang="en-GB" sz="2000" dirty="0" smtClean="0">
                <a:solidFill>
                  <a:schemeClr val="tx1"/>
                </a:solidFill>
              </a:rPr>
              <a:t>often</a:t>
            </a:r>
            <a:r>
              <a:rPr lang="en-GB" sz="2000" dirty="0" smtClean="0">
                <a:solidFill>
                  <a:srgbClr val="FF0000"/>
                </a:solidFill>
              </a:rPr>
              <a:t> </a:t>
            </a:r>
            <a:r>
              <a:rPr lang="en-GB" sz="2000" dirty="0" smtClean="0">
                <a:solidFill>
                  <a:srgbClr val="000000"/>
                </a:solidFill>
              </a:rPr>
              <a:t>more</a:t>
            </a:r>
            <a:endParaRPr lang="en-GB" sz="2000" dirty="0">
              <a:solidFill>
                <a:srgbClr val="000000"/>
              </a:solidFill>
            </a:endParaRPr>
          </a:p>
          <a:p>
            <a:endParaRPr lang="fr-FR" sz="2200" dirty="0">
              <a:solidFill>
                <a:srgbClr val="000000"/>
              </a:solidFill>
            </a:endParaRPr>
          </a:p>
          <a:p>
            <a:pPr hangingPunct="0"/>
            <a:endParaRPr lang="en-GB" sz="2000" dirty="0" smtClean="0">
              <a:solidFill>
                <a:srgbClr val="000000"/>
              </a:solidFill>
            </a:endParaRPr>
          </a:p>
        </p:txBody>
      </p:sp>
    </p:spTree>
    <p:extLst>
      <p:ext uri="{BB962C8B-B14F-4D97-AF65-F5344CB8AC3E}">
        <p14:creationId xmlns:p14="http://schemas.microsoft.com/office/powerpoint/2010/main" val="109168928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קלאסי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E%20Theme%202011(Red)[1]">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4509</TotalTime>
  <Words>2927</Words>
  <Application>Microsoft Office PowerPoint</Application>
  <PresentationFormat>On-screen Show (4:3)</PresentationFormat>
  <Paragraphs>379</Paragraphs>
  <Slides>32</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32</vt:i4>
      </vt:variant>
    </vt:vector>
  </HeadingPairs>
  <TitlesOfParts>
    <vt:vector size="40" baseType="lpstr">
      <vt:lpstr>ＭＳ Ｐゴシック</vt:lpstr>
      <vt:lpstr>Arial</vt:lpstr>
      <vt:lpstr>Calibri</vt:lpstr>
      <vt:lpstr>Symbol</vt:lpstr>
      <vt:lpstr>Times New Roman</vt:lpstr>
      <vt:lpstr>Wingdings</vt:lpstr>
      <vt:lpstr>Office Theme</vt:lpstr>
      <vt:lpstr>FLE%20Theme%202011(Red)[1]</vt:lpstr>
      <vt:lpstr>Introducing the work and result of Specialist Task Force STF 505 - IoT</vt:lpstr>
      <vt:lpstr>Study on IoT Standards Landscaping and Gap Analysis</vt:lpstr>
      <vt:lpstr>Main Objectives</vt:lpstr>
      <vt:lpstr>Main Deliverables</vt:lpstr>
      <vt:lpstr>STF 505 (ETSI TC SmartM2M)</vt:lpstr>
      <vt:lpstr>ETSI TR 103375 and TR 103376 published</vt:lpstr>
      <vt:lpstr>ETSI TR 103375 </vt:lpstr>
      <vt:lpstr>Structure of TR 103 375 </vt:lpstr>
      <vt:lpstr>TR 103 375 - Approach</vt:lpstr>
      <vt:lpstr>AIOTI Knowledge Area 1/2</vt:lpstr>
      <vt:lpstr>AIOTI Knowledge Area 2/2</vt:lpstr>
      <vt:lpstr>Snap shot of Common Standards Across Vertical Domains – Connectivity KA</vt:lpstr>
      <vt:lpstr>Snap shot of Vertical Specific Standards e.g:  Smart Mobility, Application KA</vt:lpstr>
      <vt:lpstr>Highlights of TR 103 375 (1)</vt:lpstr>
      <vt:lpstr>Highlights of TR 103375 (2)</vt:lpstr>
      <vt:lpstr>ETSI TR 103376 </vt:lpstr>
      <vt:lpstr>TR 103 376: Identification of standards  gaps and recommendations</vt:lpstr>
      <vt:lpstr>Highlights</vt:lpstr>
      <vt:lpstr>Connectivity </vt:lpstr>
      <vt:lpstr>Upper layers: service and application</vt:lpstr>
      <vt:lpstr>Integration/Interoperability</vt:lpstr>
      <vt:lpstr>Applications management (life-cycle)</vt:lpstr>
      <vt:lpstr>Infrastructure</vt:lpstr>
      <vt:lpstr>IoT Architecture</vt:lpstr>
      <vt:lpstr>Devices and sensor technology</vt:lpstr>
      <vt:lpstr>Security and privacy [Societal issues]</vt:lpstr>
      <vt:lpstr>Societal gaps [including regulations]</vt:lpstr>
      <vt:lpstr>Societal gaps [including regulations]  (cont.)</vt:lpstr>
      <vt:lpstr>Business gaps</vt:lpstr>
      <vt:lpstr>Business gaps (cont.)</vt:lpstr>
      <vt:lpstr>Conclusion and summary</vt:lpstr>
      <vt:lpstr>Fujitsu - conclusion  </vt:lpstr>
    </vt:vector>
  </TitlesOfParts>
  <Company>ETSI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TITLE - TITLE</dc:title>
  <dc:creator>Alberto Berrini</dc:creator>
  <dc:description>© ETSI 2009. All rights reserved</dc:description>
  <cp:lastModifiedBy>jumoke ogunbekun</cp:lastModifiedBy>
  <cp:revision>281</cp:revision>
  <dcterms:created xsi:type="dcterms:W3CDTF">2014-10-28T14:35:14Z</dcterms:created>
  <dcterms:modified xsi:type="dcterms:W3CDTF">2017-04-27T12:26:37Z</dcterms:modified>
  <cp:contentStatus>February 2009</cp:contentStatus>
</cp:coreProperties>
</file>