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70" r:id="rId10"/>
    <p:sldId id="269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5" d="100"/>
          <a:sy n="75" d="100"/>
        </p:scale>
        <p:origin x="-111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/>
          <a:p>
            <a:r>
              <a:rPr lang="en-US" dirty="0" smtClean="0"/>
              <a:t>SMARTER Status Report</a:t>
            </a:r>
            <a:br>
              <a:rPr lang="en-US" dirty="0" smtClean="0"/>
            </a:br>
            <a:r>
              <a:rPr lang="en-GB" sz="3200" dirty="0" smtClean="0"/>
              <a:t>New </a:t>
            </a:r>
            <a:r>
              <a:rPr lang="en-GB" sz="3200" dirty="0"/>
              <a:t>Services and Markets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Technology Enablers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Li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S1-163195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165304"/>
            <a:ext cx="283667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#76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Tenerife, Spain, 7-11 November 2016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647404"/>
              </p:ext>
            </p:extLst>
          </p:nvPr>
        </p:nvGraphicFramePr>
        <p:xfrm>
          <a:off x="755576" y="1700808"/>
          <a:ext cx="7632848" cy="479224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929363"/>
                <a:gridCol w="2599029"/>
                <a:gridCol w="4104456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S1-163418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Orange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Extreme coverage in low density areas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S1-163299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/>
                          <a:ea typeface="SimSun"/>
                          <a:cs typeface="Times New Roman"/>
                        </a:rPr>
                        <a:t>ACS, </a:t>
                      </a: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OEC, Sprint, AT&amp;T, T-Mobile US, Verizon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Priority, QoS and Policy Control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S1-163274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U.S. Department of Commerce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Dynamic Control of Quality of Service, Priority, and Pre-emption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S1-163275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/>
                          <a:ea typeface="SimSun"/>
                          <a:cs typeface="Times New Roman"/>
                        </a:rPr>
                        <a:t>ACS, </a:t>
                      </a: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OEC, Sprint, AT&amp;T, T-Mobile US, Verizon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Proposed additions to clause 6.11 (Context aware network)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S1-163277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communication modes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S1-163278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Huawei, Hisilicon, Deutsche Telekom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Correct the examples of non-3GPP RAT for connectivity of remote UE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S1-163280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Ericsson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SMARTER - Additional requirements on “Connectivity models”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S1-163029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Rapporteur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pCR</a:t>
                      </a: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to SMARTER TS 22.261: editorial modification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S1-163112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China Mobile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SMARTER: clarification on applications and services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S1-163285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Add descriptive text for 6.11 section on context aware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S1-163286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charging info for KPIs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S1-163289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Technical update to SMARTER TS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S1-163382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Rapporteur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pCR</a:t>
                      </a: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to SMARTER TS 22.261: Abbreviations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S1-163132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Aligning requirements regarding operator policies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S1-163445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Intel Corporation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- Subscription Provisioning and Authentication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S1-163446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Qualcomm, Nokia, NEC, Ericsson, Sony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- Authentication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S1-163415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ETRI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Malgun Gothic"/>
                          <a:cs typeface="Times New Roman"/>
                        </a:rPr>
                        <a:t>SMARTER - Security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S1-163448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Proposed performance requirements for services requiring a low latency or a high reliability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9723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SA#72</a:t>
            </a:r>
          </a:p>
          <a:p>
            <a:pPr marL="457200" lvl="1" indent="0"/>
            <a:r>
              <a:rPr lang="en-GB" dirty="0" smtClean="0"/>
              <a:t> </a:t>
            </a:r>
            <a:r>
              <a:rPr lang="en-GB" dirty="0"/>
              <a:t>Approved </a:t>
            </a:r>
            <a:r>
              <a:rPr lang="en-GB" dirty="0" smtClean="0"/>
              <a:t>WID </a:t>
            </a:r>
            <a:r>
              <a:rPr lang="en-GB" dirty="0"/>
              <a:t>is in </a:t>
            </a:r>
            <a:r>
              <a:rPr lang="en-GB" dirty="0" err="1"/>
              <a:t>TDoc</a:t>
            </a:r>
            <a:r>
              <a:rPr lang="en-GB" dirty="0"/>
              <a:t> SP-160486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267991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Progress made at this meeting</a:t>
            </a:r>
            <a:endParaRPr lang="en-GB" sz="2400" dirty="0" smtClean="0"/>
          </a:p>
          <a:p>
            <a:pPr lvl="1">
              <a:defRPr/>
            </a:pPr>
            <a:r>
              <a:rPr lang="en-GB" sz="2000" dirty="0" smtClean="0"/>
              <a:t>Text proposals agreed</a:t>
            </a:r>
          </a:p>
          <a:p>
            <a:pPr lvl="2">
              <a:defRPr/>
            </a:pPr>
            <a:r>
              <a:rPr lang="en-GB" sz="1800" dirty="0" smtClean="0"/>
              <a:t>Security</a:t>
            </a:r>
            <a:endParaRPr lang="en-GB" sz="1800" dirty="0" smtClean="0"/>
          </a:p>
          <a:p>
            <a:pPr lvl="2">
              <a:defRPr/>
            </a:pPr>
            <a:r>
              <a:rPr lang="en-GB" sz="1800" dirty="0" smtClean="0"/>
              <a:t>Slicing</a:t>
            </a:r>
          </a:p>
          <a:p>
            <a:pPr lvl="2">
              <a:defRPr/>
            </a:pPr>
            <a:r>
              <a:rPr lang="en-GB" sz="1800" dirty="0"/>
              <a:t>Mobility management &amp; </a:t>
            </a:r>
            <a:r>
              <a:rPr lang="en-GB" sz="1800" dirty="0" smtClean="0"/>
              <a:t>access</a:t>
            </a:r>
          </a:p>
          <a:p>
            <a:pPr lvl="2">
              <a:defRPr/>
            </a:pPr>
            <a:r>
              <a:rPr lang="en-GB" sz="1800" dirty="0"/>
              <a:t>Resource </a:t>
            </a:r>
            <a:r>
              <a:rPr lang="en-GB" sz="1800" dirty="0" smtClean="0"/>
              <a:t>efficiency</a:t>
            </a:r>
          </a:p>
          <a:p>
            <a:pPr lvl="2">
              <a:defRPr/>
            </a:pPr>
            <a:r>
              <a:rPr lang="en-GB" sz="1800" dirty="0"/>
              <a:t>Priority, QoS, Policy Control, and access </a:t>
            </a:r>
            <a:r>
              <a:rPr lang="en-GB" sz="1800" dirty="0" smtClean="0"/>
              <a:t>control</a:t>
            </a:r>
          </a:p>
          <a:p>
            <a:pPr lvl="2">
              <a:defRPr/>
            </a:pPr>
            <a:r>
              <a:rPr lang="en-GB" sz="1800" dirty="0"/>
              <a:t>Connectivity </a:t>
            </a:r>
            <a:r>
              <a:rPr lang="en-GB" sz="1800" dirty="0" smtClean="0"/>
              <a:t>Models</a:t>
            </a:r>
          </a:p>
          <a:p>
            <a:pPr lvl="2">
              <a:defRPr/>
            </a:pPr>
            <a:r>
              <a:rPr lang="en-GB" sz="1800" dirty="0" smtClean="0"/>
              <a:t>Others</a:t>
            </a:r>
            <a:endParaRPr lang="en-GB" sz="1800" dirty="0" smtClean="0"/>
          </a:p>
          <a:p>
            <a:pPr>
              <a:spcBef>
                <a:spcPts val="1800"/>
              </a:spcBef>
              <a:defRPr/>
            </a:pPr>
            <a:r>
              <a:rPr lang="en-GB" sz="2000" dirty="0" smtClean="0"/>
              <a:t>Work/Study Item Completion: </a:t>
            </a:r>
            <a:r>
              <a:rPr lang="en-GB" sz="2000" dirty="0" smtClean="0"/>
              <a:t>80%</a:t>
            </a:r>
            <a:endParaRPr lang="en-GB" sz="2000" dirty="0" smtClean="0"/>
          </a:p>
          <a:p>
            <a:pPr>
              <a:spcBef>
                <a:spcPts val="1800"/>
              </a:spcBef>
              <a:defRPr/>
            </a:pPr>
            <a:r>
              <a:rPr lang="en-GB" sz="2000" dirty="0" smtClean="0"/>
              <a:t>TS 22.xxx </a:t>
            </a:r>
            <a:r>
              <a:rPr lang="en-GB" sz="2000" dirty="0"/>
              <a:t>Completion: </a:t>
            </a:r>
            <a:r>
              <a:rPr lang="en-GB" sz="2000" dirty="0" smtClean="0"/>
              <a:t>75%</a:t>
            </a:r>
            <a:endParaRPr lang="en-GB" sz="2000" dirty="0"/>
          </a:p>
          <a:p>
            <a:pPr>
              <a:spcBef>
                <a:spcPts val="1800"/>
              </a:spcBef>
              <a:defRPr/>
            </a:pPr>
            <a:r>
              <a:rPr lang="en-GB" sz="20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None.</a:t>
            </a:r>
          </a:p>
          <a:p>
            <a:pPr lvl="1">
              <a:defRPr/>
            </a:pPr>
            <a:endParaRPr lang="en-GB" sz="20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12</a:t>
            </a:r>
            <a:endParaRPr lang="en-GB" sz="2000" dirty="0" smtClean="0">
              <a:solidFill>
                <a:srgbClr val="FF0000"/>
              </a:solidFill>
            </a:endParaRPr>
          </a:p>
          <a:p>
            <a:pPr>
              <a:spcBef>
                <a:spcPts val="1800"/>
              </a:spcBef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</a:t>
            </a:r>
            <a:r>
              <a:rPr lang="en-GB" sz="2000" dirty="0" smtClean="0"/>
              <a:t>12</a:t>
            </a:r>
            <a:endParaRPr lang="en-GB" sz="2000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03/2017 SA#75 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spcBef>
                <a:spcPts val="1800"/>
              </a:spcBef>
              <a:defRPr/>
            </a:pPr>
            <a:r>
              <a:rPr lang="en-GB" sz="2400" dirty="0" smtClean="0"/>
              <a:t>Expected date to send TS </a:t>
            </a:r>
            <a:r>
              <a:rPr lang="en-GB" sz="2400" dirty="0" smtClean="0"/>
              <a:t>22.261 </a:t>
            </a:r>
            <a:r>
              <a:rPr lang="en-GB" sz="2400" dirty="0" smtClean="0"/>
              <a:t>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SA#74 (12/2016)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     SA#75 (03/2017)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497192" cy="5113337"/>
          </a:xfrm>
        </p:spPr>
        <p:txBody>
          <a:bodyPr/>
          <a:lstStyle/>
          <a:p>
            <a:pPr marL="457200" lvl="1" indent="0">
              <a:buNone/>
              <a:defRPr/>
            </a:pPr>
            <a:endParaRPr lang="en-GB" sz="1600" dirty="0" smtClean="0"/>
          </a:p>
          <a:p>
            <a:pPr>
              <a:defRPr/>
            </a:pPr>
            <a:r>
              <a:rPr lang="en-GB" dirty="0"/>
              <a:t>Topics to focus on at next SA1 </a:t>
            </a:r>
            <a:r>
              <a:rPr lang="en-GB" dirty="0" smtClean="0"/>
              <a:t>meeting:</a:t>
            </a:r>
          </a:p>
          <a:p>
            <a:pPr lvl="1">
              <a:defRPr/>
            </a:pPr>
            <a:r>
              <a:rPr lang="en-GB" dirty="0" smtClean="0"/>
              <a:t>TS sections based on TS Skeleton</a:t>
            </a:r>
          </a:p>
          <a:p>
            <a:pPr lvl="1">
              <a:defRPr/>
            </a:pPr>
            <a:r>
              <a:rPr lang="en-GB" dirty="0" smtClean="0"/>
              <a:t>Normative </a:t>
            </a:r>
            <a:r>
              <a:rPr lang="en-GB" dirty="0"/>
              <a:t>requirements </a:t>
            </a:r>
            <a:r>
              <a:rPr lang="en-GB" dirty="0" smtClean="0"/>
              <a:t>consolidation and clean-up</a:t>
            </a: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SA1#77 (Feb 2017)</a:t>
            </a:r>
            <a:endParaRPr lang="en-GB" dirty="0"/>
          </a:p>
          <a:p>
            <a:pPr lvl="2">
              <a:defRPr/>
            </a:pPr>
            <a:r>
              <a:rPr lang="en-GB" dirty="0"/>
              <a:t>TS </a:t>
            </a:r>
            <a:r>
              <a:rPr lang="en-GB" dirty="0" smtClean="0"/>
              <a:t>completion</a:t>
            </a:r>
            <a:endParaRPr lang="en-GB" dirty="0"/>
          </a:p>
          <a:p>
            <a:pPr lvl="2">
              <a:defRPr/>
            </a:pPr>
            <a:r>
              <a:rPr lang="en-GB" dirty="0"/>
              <a:t>TS submission for </a:t>
            </a:r>
            <a:r>
              <a:rPr lang="en-GB" dirty="0" smtClean="0"/>
              <a:t>approval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598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Focus items in previous slide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80%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90 </a:t>
            </a:r>
            <a:r>
              <a:rPr lang="en-GB" dirty="0"/>
              <a:t>%</a:t>
            </a:r>
          </a:p>
          <a:p>
            <a:pPr lvl="1">
              <a:defRPr/>
            </a:pPr>
            <a:r>
              <a:rPr lang="en-GB" dirty="0"/>
              <a:t>In two meetings: </a:t>
            </a:r>
            <a:r>
              <a:rPr lang="en-GB" dirty="0" smtClean="0"/>
              <a:t>100</a:t>
            </a:r>
            <a:r>
              <a:rPr lang="en-GB" dirty="0"/>
              <a:t>%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000" dirty="0" smtClean="0"/>
              <a:t>List of agreed documents at this meeting:</a:t>
            </a:r>
          </a:p>
          <a:p>
            <a:pPr>
              <a:defRPr/>
            </a:pPr>
            <a:endParaRPr lang="en-GB" sz="2000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131835"/>
              </p:ext>
            </p:extLst>
          </p:nvPr>
        </p:nvGraphicFramePr>
        <p:xfrm>
          <a:off x="683568" y="1666990"/>
          <a:ext cx="7920880" cy="49685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008112"/>
                <a:gridCol w="2690513"/>
                <a:gridCol w="4222255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S1-163256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Security aspect updates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S1-163070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prioritized access clarification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S1-163258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China Mobile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SMARTER: additional requirements to network slicing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S1-163293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SimSun"/>
                          <a:cs typeface="Times New Roman"/>
                        </a:rPr>
                        <a:t>Nokia, Alcatel-Lucent Shanghai Bell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Proposed clean-up on network slicing in TS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S1-163260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Proposed simplification on network slicing in TS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S1-163416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mobility management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S1-163296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RAN/T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S1-163264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fixed broadband access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S1-163265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Nokia, Alcatel-Lucent Shanghai Bell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SMARTER – trusted and untrusted fixed broadband access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S1-163266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BT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Multiple Access Technologies Requirements Amendment in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S1-163267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BT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Network Address Allocation Amendment in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S1-163268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BT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Unified user identities to provide consistent policies and services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S1-163297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mIoT</a:t>
                      </a: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requirements update in section 6.4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S1-163298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Sony Mobile Communications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SMARTER- Constrained devices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S1-163417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Orange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Markets requiring minimal service levels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S1-163380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Add activity factor, KPI values per area, and definitions for 7.1 (</a:t>
                      </a:r>
                      <a:r>
                        <a:rPr lang="en-GB" sz="1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eMBB</a:t>
                      </a: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S1-163287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LG Electronics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Planning for eV2X transition to SMARTER Work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S1-163412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Ericsson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SimSun"/>
                          <a:cs typeface="Times New Roman"/>
                        </a:rPr>
                        <a:t>SMARTER – 5G terminology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S1-163421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Calibri"/>
                          <a:cs typeface="Arial"/>
                        </a:rPr>
                        <a:t>Qualcomm Incorporated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Calibri"/>
                          <a:cs typeface="Arial"/>
                        </a:rPr>
                        <a:t>On Low-Latency Requirements for Audio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S1-163422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Huawei Technologies</a:t>
                      </a:r>
                      <a:endParaRPr lang="en-GB" sz="10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Editorial update to SMARTER TS 22.261</a:t>
                      </a:r>
                      <a:endParaRPr lang="en-GB" sz="10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9600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732</Words>
  <Application>Microsoft Office PowerPoint</Application>
  <PresentationFormat>On-screen Show (4:3)</PresentationFormat>
  <Paragraphs>195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 Presentation</vt:lpstr>
      <vt:lpstr>SMARTER Status Report New Services and Markets  Technology Enablers</vt:lpstr>
      <vt:lpstr>SMARTER Status</vt:lpstr>
      <vt:lpstr>SMARTER Progress</vt:lpstr>
      <vt:lpstr>SMARTER Meeting Time</vt:lpstr>
      <vt:lpstr>SMARTER Completion Date</vt:lpstr>
      <vt:lpstr>SMARTER Planning/Progress</vt:lpstr>
      <vt:lpstr>Work plan between meetings</vt:lpstr>
      <vt:lpstr>SMARTER Progress Estimate</vt:lpstr>
      <vt:lpstr>SMARTER Agreed documents</vt:lpstr>
      <vt:lpstr>SMARTER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SMARTER Status Update New Services and Markets Technology Enablers</dc:title>
  <dc:creator>Vodafone</dc:creator>
  <cp:keywords>3GPP</cp:keywords>
  <cp:lastModifiedBy>Li, Alice, Vodafone Group</cp:lastModifiedBy>
  <cp:revision>425</cp:revision>
  <cp:lastPrinted>2000-01-14T10:02:55Z</cp:lastPrinted>
  <dcterms:created xsi:type="dcterms:W3CDTF">1999-11-22T09:19:47Z</dcterms:created>
  <dcterms:modified xsi:type="dcterms:W3CDTF">2016-11-11T15:01:43Z</dcterms:modified>
  <cp:category>Presentation</cp:category>
</cp:coreProperties>
</file>