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  <p:sldId id="269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Enablers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S1-162238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316022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#75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it-IT" sz="1200" b="1" dirty="0"/>
              <a:t>San Francisco, </a:t>
            </a:r>
            <a:r>
              <a:rPr lang="it-IT" sz="1200" b="1" dirty="0" smtClean="0"/>
              <a:t>USA</a:t>
            </a:r>
            <a:r>
              <a:rPr lang="it-IT" sz="1200" b="1" dirty="0"/>
              <a:t>, 22-26 August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978979"/>
              </p:ext>
            </p:extLst>
          </p:nvPr>
        </p:nvGraphicFramePr>
        <p:xfrm>
          <a:off x="755576" y="2564904"/>
          <a:ext cx="7632848" cy="25048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929363"/>
                <a:gridCol w="2480343"/>
                <a:gridCol w="4223142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S1-162547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Bell, Deutsche Telekom, Vodafone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Proposed definition and description of, and requirements for network slicing to TS 22.xxx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S1-162548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Deutsche Telekom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Additional text on “network slicing”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S1-162549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1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network capability exposure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S1-162492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1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context aware network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S1-162550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/>
                          <a:cs typeface="Arial"/>
                        </a:rPr>
                        <a:t>Intel Corporation</a:t>
                      </a:r>
                      <a:endParaRPr lang="en-GB" sz="11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Times New Roman"/>
                          <a:cs typeface="Arial"/>
                        </a:rPr>
                        <a:t>SMARTER Subscription aspects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S1-162517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Bell, Vodafone</a:t>
                      </a:r>
                      <a:endParaRPr lang="en-GB" sz="11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Proposed performance requirements for scenarios requiring high bit rates or high traffic densities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S1-162551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1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- Security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S1-162486</a:t>
                      </a:r>
                      <a:endParaRPr lang="en-GB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Efficient user plane</a:t>
                      </a:r>
                      <a:endParaRPr lang="en-GB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S1-162546</a:t>
                      </a:r>
                      <a:endParaRPr lang="en-GB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Times New Roman"/>
                          <a:cs typeface="Arial"/>
                        </a:rPr>
                        <a:t>Huawei, Hisilicon</a:t>
                      </a:r>
                      <a:endParaRPr lang="en-GB" sz="1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Add Connectivity models and requirements (wearable) in SMARTER TS</a:t>
                      </a:r>
                      <a:endParaRPr lang="en-GB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972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SA#72</a:t>
            </a:r>
          </a:p>
          <a:p>
            <a:pPr marL="457200" lvl="1" indent="0"/>
            <a:r>
              <a:rPr lang="en-GB" dirty="0" smtClean="0"/>
              <a:t> </a:t>
            </a:r>
            <a:r>
              <a:rPr lang="en-GB" dirty="0"/>
              <a:t>Approved </a:t>
            </a:r>
            <a:r>
              <a:rPr lang="en-GB" dirty="0" smtClean="0"/>
              <a:t>WID </a:t>
            </a:r>
            <a:r>
              <a:rPr lang="en-GB" dirty="0"/>
              <a:t>is in </a:t>
            </a:r>
            <a:r>
              <a:rPr lang="en-GB" dirty="0" err="1"/>
              <a:t>TDoc</a:t>
            </a:r>
            <a:r>
              <a:rPr lang="en-GB" dirty="0"/>
              <a:t> SP-160486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Progress made at this meeting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Text proposals agreed</a:t>
            </a:r>
          </a:p>
          <a:p>
            <a:pPr lvl="2">
              <a:defRPr/>
            </a:pPr>
            <a:r>
              <a:rPr lang="en-GB" sz="1800" i="1" dirty="0" smtClean="0"/>
              <a:t>Introduction</a:t>
            </a:r>
            <a:r>
              <a:rPr lang="en-GB" sz="1800" dirty="0"/>
              <a:t>, </a:t>
            </a:r>
            <a:r>
              <a:rPr lang="en-GB" sz="1800" i="1" dirty="0"/>
              <a:t>scope</a:t>
            </a:r>
            <a:r>
              <a:rPr lang="en-GB" sz="1800" dirty="0"/>
              <a:t>, </a:t>
            </a:r>
            <a:r>
              <a:rPr lang="en-GB" sz="1800" i="1" dirty="0"/>
              <a:t>definitions</a:t>
            </a:r>
            <a:r>
              <a:rPr lang="en-GB" sz="1800" dirty="0"/>
              <a:t>, </a:t>
            </a:r>
            <a:r>
              <a:rPr lang="en-GB" sz="1800" i="1" dirty="0"/>
              <a:t>overview</a:t>
            </a:r>
            <a:r>
              <a:rPr lang="en-GB" sz="1800" dirty="0"/>
              <a:t> </a:t>
            </a:r>
            <a:endParaRPr lang="en-GB" sz="1800" dirty="0" smtClean="0"/>
          </a:p>
          <a:p>
            <a:pPr lvl="2">
              <a:defRPr/>
            </a:pPr>
            <a:r>
              <a:rPr lang="en-GB" sz="1800" dirty="0"/>
              <a:t>High level </a:t>
            </a:r>
            <a:r>
              <a:rPr lang="en-GB" sz="1800" dirty="0" smtClean="0"/>
              <a:t>requirements: </a:t>
            </a:r>
            <a:r>
              <a:rPr lang="en-GB" sz="1800" i="1" dirty="0" smtClean="0"/>
              <a:t>Migration</a:t>
            </a:r>
          </a:p>
          <a:p>
            <a:pPr lvl="2">
              <a:defRPr/>
            </a:pPr>
            <a:r>
              <a:rPr lang="en-GB" sz="1800" dirty="0" smtClean="0"/>
              <a:t>Capabilities: </a:t>
            </a:r>
            <a:r>
              <a:rPr lang="en-GB" sz="1800" i="1" dirty="0" smtClean="0"/>
              <a:t>Mobility support</a:t>
            </a:r>
            <a:r>
              <a:rPr lang="en-GB" sz="1800" dirty="0" smtClean="0"/>
              <a:t>; </a:t>
            </a:r>
            <a:r>
              <a:rPr lang="en-GB" sz="1800" i="1" dirty="0" smtClean="0"/>
              <a:t>Multi </a:t>
            </a:r>
            <a:r>
              <a:rPr lang="en-GB" sz="1800" i="1" dirty="0"/>
              <a:t>access </a:t>
            </a:r>
            <a:r>
              <a:rPr lang="en-GB" sz="1800" i="1" dirty="0" smtClean="0"/>
              <a:t>technologies</a:t>
            </a:r>
            <a:r>
              <a:rPr lang="en-GB" sz="1800" dirty="0" smtClean="0"/>
              <a:t>; </a:t>
            </a:r>
            <a:r>
              <a:rPr lang="en-GB" sz="1800" i="1" dirty="0" smtClean="0"/>
              <a:t>Resource efficiency</a:t>
            </a:r>
            <a:r>
              <a:rPr lang="en-GB" sz="1800" dirty="0" smtClean="0"/>
              <a:t>; </a:t>
            </a:r>
            <a:r>
              <a:rPr lang="en-GB" sz="1800" i="1" dirty="0" smtClean="0"/>
              <a:t>Efficient </a:t>
            </a:r>
            <a:r>
              <a:rPr lang="en-GB" sz="1800" i="1" dirty="0"/>
              <a:t>content </a:t>
            </a:r>
            <a:r>
              <a:rPr lang="en-GB" sz="1800" i="1" dirty="0" smtClean="0"/>
              <a:t>delivery</a:t>
            </a:r>
            <a:r>
              <a:rPr lang="en-GB" sz="1800" dirty="0" smtClean="0"/>
              <a:t>; </a:t>
            </a:r>
            <a:r>
              <a:rPr lang="en-GB" sz="1800" i="1" dirty="0" smtClean="0"/>
              <a:t>Priority</a:t>
            </a:r>
            <a:r>
              <a:rPr lang="en-GB" sz="1800" i="1" dirty="0"/>
              <a:t>, QoS and </a:t>
            </a:r>
            <a:r>
              <a:rPr lang="en-GB" sz="1800" i="1" dirty="0" smtClean="0"/>
              <a:t>policy </a:t>
            </a:r>
            <a:r>
              <a:rPr lang="en-GB" sz="1800" i="1" dirty="0"/>
              <a:t>c</a:t>
            </a:r>
            <a:r>
              <a:rPr lang="en-GB" sz="1800" i="1" dirty="0" smtClean="0"/>
              <a:t>ontrol</a:t>
            </a:r>
            <a:r>
              <a:rPr lang="en-GB" sz="1800" dirty="0" smtClean="0"/>
              <a:t>; </a:t>
            </a:r>
            <a:r>
              <a:rPr lang="en-GB" sz="1800" i="1" dirty="0" smtClean="0"/>
              <a:t>Dynamic policy </a:t>
            </a:r>
            <a:r>
              <a:rPr lang="en-GB" sz="1800" i="1" dirty="0"/>
              <a:t>c</a:t>
            </a:r>
            <a:r>
              <a:rPr lang="en-GB" sz="1800" i="1" dirty="0" smtClean="0"/>
              <a:t>ontrol</a:t>
            </a:r>
            <a:r>
              <a:rPr lang="en-GB" sz="1800" dirty="0" smtClean="0"/>
              <a:t>;</a:t>
            </a:r>
          </a:p>
          <a:p>
            <a:pPr lvl="2">
              <a:defRPr/>
            </a:pPr>
            <a:r>
              <a:rPr lang="en-GB" sz="1800" dirty="0"/>
              <a:t>Performance </a:t>
            </a:r>
            <a:r>
              <a:rPr lang="en-GB" sz="1800" dirty="0" smtClean="0"/>
              <a:t>requirements</a:t>
            </a:r>
          </a:p>
          <a:p>
            <a:pPr lvl="2">
              <a:defRPr/>
            </a:pPr>
            <a:r>
              <a:rPr lang="en-GB" sz="1800" dirty="0" smtClean="0"/>
              <a:t>Security</a:t>
            </a:r>
          </a:p>
          <a:p>
            <a:pPr lvl="2">
              <a:defRPr/>
            </a:pPr>
            <a:r>
              <a:rPr lang="en-GB" sz="1800" dirty="0" smtClean="0"/>
              <a:t>Charging </a:t>
            </a:r>
            <a:endParaRPr lang="en-GB" sz="1800" dirty="0" smtClean="0"/>
          </a:p>
          <a:p>
            <a:pPr>
              <a:spcBef>
                <a:spcPts val="1800"/>
              </a:spcBef>
              <a:defRPr/>
            </a:pPr>
            <a:r>
              <a:rPr lang="en-GB" sz="2000" dirty="0" smtClean="0"/>
              <a:t>Work/Study Item Completion: </a:t>
            </a:r>
            <a:r>
              <a:rPr lang="en-GB" sz="2000" dirty="0" smtClean="0"/>
              <a:t>55%</a:t>
            </a:r>
            <a:endParaRPr lang="en-GB" sz="2000" dirty="0" smtClean="0"/>
          </a:p>
          <a:p>
            <a:pPr>
              <a:spcBef>
                <a:spcPts val="1800"/>
              </a:spcBef>
              <a:defRPr/>
            </a:pPr>
            <a:r>
              <a:rPr lang="en-GB" sz="2000" dirty="0" smtClean="0"/>
              <a:t>TS 22.xxx </a:t>
            </a:r>
            <a:r>
              <a:rPr lang="en-GB" sz="2000" dirty="0"/>
              <a:t>Completion: </a:t>
            </a:r>
            <a:r>
              <a:rPr lang="en-GB" sz="2000" dirty="0" smtClean="0"/>
              <a:t>50%</a:t>
            </a:r>
            <a:endParaRPr lang="en-GB" sz="2000" dirty="0"/>
          </a:p>
          <a:p>
            <a:pPr>
              <a:spcBef>
                <a:spcPts val="1800"/>
              </a:spcBef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None.</a:t>
            </a:r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12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12 (</a:t>
            </a:r>
            <a:r>
              <a:rPr lang="en-GB" sz="2000" dirty="0" err="1" smtClean="0"/>
              <a:t>tbd</a:t>
            </a:r>
            <a:r>
              <a:rPr lang="en-GB" sz="2000" dirty="0" smtClean="0"/>
              <a:t>)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03/2017 SA#75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22.xxx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SA#74 (12/2016)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SA#75 (03/2017)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TS sections based on TS Skeleton</a:t>
            </a:r>
          </a:p>
          <a:p>
            <a:pPr lvl="1">
              <a:defRPr/>
            </a:pPr>
            <a:r>
              <a:rPr lang="en-GB" dirty="0" smtClean="0"/>
              <a:t>Normative </a:t>
            </a:r>
            <a:r>
              <a:rPr lang="en-GB" dirty="0"/>
              <a:t>requirements </a:t>
            </a:r>
            <a:r>
              <a:rPr lang="en-GB" dirty="0" smtClean="0"/>
              <a:t>consolidation and clean-up</a:t>
            </a:r>
          </a:p>
          <a:p>
            <a:pPr lvl="1">
              <a:defRPr/>
            </a:pPr>
            <a:r>
              <a:rPr lang="en-GB" dirty="0"/>
              <a:t>TS submission for </a:t>
            </a:r>
            <a:r>
              <a:rPr lang="en-GB" dirty="0" smtClean="0"/>
              <a:t>information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SA1#77 (Feb 2017)</a:t>
            </a:r>
            <a:endParaRPr lang="en-GB" dirty="0"/>
          </a:p>
          <a:p>
            <a:pPr lvl="2">
              <a:defRPr/>
            </a:pPr>
            <a:r>
              <a:rPr lang="en-GB" dirty="0"/>
              <a:t>TS </a:t>
            </a:r>
            <a:r>
              <a:rPr lang="en-GB" dirty="0" smtClean="0"/>
              <a:t>completion</a:t>
            </a:r>
            <a:endParaRPr lang="en-GB" dirty="0"/>
          </a:p>
          <a:p>
            <a:pPr lvl="2">
              <a:defRPr/>
            </a:pPr>
            <a:r>
              <a:rPr lang="en-GB" dirty="0"/>
              <a:t>TS submission for </a:t>
            </a:r>
            <a:r>
              <a:rPr lang="en-GB" dirty="0" smtClean="0"/>
              <a:t>approval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Email discussion</a:t>
            </a:r>
          </a:p>
          <a:p>
            <a:pPr marL="355600" lvl="1" indent="0">
              <a:buNone/>
              <a:defRPr/>
            </a:pPr>
            <a:r>
              <a:rPr lang="en-GB" sz="1800" dirty="0" smtClean="0"/>
              <a:t>[#1]network slicing</a:t>
            </a:r>
          </a:p>
          <a:p>
            <a:pPr lvl="1">
              <a:defRPr/>
            </a:pPr>
            <a:r>
              <a:rPr lang="en-GB" sz="1600" b="0" dirty="0" smtClean="0"/>
              <a:t>The </a:t>
            </a:r>
            <a:r>
              <a:rPr lang="en-GB" sz="1600" b="0" dirty="0"/>
              <a:t>3GPP system shall allow the operator to assign a device to a network slice based on subscription, device type, </a:t>
            </a:r>
            <a:r>
              <a:rPr lang="en-GB" sz="1600" b="0" dirty="0">
                <a:solidFill>
                  <a:srgbClr val="FF0000"/>
                </a:solidFill>
              </a:rPr>
              <a:t>services requested by the device</a:t>
            </a:r>
            <a:r>
              <a:rPr lang="en-GB" sz="1600" b="0" dirty="0"/>
              <a:t>, and services provided by the network slice.</a:t>
            </a:r>
          </a:p>
          <a:p>
            <a:pPr lvl="1">
              <a:defRPr/>
            </a:pPr>
            <a:r>
              <a:rPr lang="en-GB" sz="1600" b="0" dirty="0"/>
              <a:t>Definitions </a:t>
            </a:r>
            <a:r>
              <a:rPr lang="en-GB" sz="1600" b="0" dirty="0" smtClean="0"/>
              <a:t>for </a:t>
            </a:r>
            <a:r>
              <a:rPr lang="en-GB" sz="1600" b="0" dirty="0"/>
              <a:t>the terms </a:t>
            </a:r>
            <a:r>
              <a:rPr lang="en-GB" sz="1600" b="0" dirty="0" smtClean="0"/>
              <a:t>“create”, “modify”, “delete”, “associate”, “assign”, “move”, </a:t>
            </a:r>
            <a:r>
              <a:rPr lang="en-GB" sz="1600" b="0" dirty="0"/>
              <a:t>and </a:t>
            </a:r>
            <a:r>
              <a:rPr lang="en-GB" sz="1600" b="0" dirty="0" smtClean="0"/>
              <a:t>“compose”</a:t>
            </a:r>
            <a:endParaRPr lang="en-GB" sz="1800" b="0" dirty="0"/>
          </a:p>
          <a:p>
            <a:pPr marL="355600" lvl="1" indent="0">
              <a:buNone/>
              <a:defRPr/>
            </a:pPr>
            <a:r>
              <a:rPr lang="en-GB" sz="1800" dirty="0"/>
              <a:t>[#2]</a:t>
            </a:r>
            <a:r>
              <a:rPr lang="en-GB" sz="1800" dirty="0" err="1"/>
              <a:t>CriC</a:t>
            </a:r>
            <a:r>
              <a:rPr lang="en-GB" sz="1800" dirty="0"/>
              <a:t> KPIs</a:t>
            </a:r>
          </a:p>
          <a:p>
            <a:pPr lvl="1">
              <a:defRPr/>
            </a:pPr>
            <a:r>
              <a:rPr lang="en-GB" sz="1600" dirty="0"/>
              <a:t>Based on S1-162333</a:t>
            </a:r>
          </a:p>
          <a:p>
            <a:pPr marL="355600" lvl="1" indent="0">
              <a:buNone/>
              <a:defRPr/>
            </a:pPr>
            <a:r>
              <a:rPr lang="en-GB" sz="1800" dirty="0"/>
              <a:t>[#3] Security</a:t>
            </a:r>
          </a:p>
          <a:p>
            <a:pPr lvl="1">
              <a:defRPr/>
            </a:pPr>
            <a:r>
              <a:rPr lang="en-GB" sz="1600" b="0" dirty="0"/>
              <a:t>Subject to operator’s policy, the 3GPP system shall support an alternative authentication mechanism (e.g. using identities, credentials, and authentication provided and managed by a 3rd party) to allow for different deployment scenarios.</a:t>
            </a:r>
          </a:p>
          <a:p>
            <a:pPr lvl="1">
              <a:defRPr/>
            </a:pPr>
            <a:r>
              <a:rPr lang="en-GB" sz="1600" b="0" dirty="0"/>
              <a:t>The 3GPP system shall support a secure mechanism to remotely provision a device that has not been pre-provisioned, with its 3GPP subscription credentials.</a:t>
            </a:r>
          </a:p>
          <a:p>
            <a:pPr marL="457200" lvl="1" indent="0">
              <a:buNone/>
              <a:defRPr/>
            </a:pPr>
            <a:r>
              <a:rPr lang="en-GB" sz="1800" dirty="0" smtClean="0"/>
              <a:t>Tentative </a:t>
            </a:r>
            <a:r>
              <a:rPr lang="en-GB" sz="1800" dirty="0"/>
              <a:t>start date: </a:t>
            </a:r>
            <a:r>
              <a:rPr lang="en-GB" sz="1800" dirty="0" smtClean="0"/>
              <a:t>&lt;03/10/2016&gt;</a:t>
            </a:r>
            <a:endParaRPr lang="en-GB" sz="1800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55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90 </a:t>
            </a:r>
            <a:r>
              <a:rPr lang="en-GB" dirty="0"/>
              <a:t>%</a:t>
            </a:r>
          </a:p>
          <a:p>
            <a:pPr lvl="1">
              <a:defRPr/>
            </a:pPr>
            <a:r>
              <a:rPr lang="en-GB" dirty="0"/>
              <a:t>In two meetings: </a:t>
            </a:r>
            <a:r>
              <a:rPr lang="en-GB" dirty="0" smtClean="0"/>
              <a:t>100</a:t>
            </a:r>
            <a:r>
              <a:rPr lang="en-GB" dirty="0"/>
              <a:t>%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130996"/>
              </p:ext>
            </p:extLst>
          </p:nvPr>
        </p:nvGraphicFramePr>
        <p:xfrm>
          <a:off x="683568" y="1961360"/>
          <a:ext cx="7920880" cy="3987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008112"/>
                <a:gridCol w="2690513"/>
                <a:gridCol w="4222255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S1-162342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- Introduction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S1-162305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- Scope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S1-162480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- Definitions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S1-162345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– descriptive text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S1-162481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- Migration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S1-162471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– Mobility support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S1-162313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– Multi access technologies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S1-162347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SMARTER – Resource Efficiency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Huawei Technologies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Efficient content delivery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S1-162322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noProof="0" dirty="0" smtClean="0">
                          <a:effectLst/>
                          <a:latin typeface="+mn-lt"/>
                        </a:rPr>
                        <a:t>Huawei Technologies, China Mobile, Applied Communication Science</a:t>
                      </a:r>
                      <a:endParaRPr lang="en-GB" sz="1100" noProof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Priority, QoS and Policy Control Requirements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S1-162323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noProof="0" dirty="0" smtClean="0">
                          <a:effectLst/>
                          <a:latin typeface="+mn-lt"/>
                        </a:rPr>
                        <a:t>Huawei Technologies, China Mobile, Applied Communication Science</a:t>
                      </a:r>
                      <a:endParaRPr lang="en-GB" sz="1100" noProof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Priority, QoS and Policy Control Description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  <a:latin typeface="+mn-lt"/>
                        </a:rPr>
                        <a:t>S1-162450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U.S. Department of Commerce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Dynamic Control of Quality of Service, Priority, and Pre-emption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S1-162505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SMARTER - Charging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S1-162520</a:t>
                      </a:r>
                      <a:endParaRPr lang="en-GB" sz="11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self backhaul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S1-162485</a:t>
                      </a:r>
                      <a:endParaRPr lang="en-GB" sz="11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/>
                          <a:cs typeface="Arial"/>
                        </a:rPr>
                        <a:t>Flexible Broadcast Service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734</Words>
  <Application>Microsoft Office PowerPoint</Application>
  <PresentationFormat>On-screen Show (4:3)</PresentationFormat>
  <Paragraphs>161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SMARTER Status Report New Services and Markets 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407</cp:revision>
  <cp:lastPrinted>2000-01-14T10:02:55Z</cp:lastPrinted>
  <dcterms:created xsi:type="dcterms:W3CDTF">1999-11-22T09:19:47Z</dcterms:created>
  <dcterms:modified xsi:type="dcterms:W3CDTF">2016-08-26T22:44:36Z</dcterms:modified>
  <cp:category>Presentation</cp:category>
</cp:coreProperties>
</file>