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259" r:id="rId2"/>
    <p:sldId id="262" r:id="rId3"/>
    <p:sldId id="263" r:id="rId4"/>
    <p:sldId id="272" r:id="rId5"/>
    <p:sldId id="264" r:id="rId6"/>
    <p:sldId id="261" r:id="rId7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3"/>
            <p14:sldId id="272"/>
            <p14:sldId id="264"/>
            <p14:sldId id="26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54" d="100"/>
          <a:sy n="54" d="100"/>
        </p:scale>
        <p:origin x="-528" y="-67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41" d="100"/>
          <a:sy n="41" d="100"/>
        </p:scale>
        <p:origin x="-2078" y="-82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2016-08-12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F2FB9-5C0A-474D-B2BB-86B1F5F4C04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62A9B4-75CB-4097-9297-F68CF1AB7CE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75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F05F1B-1C4D-41FE-954F-3EC6BA5594A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123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9ECCB4-4726-4E21-9A59-76BFC3F81B05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851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5C107E-DF70-437D-B4BA-2EAA99751673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129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EA6499-4600-4977-BEBA-3E1FD6E586E6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14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1575" y="6356351"/>
            <a:ext cx="1914525" cy="365125"/>
          </a:xfrm>
          <a:prstGeom prst="rect">
            <a:avLst/>
          </a:prstGeom>
        </p:spPr>
        <p:txBody>
          <a:bodyPr/>
          <a:lstStyle/>
          <a:p>
            <a:fld id="{84EAB7D7-3608-4730-B2E2-670834DF882C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97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Internal  |  2016-08-12  |  Page </a:t>
            </a:r>
            <a:fld id="{2953761C-3131-4F17-B7BD-B54613463B5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Enhanced CNAM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4687024"/>
            <a:ext cx="8355014" cy="1386001"/>
          </a:xfrm>
        </p:spPr>
        <p:txBody>
          <a:bodyPr/>
          <a:lstStyle/>
          <a:p>
            <a:r>
              <a:rPr lang="en-US" dirty="0"/>
              <a:t>Hala Mowafy</a:t>
            </a:r>
          </a:p>
          <a:p>
            <a:r>
              <a:rPr lang="en-US" dirty="0"/>
              <a:t>Ericsson</a:t>
            </a:r>
          </a:p>
          <a:p>
            <a:r>
              <a:rPr lang="en-US" dirty="0" smtClean="0"/>
              <a:t>SA1#74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765367" y="6088022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S1-162163</a:t>
            </a:r>
            <a:endParaRPr lang="en-US" sz="16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98166" y="1472450"/>
            <a:ext cx="8351839" cy="38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Introduce the Enhanced Calling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Name (</a:t>
            </a:r>
            <a:r>
              <a:rPr lang="en-US" dirty="0" err="1"/>
              <a:t>eCNAM</a:t>
            </a:r>
            <a:r>
              <a:rPr lang="en-US" dirty="0"/>
              <a:t>) service</a:t>
            </a:r>
          </a:p>
          <a:p>
            <a:pPr lvl="0"/>
            <a:r>
              <a:rPr lang="en-US" dirty="0"/>
              <a:t>Introduce the key components of the CR to 22.173 </a:t>
            </a:r>
          </a:p>
          <a:p>
            <a:pPr marL="0" indent="0">
              <a:buNone/>
            </a:pPr>
            <a:r>
              <a:rPr lang="en-US" b="1" i="1" dirty="0"/>
              <a:t>Why do we need it?</a:t>
            </a:r>
          </a:p>
          <a:p>
            <a:r>
              <a:rPr lang="en-US" dirty="0"/>
              <a:t>In the aftermath of </a:t>
            </a:r>
            <a:r>
              <a:rPr lang="en-US" dirty="0" err="1"/>
              <a:t>robocalling</a:t>
            </a:r>
            <a:r>
              <a:rPr lang="en-US" dirty="0"/>
              <a:t>, consumers and regulators questioned the usefulness of what used to be a reliable call management service in the PSTN : Calling Name.</a:t>
            </a:r>
          </a:p>
          <a:p>
            <a:r>
              <a:rPr lang="en-US" u="sng" dirty="0"/>
              <a:t>Consumers continue to rely on the name display</a:t>
            </a:r>
            <a:r>
              <a:rPr lang="en-US" dirty="0"/>
              <a:t>, but more is needed.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15 characters are not enough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What else can you tell me about the caller other than the name?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63462" y="6260123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S1-162163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7842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96875" y="1840944"/>
            <a:ext cx="8351839" cy="38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 improved version of the legacy Calling Name service.</a:t>
            </a:r>
          </a:p>
          <a:p>
            <a:pPr lvl="1"/>
            <a:r>
              <a:rPr lang="en-US" dirty="0"/>
              <a:t>Displays un-truncated names (aka extended name), and</a:t>
            </a:r>
          </a:p>
          <a:p>
            <a:pPr lvl="1"/>
            <a:r>
              <a:rPr lang="en-US" dirty="0"/>
              <a:t>Allows for delivery of additional caller information (e.g., location, type of line, language, etc.)</a:t>
            </a:r>
          </a:p>
          <a:p>
            <a:pPr lvl="1"/>
            <a:r>
              <a:rPr lang="en-US" dirty="0"/>
              <a:t>Improves incoming call management </a:t>
            </a:r>
          </a:p>
          <a:p>
            <a:pPr lvl="1"/>
            <a:r>
              <a:rPr lang="en-US" dirty="0"/>
              <a:t>Utilizes IP-based protocols, end to end</a:t>
            </a:r>
          </a:p>
          <a:p>
            <a:r>
              <a:rPr lang="en-US" dirty="0"/>
              <a:t> Main components of </a:t>
            </a:r>
            <a:r>
              <a:rPr lang="en-US" dirty="0" err="1"/>
              <a:t>eCNAM</a:t>
            </a:r>
            <a:r>
              <a:rPr lang="en-US" dirty="0"/>
              <a:t> Change Request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Originating End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Terminating End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User Equipment (UE) and Display Considerations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CNAM (</a:t>
            </a:r>
            <a:r>
              <a:rPr lang="en-US" dirty="0" err="1"/>
              <a:t>eCNAM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5367" y="6147581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S1-162163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4868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96875" y="1840944"/>
            <a:ext cx="8351839" cy="38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ATIS-1000067.2015, </a:t>
            </a:r>
            <a:r>
              <a:rPr lang="en-US" i="1" dirty="0"/>
              <a:t>IP NGN Enhanced Calling Name</a:t>
            </a:r>
            <a:r>
              <a:rPr lang="en-US" dirty="0"/>
              <a:t>, is the foundation and main reference for this CR.</a:t>
            </a:r>
          </a:p>
          <a:p>
            <a:pPr marL="355600" lvl="1" indent="0">
              <a:buNone/>
            </a:pPr>
            <a:endParaRPr lang="en-US" dirty="0"/>
          </a:p>
          <a:p>
            <a:r>
              <a:rPr lang="en-US" dirty="0"/>
              <a:t>STIR/</a:t>
            </a:r>
            <a:r>
              <a:rPr lang="en-US" dirty="0" err="1"/>
              <a:t>PassPort</a:t>
            </a:r>
            <a:r>
              <a:rPr lang="en-US" dirty="0"/>
              <a:t> work at IETF and at the ATIS SIP NNI Task Force is in its final stages and is expected to be a key mechanism in increasing the calling number trust.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standards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4180" y="6246056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S1-162163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1413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96875" y="1608928"/>
            <a:ext cx="8351839" cy="3852000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The calling number is the cornerstone of the </a:t>
            </a:r>
            <a:r>
              <a:rPr lang="en-US" sz="2800" dirty="0" err="1"/>
              <a:t>eCNAM</a:t>
            </a:r>
            <a:r>
              <a:rPr lang="en-US" sz="2800" dirty="0"/>
              <a:t> service.</a:t>
            </a:r>
          </a:p>
          <a:p>
            <a:r>
              <a:rPr lang="en-US" sz="2800" dirty="0"/>
              <a:t>The terminating service provider is expected </a:t>
            </a:r>
            <a:r>
              <a:rPr lang="en-US" sz="2800" dirty="0" smtClean="0"/>
              <a:t>to </a:t>
            </a:r>
            <a:r>
              <a:rPr lang="en-US" sz="2800" dirty="0"/>
              <a:t>retrieve data from “authoritative” databases using the “trusted” calling number increases overall reliability of </a:t>
            </a:r>
            <a:r>
              <a:rPr lang="en-US" sz="2800" dirty="0" err="1"/>
              <a:t>eCNAM</a:t>
            </a:r>
            <a:r>
              <a:rPr lang="en-US" sz="2800" dirty="0"/>
              <a:t> service.</a:t>
            </a:r>
          </a:p>
          <a:p>
            <a:pPr lvl="0"/>
            <a:r>
              <a:rPr lang="en-US" sz="2800" dirty="0"/>
              <a:t>The “extended name” and “additional caller information” will be subject to the presentation rules governing the NUMBER</a:t>
            </a:r>
          </a:p>
          <a:p>
            <a:endParaRPr lang="en-US" sz="2800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Overview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46383" y="6316394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S1-162163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3694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310</Words>
  <Application>Microsoft Office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Ericsson Capital TT</vt:lpstr>
      <vt:lpstr>PresentationTemplate2011</vt:lpstr>
      <vt:lpstr>Enhanced CNAM</vt:lpstr>
      <vt:lpstr>Purpose</vt:lpstr>
      <vt:lpstr>Enhanced CNAM (eCNAM)</vt:lpstr>
      <vt:lpstr>related standards</vt:lpstr>
      <vt:lpstr>Service Overview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Enhanced CNAM</dc:title>
  <dc:creator/>
  <cp:keywords/>
  <dc:description>Rev PA1</dc:description>
  <cp:lastModifiedBy>Hala Mowafy</cp:lastModifiedBy>
  <cp:revision>113</cp:revision>
  <dcterms:created xsi:type="dcterms:W3CDTF">2011-05-24T09:22:48Z</dcterms:created>
  <dcterms:modified xsi:type="dcterms:W3CDTF">2016-08-12T12:01:08Z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2016-08-12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2016-08-12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