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5" d="100"/>
          <a:sy n="85" d="100"/>
        </p:scale>
        <p:origin x="-990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/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/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/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/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/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/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/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/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ea typeface="宋体" charset="-122"/>
              </a:rPr>
              <a:t>FS_SMARTER-NEO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altLang="zh-CN" sz="1800" dirty="0" smtClean="0">
                <a:solidFill>
                  <a:srgbClr val="000000"/>
                </a:solidFill>
                <a:ea typeface="宋体" charset="-122"/>
              </a:rPr>
              <a:t> Study on </a:t>
            </a:r>
            <a:r>
              <a:rPr lang="en-GB" altLang="zh-CN" sz="1800" dirty="0" smtClean="0">
                <a:ea typeface="宋体" charset="-122"/>
              </a:rPr>
              <a:t>SMARTER Network Operation</a:t>
            </a:r>
            <a:endParaRPr lang="en-US" sz="18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Lu </a:t>
            </a:r>
            <a:r>
              <a:rPr lang="en-US" dirty="0" err="1" smtClean="0"/>
              <a:t>Lu</a:t>
            </a:r>
            <a:endParaRPr lang="en-US" dirty="0" smtClean="0"/>
          </a:p>
          <a:p>
            <a:r>
              <a:rPr lang="en-US" dirty="0" smtClean="0"/>
              <a:t>China Mobile</a:t>
            </a:r>
          </a:p>
          <a:p>
            <a:r>
              <a:rPr lang="en-US" altLang="zh-CN" dirty="0" smtClean="0">
                <a:ea typeface="宋体" charset="-122"/>
              </a:rPr>
              <a:t>FS_SMARTER-NEO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S1-160251</a:t>
            </a:r>
          </a:p>
          <a:p>
            <a:pPr lvl="0"/>
            <a:r>
              <a:rPr lang="en-GB" altLang="zh-CN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altLang="zh-CN" b="1" dirty="0" smtClean="0">
              <a:solidFill>
                <a:srgbClr val="000000"/>
              </a:solidFill>
            </a:endParaRPr>
          </a:p>
          <a:p>
            <a:pPr eaLnBrk="0" hangingPunct="0"/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3793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#73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Okinawa, Japan, 1-5 February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3200" dirty="0" smtClean="0">
                <a:ea typeface="宋体" charset="-122"/>
              </a:rPr>
              <a:t>FS_SMARTER-NEO </a:t>
            </a:r>
            <a:r>
              <a:rPr lang="en-GB" altLang="zh-CN" sz="3200" dirty="0" smtClean="0">
                <a:ea typeface="宋体" charset="-122"/>
              </a:rPr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Is this a new WI? </a:t>
            </a:r>
            <a:r>
              <a:rPr lang="en-GB" altLang="zh-CN" dirty="0" smtClean="0">
                <a:ea typeface="宋体" charset="-122"/>
              </a:rPr>
              <a:t>no</a:t>
            </a:r>
            <a:endParaRPr lang="en-GB" altLang="zh-CN" dirty="0" smtClean="0">
              <a:ea typeface="宋体" charset="-122"/>
            </a:endParaRPr>
          </a:p>
          <a:p>
            <a:pPr marL="457200" lvl="1" indent="0">
              <a:buFontTx/>
              <a:buNone/>
            </a:pPr>
            <a:endParaRPr lang="en-GB" altLang="zh-CN" i="1" dirty="0" smtClean="0">
              <a:solidFill>
                <a:srgbClr val="7F7F7F"/>
              </a:solidFill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r>
              <a:rPr lang="en-GB" altLang="zh-CN" dirty="0" smtClean="0"/>
              <a:t>This WI has been approved at </a:t>
            </a:r>
            <a:r>
              <a:rPr lang="en-GB" altLang="zh-CN" dirty="0" smtClean="0"/>
              <a:t>SP#70</a:t>
            </a:r>
            <a:endParaRPr lang="en-GB" altLang="zh-CN" dirty="0" smtClean="0"/>
          </a:p>
          <a:p>
            <a:pPr marL="457200" lvl="1" indent="0"/>
            <a:r>
              <a:rPr lang="en-GB" altLang="zh-CN" dirty="0" smtClean="0"/>
              <a:t>Approved WID is in </a:t>
            </a:r>
            <a:r>
              <a:rPr lang="en-GB" altLang="zh-CN" dirty="0" err="1" smtClean="0"/>
              <a:t>tdoc</a:t>
            </a:r>
            <a:r>
              <a:rPr lang="en-GB" altLang="zh-CN" dirty="0" smtClean="0"/>
              <a:t> </a:t>
            </a:r>
            <a:r>
              <a:rPr lang="en-GB" altLang="zh-CN" dirty="0" smtClean="0"/>
              <a:t>SP-150762 </a:t>
            </a:r>
            <a:endParaRPr lang="en-GB" altLang="zh-CN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12A6A2BB-ECBA-41C9-B359-481D181B107A}" type="slidenum">
              <a:rPr lang="en-GB" altLang="zh-CN" smtClean="0"/>
              <a:pPr/>
              <a:t>2</a:t>
            </a:fld>
            <a:endParaRPr lang="en-GB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6910387" cy="782637"/>
          </a:xfrm>
        </p:spPr>
        <p:txBody>
          <a:bodyPr/>
          <a:lstStyle/>
          <a:p>
            <a:r>
              <a:rPr lang="en-US" altLang="zh-CN" sz="3200" smtClean="0">
                <a:ea typeface="宋体" charset="-122"/>
              </a:rPr>
              <a:t>FS_SMARTER-NEO</a:t>
            </a:r>
            <a:r>
              <a:rPr lang="en-GB" altLang="zh-CN" sz="3200" smtClean="0">
                <a:ea typeface="宋体" charset="-122"/>
              </a:rPr>
              <a:t> Progress</a:t>
            </a:r>
          </a:p>
        </p:txBody>
      </p:sp>
      <p:sp>
        <p:nvSpPr>
          <p:cNvPr id="6147" name="Rectangle 18"/>
          <p:cNvSpPr>
            <a:spLocks noGrp="1" noChangeArrowheads="1"/>
          </p:cNvSpPr>
          <p:nvPr>
            <p:ph idx="1"/>
          </p:nvPr>
        </p:nvSpPr>
        <p:spPr>
          <a:xfrm>
            <a:off x="179388" y="1052513"/>
            <a:ext cx="8964612" cy="5113337"/>
          </a:xfrm>
        </p:spPr>
        <p:txBody>
          <a:bodyPr/>
          <a:lstStyle/>
          <a:p>
            <a:r>
              <a:rPr lang="en-GB" altLang="zh-CN" sz="2400" dirty="0" smtClean="0">
                <a:ea typeface="宋体" charset="-122"/>
              </a:rPr>
              <a:t>Progress made at this meeting</a:t>
            </a:r>
          </a:p>
          <a:p>
            <a:pPr lvl="1"/>
            <a:r>
              <a:rPr lang="en-GB" altLang="zh-CN" sz="2000" dirty="0" smtClean="0">
                <a:ea typeface="宋体" charset="-122"/>
              </a:rPr>
              <a:t>17 </a:t>
            </a:r>
            <a:r>
              <a:rPr lang="en-GB" altLang="zh-CN" sz="2000" dirty="0" smtClean="0">
                <a:ea typeface="宋体" charset="-122"/>
              </a:rPr>
              <a:t>documents were </a:t>
            </a:r>
            <a:r>
              <a:rPr lang="en-GB" altLang="zh-CN" sz="2000" dirty="0" smtClean="0">
                <a:ea typeface="宋体" charset="-122"/>
              </a:rPr>
              <a:t>agreed</a:t>
            </a:r>
          </a:p>
          <a:p>
            <a:pPr lvl="1"/>
            <a:r>
              <a:rPr lang="en-GB" altLang="zh-CN" sz="2000" dirty="0" smtClean="0">
                <a:ea typeface="宋体" charset="-122"/>
              </a:rPr>
              <a:t>Cleaning up to section 5.1, 5.3, 5.4, 5.5, 5.6</a:t>
            </a:r>
          </a:p>
          <a:p>
            <a:pPr lvl="1"/>
            <a:r>
              <a:rPr lang="en-GB" altLang="zh-CN" sz="2000" dirty="0" smtClean="0">
                <a:ea typeface="宋体" charset="-122"/>
              </a:rPr>
              <a:t>New SMARTER UC 5.40, 5.55, 5.64, 5.70, 5.71, 5.72 and some new requirements were added to section 5.1, 5.6, 5.8</a:t>
            </a:r>
          </a:p>
          <a:p>
            <a:pPr lvl="1"/>
            <a:r>
              <a:rPr lang="en-GB" altLang="zh-CN" sz="2000" dirty="0" smtClean="0">
                <a:ea typeface="宋体" charset="-122"/>
              </a:rPr>
              <a:t>Definition and </a:t>
            </a:r>
            <a:r>
              <a:rPr lang="en-GB" altLang="zh-CN" sz="2000" dirty="0" smtClean="0"/>
              <a:t>Abbreviations were added</a:t>
            </a:r>
          </a:p>
          <a:p>
            <a:pPr lvl="1"/>
            <a:r>
              <a:rPr lang="en-GB" altLang="zh-CN" sz="2000" dirty="0" smtClean="0">
                <a:ea typeface="宋体" charset="-122"/>
              </a:rPr>
              <a:t>SMARTER UC 5.3 was moved from section 5.1 to 5.6</a:t>
            </a:r>
          </a:p>
          <a:p>
            <a:pPr lvl="1"/>
            <a:r>
              <a:rPr lang="en-GB" altLang="zh-CN" sz="2000" dirty="0" smtClean="0">
                <a:ea typeface="宋体" charset="-122"/>
              </a:rPr>
              <a:t>SMARTER UC 5.48 was moved from section 5.1.2.1 to 5.1.2.6</a:t>
            </a:r>
            <a:endParaRPr lang="en-GB" altLang="zh-CN" sz="2000" dirty="0" smtClean="0">
              <a:ea typeface="宋体" charset="-122"/>
            </a:endParaRPr>
          </a:p>
          <a:p>
            <a:r>
              <a:rPr lang="en-GB" altLang="zh-CN" sz="2400" dirty="0" smtClean="0">
                <a:ea typeface="宋体" charset="-122"/>
              </a:rPr>
              <a:t>Study </a:t>
            </a:r>
            <a:r>
              <a:rPr lang="en-GB" altLang="zh-CN" sz="2400" dirty="0" smtClean="0">
                <a:ea typeface="宋体" charset="-122"/>
              </a:rPr>
              <a:t>Item Completion: </a:t>
            </a:r>
            <a:r>
              <a:rPr lang="en-GB" altLang="zh-CN" sz="2400" dirty="0" smtClean="0">
                <a:ea typeface="宋体" charset="-122"/>
              </a:rPr>
              <a:t>60</a:t>
            </a:r>
            <a:r>
              <a:rPr lang="en-GB" altLang="zh-CN" sz="2400" dirty="0" smtClean="0">
                <a:ea typeface="宋体" charset="-122"/>
              </a:rPr>
              <a:t>%</a:t>
            </a:r>
          </a:p>
          <a:p>
            <a:r>
              <a:rPr lang="en-GB" altLang="zh-CN" sz="2400" dirty="0" smtClean="0">
                <a:ea typeface="宋体" charset="-122"/>
              </a:rPr>
              <a:t>Draft TR 22.7xx Completion: </a:t>
            </a:r>
            <a:r>
              <a:rPr lang="en-GB" altLang="zh-CN" sz="2400" dirty="0" smtClean="0">
                <a:ea typeface="宋体" charset="-122"/>
              </a:rPr>
              <a:t>60</a:t>
            </a:r>
            <a:r>
              <a:rPr lang="en-GB" altLang="zh-CN" sz="2400" dirty="0" smtClean="0">
                <a:ea typeface="宋体" charset="-122"/>
              </a:rPr>
              <a:t>%</a:t>
            </a:r>
          </a:p>
          <a:p>
            <a:r>
              <a:rPr lang="en-GB" altLang="zh-CN" sz="2400" dirty="0" smtClean="0">
                <a:ea typeface="宋体" charset="-122"/>
              </a:rPr>
              <a:t>Controversial issues</a:t>
            </a:r>
          </a:p>
          <a:p>
            <a:pPr lvl="1"/>
            <a:r>
              <a:rPr lang="en-GB" altLang="zh-CN" sz="2000" dirty="0" smtClean="0">
                <a:ea typeface="宋体" charset="-122"/>
              </a:rPr>
              <a:t>None</a:t>
            </a:r>
          </a:p>
        </p:txBody>
      </p:sp>
      <p:sp>
        <p:nvSpPr>
          <p:cNvPr id="6148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16336F77-5F24-466D-BA7A-D2F3A0CE3E30}" type="slidenum">
              <a:rPr lang="en-GB" altLang="zh-CN" smtClean="0"/>
              <a:pPr/>
              <a:t>3</a:t>
            </a:fld>
            <a:endParaRPr lang="en-GB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3200" smtClean="0">
                <a:ea typeface="宋体" charset="-122"/>
              </a:rPr>
              <a:t>FS_SMARTER-NEO </a:t>
            </a:r>
            <a:r>
              <a:rPr lang="en-GB" altLang="zh-CN" sz="3200" smtClean="0">
                <a:ea typeface="宋体" charset="-122"/>
              </a:rPr>
              <a:t>Meeting Time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Number of slots assigned at this meeting</a:t>
            </a:r>
          </a:p>
          <a:p>
            <a:pPr lvl="1"/>
            <a:r>
              <a:rPr lang="en-GB" altLang="zh-CN" dirty="0" smtClean="0">
                <a:ea typeface="宋体" charset="-122"/>
              </a:rPr>
              <a:t>sum of plenary and drafting slots: 2</a:t>
            </a:r>
          </a:p>
          <a:p>
            <a:r>
              <a:rPr lang="en-GB" altLang="zh-CN" dirty="0" smtClean="0">
                <a:ea typeface="宋体" charset="-122"/>
              </a:rPr>
              <a:t>Number of slots requested for next meeting</a:t>
            </a:r>
          </a:p>
          <a:p>
            <a:pPr lvl="1"/>
            <a:r>
              <a:rPr lang="en-GB" altLang="zh-CN" dirty="0" smtClean="0">
                <a:ea typeface="宋体" charset="-122"/>
              </a:rPr>
              <a:t>sum of plenary and drafting slots: </a:t>
            </a:r>
            <a:r>
              <a:rPr lang="en-GB" altLang="zh-CN" dirty="0" smtClean="0">
                <a:ea typeface="宋体" charset="-122"/>
              </a:rPr>
              <a:t>3</a:t>
            </a:r>
            <a:endParaRPr lang="en-GB" altLang="zh-CN" dirty="0" smtClean="0">
              <a:ea typeface="宋体" charset="-122"/>
            </a:endParaRPr>
          </a:p>
          <a:p>
            <a:r>
              <a:rPr lang="en-GB" altLang="zh-CN" dirty="0" smtClean="0">
                <a:ea typeface="宋体" charset="-122"/>
              </a:rPr>
              <a:t>Number of Drafting session participants: &gt;60</a:t>
            </a:r>
          </a:p>
        </p:txBody>
      </p:sp>
      <p:sp>
        <p:nvSpPr>
          <p:cNvPr id="7172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9CA7FB5D-A3C9-4C9C-9378-9F60D4292E87}" type="slidenum">
              <a:rPr lang="en-GB" altLang="zh-CN" smtClean="0"/>
              <a:pPr/>
              <a:t>4</a:t>
            </a:fld>
            <a:endParaRPr lang="en-GB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342187" cy="782637"/>
          </a:xfrm>
        </p:spPr>
        <p:txBody>
          <a:bodyPr/>
          <a:lstStyle/>
          <a:p>
            <a:r>
              <a:rPr lang="en-US" altLang="zh-CN" sz="3200" smtClean="0">
                <a:ea typeface="宋体" charset="-122"/>
              </a:rPr>
              <a:t>FS_SMARTER-NEO </a:t>
            </a:r>
            <a:r>
              <a:rPr lang="en-GB" altLang="zh-CN" sz="3200" smtClean="0">
                <a:ea typeface="宋体" charset="-122"/>
              </a:rPr>
              <a:t>Completion Date</a:t>
            </a:r>
          </a:p>
        </p:txBody>
      </p:sp>
      <p:sp>
        <p:nvSpPr>
          <p:cNvPr id="8195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endParaRPr lang="en-GB" altLang="zh-CN" sz="1600" i="1" smtClean="0">
              <a:solidFill>
                <a:srgbClr val="7F7F7F"/>
              </a:solidFill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r>
              <a:rPr lang="en-GB" altLang="zh-CN" sz="2400" smtClean="0">
                <a:ea typeface="宋体" charset="-122"/>
                <a:cs typeface="Times New Roman" pitchFamily="18" charset="0"/>
              </a:rPr>
              <a:t>Target completion date in WID: 06/2016 SP#72</a:t>
            </a:r>
          </a:p>
          <a:p>
            <a:r>
              <a:rPr lang="en-GB" altLang="zh-CN" sz="2400" smtClean="0">
                <a:solidFill>
                  <a:srgbClr val="FF0000"/>
                </a:solidFill>
                <a:ea typeface="宋体" charset="-122"/>
                <a:cs typeface="Times New Roman" pitchFamily="18" charset="0"/>
              </a:rPr>
              <a:t>Is current completion date the same as above? yes</a:t>
            </a:r>
          </a:p>
          <a:p>
            <a:r>
              <a:rPr lang="en-GB" altLang="zh-CN" sz="2400" smtClean="0">
                <a:ea typeface="宋体" charset="-122"/>
                <a:cs typeface="Times New Roman" pitchFamily="18" charset="0"/>
              </a:rPr>
              <a:t>Will target completion date be met? yes</a:t>
            </a:r>
          </a:p>
          <a:p>
            <a:r>
              <a:rPr lang="en-GB" altLang="zh-CN" sz="2400" smtClean="0">
                <a:ea typeface="宋体" charset="-122"/>
                <a:cs typeface="Times New Roman" pitchFamily="18" charset="0"/>
              </a:rPr>
              <a:t>Expected date to send TR to SA plenary:</a:t>
            </a:r>
          </a:p>
          <a:p>
            <a:pPr lvl="1"/>
            <a:r>
              <a:rPr lang="en-GB" altLang="zh-CN" sz="2200" smtClean="0">
                <a:ea typeface="宋体" charset="-122"/>
                <a:cs typeface="Times New Roman" pitchFamily="18" charset="0"/>
              </a:rPr>
              <a:t>For information: SA1#73 02/2016</a:t>
            </a:r>
          </a:p>
          <a:p>
            <a:pPr lvl="1"/>
            <a:r>
              <a:rPr lang="en-GB" altLang="zh-CN" sz="2200" smtClean="0">
                <a:ea typeface="宋体" charset="-122"/>
                <a:cs typeface="Times New Roman" pitchFamily="18" charset="0"/>
              </a:rPr>
              <a:t>For approval: SA1#74 05/2016</a:t>
            </a:r>
            <a:endParaRPr lang="en-GB" altLang="zh-CN" sz="1600" i="1" smtClean="0">
              <a:solidFill>
                <a:srgbClr val="7F7F7F"/>
              </a:solidFill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 lvl="1"/>
            <a:endParaRPr lang="en-GB" altLang="zh-CN" sz="2200" smtClean="0">
              <a:ea typeface="宋体" charset="-122"/>
            </a:endParaRPr>
          </a:p>
        </p:txBody>
      </p:sp>
      <p:sp>
        <p:nvSpPr>
          <p:cNvPr id="819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A038272E-201F-4FC6-A20D-AE1180AB2E08}" type="slidenum">
              <a:rPr lang="en-GB" altLang="zh-CN" smtClean="0"/>
              <a:pPr/>
              <a:t>5</a:t>
            </a:fld>
            <a:endParaRPr lang="en-GB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773987" cy="782637"/>
          </a:xfrm>
        </p:spPr>
        <p:txBody>
          <a:bodyPr/>
          <a:lstStyle/>
          <a:p>
            <a:r>
              <a:rPr lang="en-US" altLang="zh-CN" sz="3200" smtClean="0">
                <a:ea typeface="宋体" charset="-122"/>
              </a:rPr>
              <a:t>FS_SMARTER-NEO </a:t>
            </a:r>
            <a:r>
              <a:rPr lang="en-GB" altLang="zh-CN" sz="3200" smtClean="0">
                <a:ea typeface="宋体" charset="-122"/>
              </a:rPr>
              <a:t>Planning/Progress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Topics to focus on at next SA1 meeting:</a:t>
            </a:r>
          </a:p>
          <a:p>
            <a:pPr lvl="1"/>
            <a:r>
              <a:rPr lang="en-US" altLang="zh-CN" dirty="0" smtClean="0">
                <a:ea typeface="宋体" charset="-122"/>
              </a:rPr>
              <a:t>Clean up description and potential requirements of each family</a:t>
            </a:r>
          </a:p>
          <a:p>
            <a:pPr lvl="1"/>
            <a:r>
              <a:rPr lang="en-US" altLang="zh-CN" dirty="0" smtClean="0">
                <a:ea typeface="宋体" charset="-122"/>
              </a:rPr>
              <a:t>Complete </a:t>
            </a:r>
            <a:r>
              <a:rPr lang="en-US" altLang="zh-CN" dirty="0" smtClean="0">
                <a:ea typeface="宋体" charset="-122"/>
              </a:rPr>
              <a:t>considerations</a:t>
            </a:r>
          </a:p>
          <a:p>
            <a:pPr lvl="1"/>
            <a:r>
              <a:rPr lang="en-US" altLang="zh-CN" dirty="0" smtClean="0">
                <a:ea typeface="宋体" charset="-122"/>
              </a:rPr>
              <a:t>Complete consolidation of potential requirements</a:t>
            </a:r>
          </a:p>
          <a:p>
            <a:pPr lvl="1"/>
            <a:r>
              <a:rPr lang="en-US" altLang="zh-CN" dirty="0" smtClean="0">
                <a:ea typeface="宋体" charset="-122"/>
              </a:rPr>
              <a:t>Complete conclusion and recommendations</a:t>
            </a:r>
          </a:p>
          <a:p>
            <a:pPr lvl="1"/>
            <a:r>
              <a:rPr lang="fi-FI" altLang="zh-CN" dirty="0" smtClean="0">
                <a:ea typeface="宋体" charset="-122"/>
              </a:rPr>
              <a:t>Send </a:t>
            </a:r>
            <a:r>
              <a:rPr lang="fi-FI" altLang="zh-CN" dirty="0" smtClean="0">
                <a:ea typeface="宋体" charset="-122"/>
              </a:rPr>
              <a:t>TR to SA plenary for </a:t>
            </a:r>
            <a:r>
              <a:rPr lang="fi-FI" altLang="zh-CN" dirty="0" smtClean="0">
                <a:ea typeface="宋体" charset="-122"/>
              </a:rPr>
              <a:t>approval</a:t>
            </a:r>
            <a:endParaRPr lang="en-GB" altLang="zh-CN" dirty="0" smtClean="0">
              <a:ea typeface="宋体" charset="-122"/>
            </a:endParaRPr>
          </a:p>
          <a:p>
            <a:r>
              <a:rPr lang="en-GB" altLang="zh-CN" dirty="0" smtClean="0">
                <a:ea typeface="宋体" charset="-122"/>
              </a:rPr>
              <a:t>Planning for subsequent meetings</a:t>
            </a:r>
          </a:p>
          <a:p>
            <a:pPr lvl="1"/>
            <a:r>
              <a:rPr lang="en-GB" altLang="zh-CN" dirty="0" smtClean="0">
                <a:ea typeface="宋体" charset="-122"/>
              </a:rPr>
              <a:t>none</a:t>
            </a:r>
            <a:endParaRPr lang="en-GB" altLang="zh-CN" dirty="0" smtClean="0">
              <a:ea typeface="宋体" charset="-122"/>
            </a:endParaRPr>
          </a:p>
          <a:p>
            <a:pPr lvl="2"/>
            <a:endParaRPr lang="en-GB" altLang="zh-CN" dirty="0" smtClean="0">
              <a:ea typeface="宋体" charset="-122"/>
            </a:endParaRPr>
          </a:p>
        </p:txBody>
      </p:sp>
      <p:sp>
        <p:nvSpPr>
          <p:cNvPr id="9220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A6BBE12D-8035-4CDE-B4C2-3DEDE9527408}" type="slidenum">
              <a:rPr lang="en-GB" altLang="zh-CN" smtClean="0"/>
              <a:pPr/>
              <a:t>6</a:t>
            </a:fld>
            <a:endParaRPr lang="en-GB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3200" smtClean="0">
                <a:ea typeface="宋体" charset="-122"/>
              </a:rPr>
              <a:t>Work plan between meetings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Prepare contributions on</a:t>
            </a:r>
          </a:p>
          <a:p>
            <a:pPr lvl="1"/>
            <a:r>
              <a:rPr lang="en-US" altLang="zh-CN" dirty="0" smtClean="0">
                <a:ea typeface="宋体" charset="-122"/>
              </a:rPr>
              <a:t>Cleaning up </a:t>
            </a:r>
            <a:r>
              <a:rPr lang="en-US" altLang="zh-CN" dirty="0" smtClean="0">
                <a:ea typeface="宋体" charset="-122"/>
              </a:rPr>
              <a:t>description and potential requirements of each family</a:t>
            </a:r>
          </a:p>
          <a:p>
            <a:pPr lvl="1"/>
            <a:r>
              <a:rPr lang="en-US" altLang="zh-CN" dirty="0" smtClean="0">
                <a:ea typeface="宋体" charset="-122"/>
              </a:rPr>
              <a:t>C</a:t>
            </a:r>
            <a:r>
              <a:rPr lang="en-US" altLang="zh-CN" dirty="0" smtClean="0">
                <a:ea typeface="宋体" charset="-122"/>
              </a:rPr>
              <a:t>onsiderations</a:t>
            </a:r>
            <a:endParaRPr lang="en-US" altLang="zh-CN" dirty="0" smtClean="0">
              <a:ea typeface="宋体" charset="-122"/>
            </a:endParaRPr>
          </a:p>
          <a:p>
            <a:pPr lvl="1"/>
            <a:r>
              <a:rPr lang="en-US" altLang="zh-CN" dirty="0" smtClean="0">
                <a:ea typeface="宋体" charset="-122"/>
              </a:rPr>
              <a:t>Consolidation </a:t>
            </a:r>
            <a:r>
              <a:rPr lang="en-US" altLang="zh-CN" dirty="0" smtClean="0">
                <a:ea typeface="宋体" charset="-122"/>
              </a:rPr>
              <a:t>of potential requirements</a:t>
            </a:r>
          </a:p>
          <a:p>
            <a:pPr lvl="1"/>
            <a:r>
              <a:rPr lang="en-US" altLang="zh-CN" dirty="0" smtClean="0">
                <a:ea typeface="宋体" charset="-122"/>
              </a:rPr>
              <a:t>C</a:t>
            </a:r>
            <a:r>
              <a:rPr lang="en-US" altLang="zh-CN" dirty="0" smtClean="0">
                <a:ea typeface="宋体" charset="-122"/>
              </a:rPr>
              <a:t>onclusion </a:t>
            </a:r>
            <a:r>
              <a:rPr lang="en-US" altLang="zh-CN" dirty="0" smtClean="0">
                <a:ea typeface="宋体" charset="-122"/>
              </a:rPr>
              <a:t>and recommendations</a:t>
            </a:r>
          </a:p>
        </p:txBody>
      </p:sp>
      <p:sp>
        <p:nvSpPr>
          <p:cNvPr id="1024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1092D392-4A9A-424E-B113-579BA3956D5B}" type="slidenum">
              <a:rPr lang="en-GB" altLang="zh-CN" smtClean="0"/>
              <a:pPr/>
              <a:t>7</a:t>
            </a:fld>
            <a:endParaRPr lang="en-GB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8134350" cy="782637"/>
          </a:xfrm>
        </p:spPr>
        <p:txBody>
          <a:bodyPr/>
          <a:lstStyle/>
          <a:p>
            <a:r>
              <a:rPr lang="en-US" altLang="zh-CN" sz="3200" smtClean="0">
                <a:ea typeface="宋体" charset="-122"/>
              </a:rPr>
              <a:t>FS_SMARTER-NEO </a:t>
            </a:r>
            <a:r>
              <a:rPr lang="en-GB" altLang="zh-CN" sz="3200" smtClean="0">
                <a:ea typeface="宋体" charset="-122"/>
              </a:rPr>
              <a:t>Progress Estimate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Estimated percentage completion:</a:t>
            </a:r>
          </a:p>
          <a:p>
            <a:pPr lvl="1"/>
            <a:r>
              <a:rPr lang="en-GB" altLang="zh-CN" dirty="0" smtClean="0">
                <a:ea typeface="宋体" charset="-122"/>
              </a:rPr>
              <a:t>SA1#74 </a:t>
            </a:r>
            <a:r>
              <a:rPr lang="en-GB" altLang="zh-CN" dirty="0" smtClean="0">
                <a:ea typeface="宋体" charset="-122"/>
              </a:rPr>
              <a:t>(May 2016): &lt;100%&gt;</a:t>
            </a:r>
          </a:p>
          <a:p>
            <a:pPr lvl="1"/>
            <a:endParaRPr lang="en-GB" altLang="zh-CN" dirty="0" smtClean="0">
              <a:ea typeface="宋体" charset="-122"/>
            </a:endParaRPr>
          </a:p>
        </p:txBody>
      </p:sp>
      <p:sp>
        <p:nvSpPr>
          <p:cNvPr id="11268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FC499B89-F2DF-429E-AD0C-DB9BE38C6F4A}" type="slidenum">
              <a:rPr lang="en-GB" altLang="zh-CN" smtClean="0"/>
              <a:pPr/>
              <a:t>8</a:t>
            </a:fld>
            <a:endParaRPr lang="en-GB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989887" cy="782637"/>
          </a:xfrm>
        </p:spPr>
        <p:txBody>
          <a:bodyPr/>
          <a:lstStyle/>
          <a:p>
            <a:r>
              <a:rPr lang="en-US" altLang="zh-CN" sz="3200" smtClean="0">
                <a:ea typeface="宋体" charset="-122"/>
              </a:rPr>
              <a:t>FS_SMARTER-NEO </a:t>
            </a:r>
            <a:r>
              <a:rPr lang="en-GB" altLang="zh-CN" sz="3200" smtClean="0">
                <a:ea typeface="宋体" charset="-122"/>
              </a:rPr>
              <a:t>Agreed documents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981075"/>
            <a:ext cx="8353425" cy="5113338"/>
          </a:xfrm>
        </p:spPr>
        <p:txBody>
          <a:bodyPr/>
          <a:lstStyle/>
          <a:p>
            <a:r>
              <a:rPr lang="en-GB" altLang="zh-CN" smtClean="0">
                <a:ea typeface="宋体" charset="-122"/>
              </a:rPr>
              <a:t>List of agreed documents at this meeting:</a:t>
            </a:r>
          </a:p>
          <a:p>
            <a:endParaRPr lang="en-GB" altLang="zh-CN" smtClean="0">
              <a:ea typeface="宋体" charset="-122"/>
            </a:endParaRPr>
          </a:p>
        </p:txBody>
      </p:sp>
      <p:sp>
        <p:nvSpPr>
          <p:cNvPr id="12292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59105BB5-111B-412D-8759-DCD48793D4A9}" type="slidenum">
              <a:rPr lang="en-GB" altLang="zh-CN" smtClean="0"/>
              <a:pPr/>
              <a:t>9</a:t>
            </a:fld>
            <a:endParaRPr lang="en-GB" altLang="zh-CN" smtClean="0"/>
          </a:p>
        </p:txBody>
      </p:sp>
      <p:graphicFrame>
        <p:nvGraphicFramePr>
          <p:cNvPr id="8" name="Table 4"/>
          <p:cNvGraphicFramePr>
            <a:graphicFrameLocks noGrp="1"/>
          </p:cNvGraphicFramePr>
          <p:nvPr/>
        </p:nvGraphicFramePr>
        <p:xfrm>
          <a:off x="323850" y="1484313"/>
          <a:ext cx="8280400" cy="5361358"/>
        </p:xfrm>
        <a:graphic>
          <a:graphicData uri="http://schemas.openxmlformats.org/drawingml/2006/table">
            <a:tbl>
              <a:tblPr/>
              <a:tblGrid>
                <a:gridCol w="1258888"/>
                <a:gridCol w="2116137"/>
                <a:gridCol w="4905375"/>
              </a:tblGrid>
              <a:tr h="387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S1-154320</a:t>
                      </a:r>
                      <a:endParaRPr kumimoji="0" lang="zh-CN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kern="100" dirty="0">
                          <a:latin typeface="Arial"/>
                          <a:ea typeface="SimSun"/>
                          <a:cs typeface="Times New Roman"/>
                        </a:rPr>
                        <a:t>Giesecke &amp; Devrient, Oberthur Technologies, Gemalto, Morpho Cards</a:t>
                      </a:r>
                      <a:endParaRPr lang="zh-CN" sz="11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00" dirty="0" err="1">
                          <a:latin typeface="Arial"/>
                          <a:ea typeface="SimSun"/>
                          <a:cs typeface="Times New Roman"/>
                        </a:rPr>
                        <a:t>pCR</a:t>
                      </a:r>
                      <a:r>
                        <a:rPr lang="en-GB" sz="1100" kern="100" dirty="0">
                          <a:latin typeface="Arial"/>
                          <a:ea typeface="SimSun"/>
                          <a:cs typeface="Times New Roman"/>
                        </a:rPr>
                        <a:t> on Overview of Network Operation TR</a:t>
                      </a:r>
                      <a:endParaRPr lang="zh-CN" sz="11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21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S1-154578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Alcatel-Lucent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FS_NEO Migration and interworking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S1-154307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Deutsche Telekom, China Mobile, Huawei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FS_NEO System Flexibility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50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S1-154308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Deutsche Telekom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FS_NEO Update of slicing requirements for multiple slices per UE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9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S1-154533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NTT DOCOMO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Network slice supporting similar services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88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S1-154310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ITRI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00" dirty="0" err="1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Fronthaul</a:t>
                      </a:r>
                      <a:r>
                        <a:rPr lang="en-GB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/Backhaul Network Sharing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S1-154534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Huawei, China Mobile, Deutsche Telekom, KDDI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FS_NEO:  5.6 Access text from FS_SMARTER use cases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S1-154314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ZTE Corporation, Qualcomm Incorporated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FS_SMARTER-NEO Self-backhauling Description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S1-154581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ZTE Corporation, Qualcomm Incorporated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FS_SMARTER-NEO Self-backhauling Description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966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S1-154582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Alcatel-Lucent, Intel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FS_NEO Mobility Support Description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867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S1-154313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Cisco Systems, Inc.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Mobility support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S1-154536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ZTE Corporation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FS_SMARTER-NEO Scalability Description and Requirements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S1-154583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Huawei, Hisilicon, China Mobile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FS_NEO:  5.4 efficient content delivery text from FS_SMARTER use cases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S1-154538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Giesecke &amp; Devrient, Gemalto, Oberthur Technologies, Morpho Cards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00" dirty="0" err="1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pCR</a:t>
                      </a:r>
                      <a:r>
                        <a:rPr lang="en-GB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 to FS_NEO: Device Theft Prevention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212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S1-154322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InterDigital, Qualcomm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SMARTER_NEO: Protection of user identity and location information</a:t>
                      </a:r>
                      <a:endParaRPr lang="zh-CN" sz="1100" kern="1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146</TotalTime>
  <Words>525</Words>
  <Application>Microsoft Office PowerPoint</Application>
  <PresentationFormat>全屏显示(4:3)</PresentationFormat>
  <Paragraphs>123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Blank Presentation</vt:lpstr>
      <vt:lpstr>FS_SMARTER-NEO Status Update  Study on SMARTER Network Operation</vt:lpstr>
      <vt:lpstr>FS_SMARTER-NEO Status</vt:lpstr>
      <vt:lpstr>FS_SMARTER-NEO Progress</vt:lpstr>
      <vt:lpstr>FS_SMARTER-NEO Meeting Time</vt:lpstr>
      <vt:lpstr>FS_SMARTER-NEO Completion Date</vt:lpstr>
      <vt:lpstr>FS_SMARTER-NEO Planning/Progress</vt:lpstr>
      <vt:lpstr>Work plan between meetings</vt:lpstr>
      <vt:lpstr>FS_SMARTER-NEO Progress Estimate</vt:lpstr>
      <vt:lpstr>FS_SMARTER-NEO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lulu</cp:lastModifiedBy>
  <cp:revision>332</cp:revision>
  <cp:lastPrinted>2000-01-14T10:02:55Z</cp:lastPrinted>
  <dcterms:created xsi:type="dcterms:W3CDTF">1999-11-22T09:19:47Z</dcterms:created>
  <dcterms:modified xsi:type="dcterms:W3CDTF">2016-02-05T03:02:26Z</dcterms:modified>
  <cp:category>Presentation</cp:category>
</cp:coreProperties>
</file>