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0" r:id="rId3"/>
    <p:sldId id="262" r:id="rId4"/>
    <p:sldId id="266" r:id="rId5"/>
    <p:sldId id="263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SSOU Bruno IMT/OLN" initials="TB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F66CC"/>
    <a:srgbClr val="FFCC66"/>
    <a:srgbClr val="00FF00"/>
    <a:srgbClr val="0000CC"/>
    <a:srgbClr val="FF9933"/>
    <a:srgbClr val="FF7C80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8718" autoAdjust="0"/>
  </p:normalViewPr>
  <p:slideViewPr>
    <p:cSldViewPr>
      <p:cViewPr varScale="1">
        <p:scale>
          <a:sx n="66" d="100"/>
          <a:sy n="66" d="100"/>
        </p:scale>
        <p:origin x="-1302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FontTx/>
              <a:buNone/>
              <a:defRPr sz="10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FontTx/>
              <a:buNone/>
              <a:defRPr sz="1000"/>
            </a:lvl1pPr>
          </a:lstStyle>
          <a:p>
            <a:pPr>
              <a:defRPr/>
            </a:pPr>
            <a:fld id="{11E2C63B-EB26-4011-B71F-4C8741F0DFDD}" type="slidenum">
              <a:rPr lang="en-GB" altLang="zh-CN"/>
              <a:pPr>
                <a:defRPr/>
              </a:pPr>
              <a:t>‹N°›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775324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96032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92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922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altLang="zh-CN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67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 will explain verbally that the devices</a:t>
            </a:r>
            <a:r>
              <a:rPr lang="en-GB" baseline="0" dirty="0" smtClean="0"/>
              <a:t> that does not carry a SIM Card must be authenticated </a:t>
            </a:r>
            <a:r>
              <a:rPr lang="en-GB" baseline="0" dirty="0" err="1" smtClean="0"/>
              <a:t>posibility</a:t>
            </a:r>
            <a:r>
              <a:rPr lang="en-GB" baseline="0" dirty="0" smtClean="0"/>
              <a:t> via SIM Card</a:t>
            </a:r>
          </a:p>
          <a:p>
            <a:r>
              <a:rPr lang="en-GB" baseline="0" dirty="0" smtClean="0"/>
              <a:t>the introduction with As result will be made verbally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396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 will explain verbally that the devices</a:t>
            </a:r>
            <a:r>
              <a:rPr lang="en-GB" baseline="0" dirty="0" smtClean="0"/>
              <a:t> that does not carry a SIM Card must be authenticated </a:t>
            </a:r>
            <a:r>
              <a:rPr lang="en-GB" baseline="0" dirty="0" err="1" smtClean="0"/>
              <a:t>posibility</a:t>
            </a:r>
            <a:r>
              <a:rPr lang="en-GB" baseline="0" dirty="0" smtClean="0"/>
              <a:t> via SIM Card</a:t>
            </a:r>
          </a:p>
          <a:p>
            <a:r>
              <a:rPr lang="en-GB" baseline="0" dirty="0" smtClean="0"/>
              <a:t>the introduction with As result will be made verbally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396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>
                <a:latin typeface="Arial" charset="0"/>
              </a:defRPr>
            </a:lvl1pPr>
          </a:lstStyle>
          <a:p>
            <a:pPr>
              <a:defRPr/>
            </a:pPr>
            <a:fld id="{DD8A508F-FDF2-4CEB-A229-311704F6580F}" type="slidenum">
              <a:rPr lang="en-GB" altLang="zh-CN"/>
              <a:pPr>
                <a:defRPr/>
              </a:pPr>
              <a:t>‹N°›</a:t>
            </a:fld>
            <a:endParaRPr lang="en-GB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>
                <a:latin typeface="Arial" charset="0"/>
              </a:defRPr>
            </a:lvl1pPr>
          </a:lstStyle>
          <a:p>
            <a:pPr>
              <a:defRPr/>
            </a:pPr>
            <a:fld id="{6F76D91D-FF5E-4378-832D-C2799BD686FD}" type="slidenum">
              <a:rPr lang="en-GB" altLang="zh-CN"/>
              <a:pPr>
                <a:defRPr/>
              </a:pPr>
              <a:t>‹N°›</a:t>
            </a:fld>
            <a:endParaRPr lang="en-GB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FontTx/>
              <a:buNone/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AAFCA348-6E25-44B4-A9FA-F7C8AB4F9CCE}" type="slidenum">
              <a:rPr lang="en-GB" altLang="zh-CN"/>
              <a:pPr>
                <a:defRPr/>
              </a:pPr>
              <a:t>‹N°›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it-IT" dirty="0" smtClean="0"/>
              <a:t>Data off</a:t>
            </a:r>
            <a:endParaRPr lang="en-US" dirty="0">
              <a:cs typeface="+mj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2063750"/>
          </a:xfrm>
          <a:extLst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US" dirty="0"/>
              <a:t>Discussion </a:t>
            </a:r>
            <a:r>
              <a:rPr lang="en-US" dirty="0" smtClean="0"/>
              <a:t>Paper</a:t>
            </a:r>
          </a:p>
          <a:p>
            <a:pPr>
              <a:defRPr/>
            </a:pPr>
            <a:r>
              <a:rPr lang="en-US" dirty="0" smtClean="0"/>
              <a:t>Data off WID </a:t>
            </a:r>
            <a:endParaRPr lang="en-US" dirty="0" smtClean="0">
              <a:cs typeface="+mn-cs"/>
            </a:endParaRPr>
          </a:p>
          <a:p>
            <a:pPr>
              <a:defRPr/>
            </a:pPr>
            <a:r>
              <a:rPr lang="en-US" sz="2400" dirty="0" smtClean="0">
                <a:cs typeface="+mn-cs"/>
              </a:rPr>
              <a:t>ORANGE</a:t>
            </a:r>
          </a:p>
          <a:p>
            <a:pPr>
              <a:defRPr/>
            </a:pPr>
            <a:r>
              <a:rPr lang="en-US" sz="2000" dirty="0"/>
              <a:t>Bruno TOSSOU</a:t>
            </a:r>
          </a:p>
          <a:p>
            <a:pPr>
              <a:defRPr/>
            </a:pPr>
            <a:r>
              <a:rPr lang="en-US" dirty="0" smtClean="0">
                <a:cs typeface="+mn-cs"/>
              </a:rPr>
              <a:t> 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411760" cy="980728"/>
          </a:xfrm>
          <a:noFill/>
        </p:spPr>
        <p:txBody>
          <a:bodyPr/>
          <a:lstStyle/>
          <a:p>
            <a:r>
              <a:rPr lang="en-GB" altLang="zh-CN" dirty="0" smtClean="0">
                <a:solidFill>
                  <a:schemeClr val="tx1"/>
                </a:solidFill>
                <a:ea typeface="ＭＳ Ｐゴシック" pitchFamily="34" charset="-128"/>
              </a:rPr>
              <a:t>S</a:t>
            </a:r>
            <a:r>
              <a:rPr lang="en-GB" altLang="zh-CN" dirty="0">
                <a:solidFill>
                  <a:schemeClr val="tx1"/>
                </a:solidFill>
                <a:ea typeface="ＭＳ Ｐゴシック" pitchFamily="34" charset="-128"/>
              </a:rPr>
              <a:t>1</a:t>
            </a:r>
            <a:r>
              <a:rPr lang="fr-FR" dirty="0">
                <a:solidFill>
                  <a:schemeClr val="tx1"/>
                </a:solidFill>
                <a:ea typeface="ＭＳ Ｐゴシック" pitchFamily="34" charset="-128"/>
              </a:rPr>
              <a:t>-154217 </a:t>
            </a:r>
            <a:endParaRPr lang="fr-FR" dirty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1C510E4-5700-4EA7-8FBB-FF6290D8EF2E}" type="slidenum">
              <a:rPr lang="en-GB" altLang="zh-CN" smtClean="0"/>
              <a:pPr/>
              <a:t>1</a:t>
            </a:fld>
            <a:endParaRPr lang="en-GB" altLang="zh-CN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9872" cy="57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>
              <a:buFontTx/>
              <a:buNone/>
            </a:pPr>
            <a:r>
              <a:rPr lang="en-GB" altLang="zh-CN" sz="1200" b="1" dirty="0"/>
              <a:t>3GPP TSG-SA WG1 Meeting </a:t>
            </a:r>
            <a:r>
              <a:rPr lang="en-GB" altLang="zh-CN" sz="1200" b="1" dirty="0" smtClean="0"/>
              <a:t>#72</a:t>
            </a:r>
            <a:endParaRPr lang="en-GB" altLang="zh-CN" sz="1200" b="1" dirty="0"/>
          </a:p>
          <a:p>
            <a:pPr>
              <a:buFontTx/>
              <a:buNone/>
            </a:pPr>
            <a:r>
              <a:rPr lang="en-GB" sz="1200" b="1" dirty="0"/>
              <a:t>Anaheim, CA, USA, 16-20 November 2015</a:t>
            </a:r>
            <a:endParaRPr lang="en-GB" altLang="zh-CN" sz="1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435280" cy="792088"/>
          </a:xfrm>
        </p:spPr>
        <p:txBody>
          <a:bodyPr lIns="91440" tIns="45720" rIns="91440" bIns="45720" anchor="t"/>
          <a:lstStyle/>
          <a:p>
            <a:r>
              <a:rPr lang="it-IT" sz="2800" dirty="0" smtClean="0"/>
              <a:t>Data </a:t>
            </a:r>
            <a:r>
              <a:rPr lang="it-IT" sz="2800" dirty="0"/>
              <a:t>o</a:t>
            </a:r>
            <a:r>
              <a:rPr lang="it-IT" sz="2800" dirty="0" smtClean="0"/>
              <a:t>ff issues</a:t>
            </a:r>
            <a:endParaRPr lang="it-IT" sz="2800" dirty="0" smtClean="0">
              <a:ea typeface="ＭＳ Ｐゴシック" pitchFamily="34" charset="-128"/>
            </a:endParaRPr>
          </a:p>
        </p:txBody>
      </p:sp>
      <p:sp>
        <p:nvSpPr>
          <p:cNvPr id="6147" name="Segnaposto contenuto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040560"/>
          </a:xfrm>
        </p:spPr>
        <p:txBody>
          <a:bodyPr/>
          <a:lstStyle/>
          <a:p>
            <a:pPr marL="0" indent="0">
              <a:buFont typeface="Webdings" pitchFamily="18" charset="2"/>
              <a:buNone/>
            </a:pPr>
            <a:r>
              <a:rPr lang="it-IT" sz="1800" dirty="0" smtClean="0">
                <a:solidFill>
                  <a:srgbClr val="FF9933"/>
                </a:solidFill>
                <a:latin typeface="Helvetica 55 Roman" pitchFamily="2" charset="0"/>
              </a:rPr>
              <a:t>Why there is a need to specify ‘Data  Off’ functionality ?</a:t>
            </a: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Font typeface="Webdings" pitchFamily="18" charset="2"/>
              <a:buNone/>
            </a:pP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Status</a:t>
            </a:r>
            <a:r>
              <a:rPr lang="it-IT" sz="1400" dirty="0">
                <a:solidFill>
                  <a:schemeClr val="tx1"/>
                </a:solidFill>
                <a:latin typeface="Helvetica 55 Roman" pitchFamily="2" charset="0"/>
              </a:rPr>
              <a:t> </a:t>
            </a: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 in LTE network :</a:t>
            </a:r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Font typeface="Webdings" pitchFamily="18" charset="2"/>
              <a:buNone/>
            </a:pPr>
            <a:endParaRPr lang="en-US" altLang="en-US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Font typeface="Webdings" pitchFamily="18" charset="2"/>
              <a:buNone/>
            </a:pP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In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LTE network 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t</a:t>
            </a:r>
            <a:r>
              <a:rPr lang="en-US" altLang="en-US" sz="1400" dirty="0" smtClean="0">
                <a:solidFill>
                  <a:srgbClr val="FF9933"/>
                </a:solidFill>
                <a:latin typeface="Helvetica 55 Roman" pitchFamily="2" charset="0"/>
              </a:rPr>
              <a:t>he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always-on IP connectivity for UE/users of the EPS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is enabled by establishing a default EPS bearer during Network Attachment. </a:t>
            </a:r>
            <a:r>
              <a:rPr lang="en-US" altLang="en-US" sz="1400" dirty="0" smtClean="0">
                <a:solidFill>
                  <a:srgbClr val="FF9933"/>
                </a:solidFill>
                <a:latin typeface="Helvetica 55 Roman" pitchFamily="2" charset="0"/>
              </a:rPr>
              <a:t>In this case  an IP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address is allocated to the UE.</a:t>
            </a:r>
          </a:p>
          <a:p>
            <a:pPr marL="0" indent="0">
              <a:buFont typeface="Webdings" pitchFamily="18" charset="2"/>
              <a:buNone/>
            </a:pPr>
            <a:endParaRPr lang="en-US" altLang="en-US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Font typeface="Webdings" pitchFamily="18" charset="2"/>
              <a:buNone/>
            </a:pP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UE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Data </a:t>
            </a: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Off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deact</a:t>
            </a:r>
            <a:r>
              <a:rPr lang="en-US" altLang="en-US" sz="1400" dirty="0" smtClean="0">
                <a:solidFill>
                  <a:srgbClr val="FF9933"/>
                </a:solidFill>
                <a:latin typeface="Helvetica 55 Roman" pitchFamily="2" charset="0"/>
              </a:rPr>
              <a:t>ivated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= UE setting  of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“Data in mode </a:t>
            </a:r>
            <a:r>
              <a:rPr lang="en-US" altLang="en-US" sz="1400" dirty="0" smtClean="0">
                <a:solidFill>
                  <a:srgbClr val="FF9933"/>
                </a:solidFill>
                <a:latin typeface="Helvetica 55 Roman" pitchFamily="2" charset="0"/>
              </a:rPr>
              <a:t>On”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:</a:t>
            </a:r>
          </a:p>
          <a:p>
            <a:pPr marL="0" indent="0">
              <a:buFont typeface="Webdings" pitchFamily="18" charset="2"/>
              <a:buNone/>
            </a:pP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In this case  UE may  send  data ( uplink traffic ) to external Server (OTT server ) or receive data from external Server ( downlink traffic </a:t>
            </a: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)</a:t>
            </a:r>
          </a:p>
          <a:p>
            <a:pPr marL="0" indent="0">
              <a:buFont typeface="Webdings" pitchFamily="18" charset="2"/>
              <a:buNone/>
            </a:pPr>
            <a:endParaRPr lang="en-US" altLang="en-US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Font typeface="Webdings" pitchFamily="18" charset="2"/>
              <a:buNone/>
            </a:pP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UE Data </a:t>
            </a: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Off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activated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= UE setting  of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“Data in mode </a:t>
            </a:r>
            <a:r>
              <a:rPr lang="en-US" altLang="en-US" sz="1400" dirty="0" smtClean="0">
                <a:solidFill>
                  <a:srgbClr val="FF9933"/>
                </a:solidFill>
                <a:latin typeface="Helvetica 55 Roman" pitchFamily="2" charset="0"/>
              </a:rPr>
              <a:t> Off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”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:</a:t>
            </a:r>
          </a:p>
          <a:p>
            <a:pPr marL="0" indent="0">
              <a:buFont typeface="Webdings" pitchFamily="18" charset="2"/>
              <a:buNone/>
            </a:pP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In this case 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UE </a:t>
            </a:r>
            <a:r>
              <a:rPr lang="en-US" altLang="en-US" sz="1400" dirty="0" smtClean="0">
                <a:solidFill>
                  <a:srgbClr val="FF9933"/>
                </a:solidFill>
                <a:latin typeface="Helvetica 55 Roman" pitchFamily="2" charset="0"/>
              </a:rPr>
              <a:t>do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not send  data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( uplink traffic ) to external Server (OTT server ) </a:t>
            </a: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 and the  UE is not supposed to receive any data from external Server</a:t>
            </a:r>
          </a:p>
          <a:p>
            <a:pPr marL="0" indent="0">
              <a:buFont typeface="Webdings" pitchFamily="18" charset="2"/>
              <a:buNone/>
            </a:pPr>
            <a:endParaRPr lang="en-US" altLang="en-US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Font typeface="Webdings" pitchFamily="18" charset="2"/>
              <a:buNone/>
            </a:pP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UE also implement a specific Data Off feature that will only apply when the UE is in roaming abroad</a:t>
            </a:r>
            <a:endParaRPr lang="en-US" altLang="en-US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Font typeface="Webdings" pitchFamily="18" charset="2"/>
              <a:buNone/>
            </a:pPr>
            <a:endParaRPr lang="en-US" altLang="en-US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Observation :</a:t>
            </a:r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chemeClr val="tx1"/>
                </a:solidFill>
                <a:latin typeface="Helvetica 55 Roman" pitchFamily="2" charset="0"/>
              </a:rPr>
              <a:t>It has been  noticed that  in some cases  UE may receive </a:t>
            </a:r>
            <a:r>
              <a:rPr lang="en-US" sz="1400" dirty="0">
                <a:solidFill>
                  <a:srgbClr val="FF9933"/>
                </a:solidFill>
                <a:latin typeface="Helvetica 55 Roman" pitchFamily="2" charset="0"/>
              </a:rPr>
              <a:t>d</a:t>
            </a: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</a:rPr>
              <a:t>ata </a:t>
            </a:r>
            <a:r>
              <a:rPr lang="en-US" sz="1400" dirty="0">
                <a:solidFill>
                  <a:srgbClr val="FF9933"/>
                </a:solidFill>
                <a:latin typeface="Helvetica 55 Roman" pitchFamily="2" charset="0"/>
              </a:rPr>
              <a:t>even in the case  UE setting  of “ Data in mode </a:t>
            </a: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</a:rPr>
              <a:t>Off”</a:t>
            </a:r>
            <a:endParaRPr lang="it-IT" sz="1400" dirty="0">
              <a:solidFill>
                <a:srgbClr val="FF9933"/>
              </a:solidFill>
              <a:latin typeface="Helvetica 55 Roman" pitchFamily="2" charset="0"/>
            </a:endParaRPr>
          </a:p>
          <a:p>
            <a:pPr marL="0" indent="0">
              <a:buNone/>
            </a:pP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A minimum set of services must be enabled  when Data Off is activated  in the mobile.</a:t>
            </a:r>
            <a:endParaRPr lang="en-US" altLang="en-US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r>
              <a:rPr lang="en-US" sz="1400" dirty="0" smtClean="0"/>
              <a:t> 	</a:t>
            </a:r>
          </a:p>
          <a:p>
            <a:pPr marL="0" indent="0" algn="just">
              <a:buNone/>
            </a:pPr>
            <a:r>
              <a:rPr lang="en-US" sz="1400" dirty="0" smtClean="0">
                <a:ea typeface="ＭＳ Ｐゴシック" pitchFamily="34" charset="-128"/>
              </a:rPr>
              <a:t>	</a:t>
            </a: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>
          <a:xfrm>
            <a:off x="35496" y="116632"/>
            <a:ext cx="8651304" cy="792088"/>
          </a:xfrm>
        </p:spPr>
        <p:txBody>
          <a:bodyPr lIns="91440" tIns="45720" rIns="91440" bIns="45720" anchor="t"/>
          <a:lstStyle/>
          <a:p>
            <a:r>
              <a:rPr lang="en-US" sz="2800" dirty="0" smtClean="0"/>
              <a:t>Charging issue when Data Off is activated </a:t>
            </a:r>
            <a:endParaRPr lang="en-US" sz="2800" dirty="0" smtClean="0">
              <a:ea typeface="ＭＳ Ｐゴシック" pitchFamily="34" charset="-128"/>
            </a:endParaRPr>
          </a:p>
        </p:txBody>
      </p:sp>
      <p:sp>
        <p:nvSpPr>
          <p:cNvPr id="6147" name="Segnaposto contenuto 2"/>
          <p:cNvSpPr>
            <a:spLocks noGrp="1"/>
          </p:cNvSpPr>
          <p:nvPr>
            <p:ph idx="1"/>
          </p:nvPr>
        </p:nvSpPr>
        <p:spPr>
          <a:xfrm>
            <a:off x="251520" y="5013176"/>
            <a:ext cx="8579296" cy="1008112"/>
          </a:xfrm>
        </p:spPr>
        <p:txBody>
          <a:bodyPr/>
          <a:lstStyle/>
          <a:p>
            <a:pPr marL="0" indent="0">
              <a:buFont typeface="Webdings" pitchFamily="18" charset="2"/>
              <a:buNone/>
            </a:pPr>
            <a:r>
              <a:rPr lang="en-US" sz="1400" dirty="0" smtClean="0">
                <a:solidFill>
                  <a:schemeClr val="tx1"/>
                </a:solidFill>
                <a:latin typeface="Helvetica 55 Roman" pitchFamily="2" charset="0"/>
              </a:rPr>
              <a:t>Status :</a:t>
            </a:r>
          </a:p>
          <a:p>
            <a:pPr marL="0" indent="0">
              <a:buFont typeface="Webdings" pitchFamily="18" charset="2"/>
              <a:buNone/>
            </a:pPr>
            <a:r>
              <a:rPr lang="en-US" sz="1400" dirty="0" smtClean="0">
                <a:solidFill>
                  <a:schemeClr val="tx1"/>
                </a:solidFill>
                <a:latin typeface="Helvetica 55 Roman" pitchFamily="2" charset="0"/>
              </a:rPr>
              <a:t>When  Data Off  is activated, the UE is not supposed to receive any  downlink traffic  from Server but it was noted that OTT Server can still send  </a:t>
            </a: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</a:rPr>
              <a:t>traffic  to the UE</a:t>
            </a:r>
            <a:r>
              <a:rPr lang="en-US" sz="1400" dirty="0" smtClean="0">
                <a:solidFill>
                  <a:schemeClr val="tx1"/>
                </a:solidFill>
                <a:latin typeface="Helvetica 55 Roman" pitchFamily="2" charset="0"/>
              </a:rPr>
              <a:t>.</a:t>
            </a: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Helvetica 55 Roman" pitchFamily="2" charset="0"/>
              </a:rPr>
              <a:t>As a consequence the PGW  sends additional </a:t>
            </a: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</a:rPr>
              <a:t>traffic accounting info  to Charging System </a:t>
            </a:r>
            <a:r>
              <a:rPr lang="en-US" sz="1800" dirty="0" smtClean="0">
                <a:solidFill>
                  <a:srgbClr val="FF9933"/>
                </a:solidFill>
                <a:latin typeface="Helvetica 55 Roman" pitchFamily="2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Helvetica 55 Roman" pitchFamily="2" charset="0"/>
              </a:rPr>
              <a:t>and thus the UE is wrongly </a:t>
            </a: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</a:rPr>
              <a:t>charged for the traffic.</a:t>
            </a:r>
            <a:endParaRPr lang="en-US" sz="1400" dirty="0">
              <a:solidFill>
                <a:srgbClr val="FF9933"/>
              </a:solidFill>
              <a:latin typeface="Helvetica 55 Roman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720080" cy="72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441773" y="1196752"/>
            <a:ext cx="465931" cy="307975"/>
          </a:xfrm>
          <a:prstGeom prst="rect">
            <a:avLst/>
          </a:prstGeom>
          <a:solidFill>
            <a:srgbClr val="FF6600"/>
          </a:solidFill>
          <a:ln w="25400" cap="flat" cmpd="sng" algn="ctr">
            <a:solidFill>
              <a:srgbClr val="FF66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UE </a:t>
            </a:r>
            <a:endParaRPr kumimoji="0" lang="en-US" sz="105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02013" y="1196752"/>
            <a:ext cx="465931" cy="307975"/>
          </a:xfrm>
          <a:prstGeom prst="rect">
            <a:avLst/>
          </a:prstGeom>
          <a:solidFill>
            <a:srgbClr val="FF6600"/>
          </a:solidFill>
          <a:ln w="25400" cap="flat" cmpd="sng" algn="ctr">
            <a:solidFill>
              <a:srgbClr val="FF66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SGW </a:t>
            </a:r>
            <a:endParaRPr kumimoji="0" lang="en-US" sz="105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76056" y="1196752"/>
            <a:ext cx="465931" cy="307975"/>
          </a:xfrm>
          <a:prstGeom prst="rect">
            <a:avLst/>
          </a:prstGeom>
          <a:solidFill>
            <a:srgbClr val="FF6600"/>
          </a:solidFill>
          <a:ln w="25400" cap="flat" cmpd="sng" algn="ctr">
            <a:solidFill>
              <a:srgbClr val="FF66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PGW </a:t>
            </a:r>
            <a:endParaRPr kumimoji="0" lang="en-US" sz="105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86389" y="1196752"/>
            <a:ext cx="1186011" cy="3079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External</a:t>
            </a:r>
            <a:r>
              <a:rPr kumimoji="0" lang="en-US" sz="105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Server –OTT Server </a:t>
            </a:r>
            <a:endParaRPr kumimoji="0" lang="en-US" sz="105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9552" y="1196752"/>
            <a:ext cx="720080" cy="30797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5400" cap="flat" cmpd="sng" algn="ctr">
            <a:solidFill>
              <a:schemeClr val="accent5">
                <a:lumMod val="75000"/>
              </a:schemeClr>
            </a:solidFill>
            <a:prstDash val="sysDot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b="1" kern="0" dirty="0">
                <a:solidFill>
                  <a:prstClr val="black"/>
                </a:solidFill>
                <a:latin typeface="Calibri"/>
                <a:ea typeface="+mn-ea"/>
              </a:rPr>
              <a:t>Data  “on “ </a:t>
            </a:r>
          </a:p>
        </p:txBody>
      </p:sp>
      <p:cxnSp>
        <p:nvCxnSpPr>
          <p:cNvPr id="3" name="Connecteur droit 2"/>
          <p:cNvCxnSpPr/>
          <p:nvPr/>
        </p:nvCxnSpPr>
        <p:spPr bwMode="auto">
          <a:xfrm>
            <a:off x="1683210" y="1504727"/>
            <a:ext cx="16941" cy="336443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69341"/>
            <a:ext cx="432048" cy="72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Connecteur droit 16"/>
          <p:cNvCxnSpPr/>
          <p:nvPr/>
        </p:nvCxnSpPr>
        <p:spPr bwMode="auto">
          <a:xfrm flipH="1">
            <a:off x="3834979" y="1556792"/>
            <a:ext cx="1" cy="331236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Connecteur droit 17"/>
          <p:cNvCxnSpPr/>
          <p:nvPr/>
        </p:nvCxnSpPr>
        <p:spPr bwMode="auto">
          <a:xfrm>
            <a:off x="5275139" y="1504727"/>
            <a:ext cx="16941" cy="336443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Connecteur droit 21"/>
          <p:cNvCxnSpPr/>
          <p:nvPr/>
        </p:nvCxnSpPr>
        <p:spPr bwMode="auto">
          <a:xfrm>
            <a:off x="7435379" y="1504727"/>
            <a:ext cx="16941" cy="336443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Connecteur droit avec flèche 15"/>
          <p:cNvCxnSpPr/>
          <p:nvPr/>
        </p:nvCxnSpPr>
        <p:spPr bwMode="auto">
          <a:xfrm>
            <a:off x="1683209" y="2564904"/>
            <a:ext cx="575217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CC"/>
            </a:solidFill>
            <a:prstDash val="lgDashDot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Rectangle 24"/>
          <p:cNvSpPr/>
          <p:nvPr/>
        </p:nvSpPr>
        <p:spPr>
          <a:xfrm>
            <a:off x="5796136" y="1196752"/>
            <a:ext cx="1008112" cy="307975"/>
          </a:xfrm>
          <a:prstGeom prst="rect">
            <a:avLst/>
          </a:prstGeom>
          <a:solidFill>
            <a:srgbClr val="00FF00"/>
          </a:solidFill>
          <a:ln w="25400" cap="flat" cmpd="sng" algn="ctr">
            <a:solidFill>
              <a:srgbClr val="00FF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Charging</a:t>
            </a:r>
            <a:r>
              <a:rPr kumimoji="0" lang="en-US" sz="105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system</a:t>
            </a:r>
            <a:r>
              <a:rPr kumimoji="0" 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US" sz="105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7" name="Connecteur droit 26"/>
          <p:cNvCxnSpPr/>
          <p:nvPr/>
        </p:nvCxnSpPr>
        <p:spPr bwMode="auto">
          <a:xfrm>
            <a:off x="6300192" y="1504727"/>
            <a:ext cx="16941" cy="336443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ZoneTexte 29"/>
          <p:cNvSpPr txBox="1"/>
          <p:nvPr/>
        </p:nvSpPr>
        <p:spPr>
          <a:xfrm>
            <a:off x="2483768" y="2276870"/>
            <a:ext cx="38164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000" dirty="0" smtClean="0"/>
              <a:t>                             </a:t>
            </a:r>
            <a:r>
              <a:rPr lang="en-US" sz="1000" b="1" dirty="0" smtClean="0">
                <a:solidFill>
                  <a:srgbClr val="003399"/>
                </a:solidFill>
              </a:rPr>
              <a:t> Uplink Traffic from UE to server </a:t>
            </a:r>
            <a:endParaRPr lang="en-US" sz="1000" b="1" dirty="0">
              <a:solidFill>
                <a:srgbClr val="003399"/>
              </a:solidFill>
            </a:endParaRPr>
          </a:p>
        </p:txBody>
      </p:sp>
      <p:cxnSp>
        <p:nvCxnSpPr>
          <p:cNvPr id="36" name="Connecteur droit avec flèche 35"/>
          <p:cNvCxnSpPr/>
          <p:nvPr/>
        </p:nvCxnSpPr>
        <p:spPr bwMode="auto">
          <a:xfrm>
            <a:off x="5283609" y="2852936"/>
            <a:ext cx="1016583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CC"/>
            </a:solidFill>
            <a:prstDash val="lgDashDot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ZoneTexte 39"/>
          <p:cNvSpPr txBox="1"/>
          <p:nvPr/>
        </p:nvSpPr>
        <p:spPr>
          <a:xfrm>
            <a:off x="4741892" y="2622104"/>
            <a:ext cx="3358500" cy="230832"/>
          </a:xfrm>
          <a:prstGeom prst="rect">
            <a:avLst/>
          </a:prstGeom>
          <a:solidFill>
            <a:srgbClr val="FF0000">
              <a:alpha val="10000"/>
            </a:srgb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900" b="1" dirty="0" smtClean="0">
                <a:solidFill>
                  <a:srgbClr val="003399"/>
                </a:solidFill>
              </a:rPr>
              <a:t>PGW sends traffic accounting info to Charging System</a:t>
            </a:r>
            <a:endParaRPr lang="en-US" sz="900" b="1" dirty="0">
              <a:solidFill>
                <a:srgbClr val="003399"/>
              </a:solidFill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88460"/>
            <a:ext cx="720080" cy="72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539552" y="3128420"/>
            <a:ext cx="720080" cy="307975"/>
          </a:xfrm>
          <a:prstGeom prst="rect">
            <a:avLst/>
          </a:prstGeom>
          <a:solidFill>
            <a:srgbClr val="FF66CC"/>
          </a:solidFill>
          <a:ln w="25400" cap="flat" cmpd="sng" algn="ctr">
            <a:solidFill>
              <a:srgbClr val="FF66CC"/>
            </a:solidFill>
            <a:prstDash val="sysDot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prstClr val="black"/>
                </a:solidFill>
                <a:latin typeface="Calibri"/>
                <a:ea typeface="+mn-ea"/>
              </a:rPr>
              <a:t>Data  “off “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rPr>
              <a:t> 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01009"/>
            <a:ext cx="432048" cy="72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4" name="Connecteur droit avec flèche 43"/>
          <p:cNvCxnSpPr/>
          <p:nvPr/>
        </p:nvCxnSpPr>
        <p:spPr bwMode="auto">
          <a:xfrm rot="10800000">
            <a:off x="1691680" y="4437112"/>
            <a:ext cx="575217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CC"/>
            </a:solidFill>
            <a:prstDash val="lgDashDot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ZoneTexte 44"/>
          <p:cNvSpPr txBox="1"/>
          <p:nvPr/>
        </p:nvSpPr>
        <p:spPr>
          <a:xfrm>
            <a:off x="2483768" y="4149080"/>
            <a:ext cx="41764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000" dirty="0" smtClean="0"/>
              <a:t>                             </a:t>
            </a:r>
            <a:r>
              <a:rPr lang="en-US" sz="1000" b="1" dirty="0" smtClean="0">
                <a:solidFill>
                  <a:srgbClr val="003399"/>
                </a:solidFill>
              </a:rPr>
              <a:t> Downlink Traffic from Server  to UE </a:t>
            </a:r>
            <a:endParaRPr lang="en-US" sz="1000" b="1" dirty="0">
              <a:solidFill>
                <a:srgbClr val="003399"/>
              </a:solidFill>
            </a:endParaRPr>
          </a:p>
        </p:txBody>
      </p:sp>
      <p:sp>
        <p:nvSpPr>
          <p:cNvPr id="46" name="Ellipse 45"/>
          <p:cNvSpPr/>
          <p:nvPr/>
        </p:nvSpPr>
        <p:spPr bwMode="auto">
          <a:xfrm>
            <a:off x="780133" y="980728"/>
            <a:ext cx="238918" cy="14049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None/>
            </a:pPr>
            <a:r>
              <a:rPr lang="en-US" altLang="fr-FR" sz="1000" b="1" dirty="0" smtClean="0">
                <a:solidFill>
                  <a:srgbClr val="FF0000"/>
                </a:solidFill>
              </a:rPr>
              <a:t>1</a:t>
            </a:r>
            <a:endParaRPr lang="en-US" altLang="fr-FR" sz="1000" b="1" dirty="0">
              <a:solidFill>
                <a:srgbClr val="FF0000"/>
              </a:solidFill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3347864" y="2352402"/>
            <a:ext cx="238918" cy="14049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None/>
            </a:pPr>
            <a:r>
              <a:rPr lang="en-US" altLang="fr-FR" sz="1000" b="1" dirty="0" smtClean="0">
                <a:solidFill>
                  <a:srgbClr val="FF0000"/>
                </a:solidFill>
              </a:rPr>
              <a:t>2</a:t>
            </a:r>
            <a:endParaRPr lang="en-US" altLang="fr-FR" sz="1000" b="1" dirty="0">
              <a:solidFill>
                <a:srgbClr val="FF0000"/>
              </a:solidFill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4572000" y="2661362"/>
            <a:ext cx="238919" cy="14049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None/>
            </a:pPr>
            <a:r>
              <a:rPr lang="en-US" altLang="fr-FR" sz="1000" b="1" dirty="0" smtClean="0">
                <a:solidFill>
                  <a:srgbClr val="FF0000"/>
                </a:solidFill>
              </a:rPr>
              <a:t>3</a:t>
            </a:r>
            <a:endParaRPr lang="en-US" altLang="fr-FR" sz="1000" b="1" dirty="0">
              <a:solidFill>
                <a:srgbClr val="FF0000"/>
              </a:solidFill>
            </a:endParaRPr>
          </a:p>
        </p:txBody>
      </p:sp>
      <p:sp>
        <p:nvSpPr>
          <p:cNvPr id="49" name="Ellipse 48"/>
          <p:cNvSpPr/>
          <p:nvPr/>
        </p:nvSpPr>
        <p:spPr bwMode="auto">
          <a:xfrm>
            <a:off x="3347864" y="4224610"/>
            <a:ext cx="238918" cy="14049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None/>
            </a:pPr>
            <a:r>
              <a:rPr lang="en-US" altLang="fr-FR" sz="1000" b="1" dirty="0" smtClean="0">
                <a:solidFill>
                  <a:srgbClr val="FF0000"/>
                </a:solidFill>
              </a:rPr>
              <a:t>5</a:t>
            </a:r>
            <a:endParaRPr lang="en-US" altLang="fr-FR" sz="1000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 bwMode="auto">
          <a:xfrm>
            <a:off x="804690" y="2928466"/>
            <a:ext cx="238918" cy="14049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None/>
            </a:pPr>
            <a:r>
              <a:rPr lang="en-US" altLang="fr-FR" sz="1000" b="1" dirty="0" smtClean="0">
                <a:solidFill>
                  <a:srgbClr val="FF0000"/>
                </a:solidFill>
              </a:rPr>
              <a:t>4</a:t>
            </a:r>
            <a:endParaRPr lang="en-US" altLang="fr-FR" sz="1000" b="1" dirty="0">
              <a:solidFill>
                <a:srgbClr val="FF0000"/>
              </a:solidFill>
            </a:endParaRPr>
          </a:p>
        </p:txBody>
      </p:sp>
      <p:sp>
        <p:nvSpPr>
          <p:cNvPr id="51" name="ZoneTexte 50"/>
          <p:cNvSpPr txBox="1"/>
          <p:nvPr/>
        </p:nvSpPr>
        <p:spPr>
          <a:xfrm>
            <a:off x="4534252" y="4494312"/>
            <a:ext cx="3566140" cy="230832"/>
          </a:xfrm>
          <a:prstGeom prst="rect">
            <a:avLst/>
          </a:prstGeom>
          <a:solidFill>
            <a:srgbClr val="FF0000">
              <a:alpha val="10000"/>
            </a:srgb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900" dirty="0" smtClean="0"/>
              <a:t>    </a:t>
            </a:r>
            <a:r>
              <a:rPr lang="en-US" sz="900" b="1" dirty="0" smtClean="0">
                <a:solidFill>
                  <a:srgbClr val="003399"/>
                </a:solidFill>
              </a:rPr>
              <a:t>PGW sends traffic accounting info to Charging System</a:t>
            </a:r>
            <a:endParaRPr lang="en-US" sz="900" b="1" dirty="0">
              <a:solidFill>
                <a:srgbClr val="003399"/>
              </a:solidFill>
            </a:endParaRPr>
          </a:p>
        </p:txBody>
      </p:sp>
      <p:sp>
        <p:nvSpPr>
          <p:cNvPr id="52" name="Ellipse 51"/>
          <p:cNvSpPr/>
          <p:nvPr/>
        </p:nvSpPr>
        <p:spPr bwMode="auto">
          <a:xfrm>
            <a:off x="4477097" y="4530516"/>
            <a:ext cx="238919" cy="14049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None/>
            </a:pPr>
            <a:r>
              <a:rPr lang="en-US" altLang="fr-FR" sz="1000" b="1" dirty="0" smtClean="0">
                <a:solidFill>
                  <a:srgbClr val="FF0000"/>
                </a:solidFill>
              </a:rPr>
              <a:t>3</a:t>
            </a:r>
            <a:endParaRPr lang="en-US" altLang="fr-FR" sz="1000" b="1" dirty="0">
              <a:solidFill>
                <a:srgbClr val="FF0000"/>
              </a:solidFill>
            </a:endParaRPr>
          </a:p>
        </p:txBody>
      </p:sp>
      <p:cxnSp>
        <p:nvCxnSpPr>
          <p:cNvPr id="53" name="Connecteur droit avec flèche 52"/>
          <p:cNvCxnSpPr/>
          <p:nvPr/>
        </p:nvCxnSpPr>
        <p:spPr bwMode="auto">
          <a:xfrm>
            <a:off x="5292080" y="4797152"/>
            <a:ext cx="1016583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CC"/>
            </a:solidFill>
            <a:prstDash val="lgDashDot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50919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>
          <a:xfrm>
            <a:off x="0" y="116632"/>
            <a:ext cx="8856984" cy="864096"/>
          </a:xfrm>
        </p:spPr>
        <p:txBody>
          <a:bodyPr lIns="91440" tIns="45720" rIns="91440" bIns="45720" anchor="t"/>
          <a:lstStyle/>
          <a:p>
            <a:r>
              <a:rPr lang="it-IT" sz="2800" dirty="0" smtClean="0"/>
              <a:t>Minimum set of services when Data Off is</a:t>
            </a:r>
            <a:br>
              <a:rPr lang="it-IT" sz="2800" dirty="0" smtClean="0"/>
            </a:br>
            <a:r>
              <a:rPr lang="it-IT" sz="2800" dirty="0" smtClean="0"/>
              <a:t>activated </a:t>
            </a:r>
            <a:endParaRPr lang="it-IT" sz="2800" dirty="0" smtClean="0">
              <a:ea typeface="ＭＳ Ｐゴシック" pitchFamily="34" charset="-128"/>
            </a:endParaRPr>
          </a:p>
        </p:txBody>
      </p:sp>
      <p:sp>
        <p:nvSpPr>
          <p:cNvPr id="6147" name="Segnaposto contenuto 2"/>
          <p:cNvSpPr>
            <a:spLocks noGrp="1"/>
          </p:cNvSpPr>
          <p:nvPr>
            <p:ph idx="1"/>
          </p:nvPr>
        </p:nvSpPr>
        <p:spPr>
          <a:xfrm>
            <a:off x="251520" y="1052736"/>
            <a:ext cx="7272808" cy="5256584"/>
          </a:xfrm>
        </p:spPr>
        <p:txBody>
          <a:bodyPr/>
          <a:lstStyle/>
          <a:p>
            <a:pPr marL="0" indent="0">
              <a:buFont typeface="Webdings" pitchFamily="18" charset="2"/>
              <a:buNone/>
            </a:pP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The LS  SA1 received from GSMA  clarifies the issue when the </a:t>
            </a:r>
            <a:r>
              <a:rPr lang="it-IT" sz="1400" dirty="0" smtClean="0">
                <a:solidFill>
                  <a:srgbClr val="FF9933"/>
                </a:solidFill>
                <a:latin typeface="Helvetica 55 Roman" pitchFamily="2" charset="0"/>
              </a:rPr>
              <a:t>Data </a:t>
            </a:r>
            <a:r>
              <a:rPr lang="it-IT" sz="1400" dirty="0">
                <a:solidFill>
                  <a:srgbClr val="FF9933"/>
                </a:solidFill>
                <a:latin typeface="Helvetica 55 Roman" pitchFamily="2" charset="0"/>
              </a:rPr>
              <a:t>O</a:t>
            </a:r>
            <a:r>
              <a:rPr lang="it-IT" sz="1400" dirty="0" smtClean="0">
                <a:solidFill>
                  <a:srgbClr val="FF9933"/>
                </a:solidFill>
                <a:latin typeface="Helvetica 55 Roman" pitchFamily="2" charset="0"/>
              </a:rPr>
              <a:t>ff </a:t>
            </a:r>
            <a:r>
              <a:rPr lang="it-IT" sz="1400" dirty="0">
                <a:solidFill>
                  <a:srgbClr val="FF9933"/>
                </a:solidFill>
                <a:latin typeface="Helvetica 55 Roman" pitchFamily="2" charset="0"/>
              </a:rPr>
              <a:t>is activated in the </a:t>
            </a:r>
            <a:r>
              <a:rPr lang="it-IT" sz="1400" dirty="0" smtClean="0">
                <a:solidFill>
                  <a:srgbClr val="FF9933"/>
                </a:solidFill>
                <a:latin typeface="Helvetica 55 Roman" pitchFamily="2" charset="0"/>
              </a:rPr>
              <a:t>device.</a:t>
            </a:r>
            <a:endParaRPr lang="it-IT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Font typeface="Webdings" pitchFamily="18" charset="2"/>
              <a:buNone/>
            </a:pP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Issue : </a:t>
            </a:r>
          </a:p>
          <a:p>
            <a:pPr marL="0" indent="0">
              <a:buFont typeface="Webdings" pitchFamily="18" charset="2"/>
              <a:buNone/>
            </a:pPr>
            <a:r>
              <a:rPr lang="en-US" sz="1400" dirty="0" smtClean="0">
                <a:solidFill>
                  <a:schemeClr val="tx1"/>
                </a:solidFill>
                <a:latin typeface="Helvetica 55 Roman" pitchFamily="2" charset="0"/>
              </a:rPr>
              <a:t>It was noted  </a:t>
            </a:r>
            <a:r>
              <a:rPr lang="en-US" sz="1400" dirty="0">
                <a:solidFill>
                  <a:schemeClr val="tx1"/>
                </a:solidFill>
                <a:latin typeface="Helvetica 55 Roman" pitchFamily="2" charset="0"/>
              </a:rPr>
              <a:t>that turning Data Off in 2G/3G devices deactivates at least the traffic via Internet APN and </a:t>
            </a:r>
            <a:r>
              <a:rPr lang="en-US" sz="1400" dirty="0">
                <a:solidFill>
                  <a:srgbClr val="FF9933"/>
                </a:solidFill>
                <a:latin typeface="Helvetica 55 Roman" pitchFamily="2" charset="0"/>
              </a:rPr>
              <a:t>therefore stops any data flow over that APN to and from the device</a:t>
            </a:r>
            <a:r>
              <a:rPr lang="en-US" sz="1400" dirty="0">
                <a:solidFill>
                  <a:schemeClr val="tx1"/>
                </a:solidFill>
                <a:latin typeface="Helvetica 55 Roman" pitchFamily="2" charset="0"/>
              </a:rPr>
              <a:t>, and may </a:t>
            </a:r>
            <a:r>
              <a:rPr lang="en-US" sz="1400" dirty="0">
                <a:solidFill>
                  <a:srgbClr val="FF9933"/>
                </a:solidFill>
                <a:latin typeface="Helvetica 55 Roman" pitchFamily="2" charset="0"/>
              </a:rPr>
              <a:t>depending on implementation also stop flows to other </a:t>
            </a: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</a:rPr>
              <a:t>APNs.</a:t>
            </a:r>
          </a:p>
          <a:p>
            <a:pPr marL="0" indent="0">
              <a:buFont typeface="Webdings" pitchFamily="18" charset="2"/>
              <a:buNone/>
            </a:pPr>
            <a:r>
              <a:rPr lang="en-US" sz="1400" dirty="0">
                <a:solidFill>
                  <a:schemeClr val="tx1"/>
                </a:solidFill>
                <a:latin typeface="Helvetica 55 Roman" pitchFamily="2" charset="0"/>
              </a:rPr>
              <a:t>In </a:t>
            </a:r>
            <a:r>
              <a:rPr lang="en-US" sz="1400" dirty="0">
                <a:solidFill>
                  <a:srgbClr val="FF9933"/>
                </a:solidFill>
                <a:latin typeface="Helvetica 55 Roman" pitchFamily="2" charset="0"/>
              </a:rPr>
              <a:t>current LTE device implementations </a:t>
            </a:r>
            <a:r>
              <a:rPr lang="en-US" sz="1400" dirty="0">
                <a:solidFill>
                  <a:schemeClr val="tx1"/>
                </a:solidFill>
                <a:latin typeface="Helvetica 55 Roman" pitchFamily="2" charset="0"/>
              </a:rPr>
              <a:t>the result of turning Data Off is at this time undefined, and may differ between devices</a:t>
            </a:r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Font typeface="Webdings" pitchFamily="18" charset="2"/>
              <a:buNone/>
            </a:pP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Proposal :</a:t>
            </a:r>
          </a:p>
          <a:p>
            <a:pPr marL="0" indent="0">
              <a:buFont typeface="Webdings" pitchFamily="18" charset="2"/>
              <a:buNone/>
            </a:pP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To define requirements and solutions in 3GPP in order to  </a:t>
            </a:r>
            <a:r>
              <a:rPr lang="it-IT" sz="1400" dirty="0">
                <a:solidFill>
                  <a:srgbClr val="FF9933"/>
                </a:solidFill>
                <a:latin typeface="Helvetica 55 Roman" pitchFamily="2" charset="0"/>
              </a:rPr>
              <a:t>allow a minimum  set of following services </a:t>
            </a: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 when  data off is activated on the device :</a:t>
            </a:r>
          </a:p>
          <a:p>
            <a:pPr marL="400050" lvl="1" indent="0">
              <a:buFont typeface="Webdings" pitchFamily="18" charset="2"/>
              <a:buNone/>
            </a:pPr>
            <a:r>
              <a:rPr lang="it-IT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•IMS Voice over PS</a:t>
            </a:r>
          </a:p>
          <a:p>
            <a:pPr marL="400050" lvl="1" indent="0">
              <a:buFont typeface="Webdings" pitchFamily="18" charset="2"/>
              <a:buNone/>
            </a:pPr>
            <a:r>
              <a:rPr lang="it-IT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•SMS over IP</a:t>
            </a:r>
          </a:p>
          <a:p>
            <a:pPr marL="400050" lvl="1" indent="0">
              <a:buFont typeface="Webdings" pitchFamily="18" charset="2"/>
              <a:buNone/>
            </a:pPr>
            <a:r>
              <a:rPr lang="it-IT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•Service management via Ut/XCAP</a:t>
            </a:r>
          </a:p>
          <a:p>
            <a:pPr marL="400050" lvl="1" indent="0">
              <a:buFont typeface="Webdings" pitchFamily="18" charset="2"/>
              <a:buNone/>
            </a:pPr>
            <a:r>
              <a:rPr lang="it-IT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•Device management over PS</a:t>
            </a:r>
          </a:p>
          <a:p>
            <a:pPr marL="400050" lvl="1" indent="0">
              <a:buFont typeface="Webdings" pitchFamily="18" charset="2"/>
              <a:buNone/>
            </a:pPr>
            <a:r>
              <a:rPr lang="it-IT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•USSI</a:t>
            </a:r>
          </a:p>
          <a:p>
            <a:pPr marL="400050" lvl="1" indent="0">
              <a:buFont typeface="Webdings" pitchFamily="18" charset="2"/>
              <a:buNone/>
            </a:pPr>
            <a:r>
              <a:rPr lang="it-IT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•IMS  video call</a:t>
            </a:r>
          </a:p>
          <a:p>
            <a:pPr marL="400050" lvl="1" indent="0">
              <a:buFont typeface="Webdings" pitchFamily="18" charset="2"/>
              <a:buNone/>
            </a:pPr>
            <a:r>
              <a:rPr lang="it-IT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•GSMA defined IMS services, such as RCS</a:t>
            </a:r>
          </a:p>
          <a:p>
            <a:pPr marL="0" indent="0">
              <a:buFont typeface="Webdings" pitchFamily="18" charset="2"/>
              <a:buNone/>
            </a:pPr>
            <a:endParaRPr lang="it-IT" sz="1800" dirty="0">
              <a:solidFill>
                <a:schemeClr val="tx1"/>
              </a:solidFill>
              <a:latin typeface="Helvetica 55 Roman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088903"/>
            <a:ext cx="720080" cy="72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8426549" y="2728863"/>
            <a:ext cx="465931" cy="307975"/>
          </a:xfrm>
          <a:prstGeom prst="rect">
            <a:avLst/>
          </a:prstGeom>
          <a:solidFill>
            <a:srgbClr val="FF6600"/>
          </a:solidFill>
          <a:ln w="25400" cap="flat" cmpd="sng" algn="ctr">
            <a:solidFill>
              <a:srgbClr val="FF66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UE </a:t>
            </a:r>
            <a:endParaRPr kumimoji="0" lang="en-US" sz="105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3101452"/>
            <a:ext cx="432048" cy="72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Rectangle 33"/>
          <p:cNvSpPr/>
          <p:nvPr/>
        </p:nvSpPr>
        <p:spPr>
          <a:xfrm>
            <a:off x="7524328" y="2708920"/>
            <a:ext cx="720080" cy="307975"/>
          </a:xfrm>
          <a:prstGeom prst="rect">
            <a:avLst/>
          </a:prstGeom>
          <a:solidFill>
            <a:srgbClr val="FF66CC"/>
          </a:solidFill>
          <a:ln w="25400" cap="flat" cmpd="sng" algn="ctr">
            <a:solidFill>
              <a:srgbClr val="FF66CC"/>
            </a:solidFill>
            <a:prstDash val="sysDot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prstClr val="black"/>
                </a:solidFill>
                <a:latin typeface="Calibri"/>
                <a:ea typeface="+mn-ea"/>
              </a:rPr>
              <a:t>Data  “off “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rPr>
              <a:t> 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3915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>
          <a:xfrm>
            <a:off x="35496" y="332656"/>
            <a:ext cx="8651304" cy="792088"/>
          </a:xfrm>
        </p:spPr>
        <p:txBody>
          <a:bodyPr lIns="91440" tIns="45720" rIns="91440" bIns="45720" anchor="t"/>
          <a:lstStyle/>
          <a:p>
            <a:r>
              <a:rPr lang="it-IT" sz="2800" dirty="0" smtClean="0"/>
              <a:t>Proposal for 3GPP SA1 </a:t>
            </a:r>
            <a:endParaRPr lang="it-IT" sz="2800" dirty="0" smtClean="0">
              <a:ea typeface="ＭＳ Ｐゴシック" pitchFamily="34" charset="-128"/>
            </a:endParaRPr>
          </a:p>
        </p:txBody>
      </p:sp>
      <p:sp>
        <p:nvSpPr>
          <p:cNvPr id="6147" name="Segnaposto contenuto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288032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§"/>
            </a:pPr>
            <a:endParaRPr lang="en-US" altLang="en-US" sz="16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altLang="en-US" sz="1600" dirty="0" smtClean="0">
                <a:solidFill>
                  <a:schemeClr val="tx1"/>
                </a:solidFill>
                <a:latin typeface="Helvetica 55 Roman" pitchFamily="2" charset="0"/>
              </a:rPr>
              <a:t>Based on the described </a:t>
            </a:r>
            <a:r>
              <a:rPr lang="en-US" altLang="en-US" sz="1600" dirty="0">
                <a:solidFill>
                  <a:srgbClr val="FF9933"/>
                </a:solidFill>
                <a:latin typeface="Helvetica 55 Roman" pitchFamily="2" charset="0"/>
              </a:rPr>
              <a:t>charging </a:t>
            </a:r>
            <a:r>
              <a:rPr lang="en-US" altLang="en-US" sz="1600" dirty="0" smtClean="0">
                <a:solidFill>
                  <a:srgbClr val="FF9933"/>
                </a:solidFill>
                <a:latin typeface="Helvetica 55 Roman" pitchFamily="2" charset="0"/>
              </a:rPr>
              <a:t>issues</a:t>
            </a:r>
            <a:r>
              <a:rPr lang="en-US" altLang="en-US" sz="1600" dirty="0">
                <a:solidFill>
                  <a:schemeClr val="tx1"/>
                </a:solidFill>
                <a:latin typeface="Helvetica 55 Roman" pitchFamily="2" charset="0"/>
              </a:rPr>
              <a:t> </a:t>
            </a:r>
            <a:r>
              <a:rPr lang="en-US" altLang="en-US" sz="1600" dirty="0" smtClean="0">
                <a:solidFill>
                  <a:schemeClr val="tx1"/>
                </a:solidFill>
                <a:latin typeface="Helvetica 55 Roman" pitchFamily="2" charset="0"/>
              </a:rPr>
              <a:t>and also the Data </a:t>
            </a:r>
            <a:r>
              <a:rPr lang="en-US" altLang="en-US" sz="1600" dirty="0">
                <a:solidFill>
                  <a:schemeClr val="tx1"/>
                </a:solidFill>
                <a:latin typeface="Helvetica 55 Roman" pitchFamily="2" charset="0"/>
              </a:rPr>
              <a:t>Off and Services </a:t>
            </a:r>
            <a:r>
              <a:rPr lang="en-US" altLang="en-US" sz="1600" dirty="0" smtClean="0">
                <a:solidFill>
                  <a:schemeClr val="tx1"/>
                </a:solidFill>
                <a:latin typeface="Helvetica 55 Roman" pitchFamily="2" charset="0"/>
              </a:rPr>
              <a:t>Availability requirements from GSMA (</a:t>
            </a:r>
            <a:r>
              <a:rPr lang="en-US" altLang="en-US" sz="1600" dirty="0" smtClean="0">
                <a:solidFill>
                  <a:srgbClr val="FF9933"/>
                </a:solidFill>
                <a:latin typeface="Helvetica 55 Roman" pitchFamily="2" charset="0"/>
              </a:rPr>
              <a:t>minimum </a:t>
            </a:r>
            <a:r>
              <a:rPr lang="en-US" altLang="en-US" sz="1600" dirty="0">
                <a:solidFill>
                  <a:srgbClr val="FF9933"/>
                </a:solidFill>
                <a:latin typeface="Helvetica 55 Roman" pitchFamily="2" charset="0"/>
              </a:rPr>
              <a:t>set of services </a:t>
            </a:r>
            <a:r>
              <a:rPr lang="en-US" altLang="en-US" sz="1600" dirty="0" smtClean="0">
                <a:solidFill>
                  <a:schemeClr val="tx1"/>
                </a:solidFill>
                <a:latin typeface="Helvetica 55 Roman" pitchFamily="2" charset="0"/>
              </a:rPr>
              <a:t>that must be available  when data  off  is  activated),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en-US" altLang="en-US" sz="1600" dirty="0">
              <a:solidFill>
                <a:schemeClr val="tx1"/>
              </a:solidFill>
              <a:latin typeface="Helvetica 55 Roman" pitchFamily="2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altLang="en-US" sz="1600" dirty="0" smtClean="0">
                <a:solidFill>
                  <a:schemeClr val="tx1"/>
                </a:solidFill>
                <a:latin typeface="Helvetica 55 Roman" pitchFamily="2" charset="0"/>
              </a:rPr>
              <a:t>it is proposed  to 3GPP to  approve  the proposed  </a:t>
            </a:r>
            <a:r>
              <a:rPr lang="en-US" altLang="en-US" sz="1600" dirty="0">
                <a:solidFill>
                  <a:srgbClr val="FF9933"/>
                </a:solidFill>
                <a:latin typeface="Helvetica 55 Roman" pitchFamily="2" charset="0"/>
              </a:rPr>
              <a:t>attached  WID </a:t>
            </a:r>
            <a:r>
              <a:rPr lang="en-US" altLang="en-US" sz="1600" dirty="0" smtClean="0">
                <a:solidFill>
                  <a:schemeClr val="tx1"/>
                </a:solidFill>
                <a:latin typeface="Helvetica 55 Roman" pitchFamily="2" charset="0"/>
              </a:rPr>
              <a:t>in order to provide  the necessary </a:t>
            </a:r>
            <a:r>
              <a:rPr lang="en-US" altLang="en-US" sz="1600" dirty="0">
                <a:solidFill>
                  <a:srgbClr val="FF9933"/>
                </a:solidFill>
                <a:latin typeface="Helvetica 55 Roman" pitchFamily="2" charset="0"/>
              </a:rPr>
              <a:t>requirements that will allow to define  the  appropriates solutions </a:t>
            </a:r>
            <a:r>
              <a:rPr lang="en-US" altLang="en-US" sz="1600" dirty="0" smtClean="0">
                <a:solidFill>
                  <a:schemeClr val="tx1"/>
                </a:solidFill>
                <a:latin typeface="Helvetica 55 Roman" pitchFamily="2" charset="0"/>
              </a:rPr>
              <a:t>for the </a:t>
            </a:r>
            <a:r>
              <a:rPr lang="en-US" altLang="en-US" sz="1600" dirty="0">
                <a:solidFill>
                  <a:schemeClr val="tx1"/>
                </a:solidFill>
                <a:latin typeface="Helvetica 55 Roman" pitchFamily="2" charset="0"/>
              </a:rPr>
              <a:t> </a:t>
            </a:r>
            <a:r>
              <a:rPr lang="en-US" altLang="en-US" sz="1600" dirty="0" smtClean="0">
                <a:solidFill>
                  <a:schemeClr val="tx1"/>
                </a:solidFill>
                <a:latin typeface="Helvetica 55 Roman" pitchFamily="2" charset="0"/>
              </a:rPr>
              <a:t>listed above issues</a:t>
            </a:r>
          </a:p>
          <a:p>
            <a:pPr algn="just"/>
            <a:endParaRPr lang="it-IT" sz="1600" dirty="0">
              <a:solidFill>
                <a:schemeClr val="tx1"/>
              </a:solidFill>
              <a:latin typeface="Helvetica 55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04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egnaposto contenuto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47260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endParaRPr lang="en-US" altLang="en-US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endParaRPr lang="it-IT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endParaRPr lang="it-IT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endParaRPr lang="it-IT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 algn="ctr">
              <a:buNone/>
            </a:pPr>
            <a:r>
              <a:rPr lang="it-IT" sz="4800" dirty="0" smtClean="0">
                <a:solidFill>
                  <a:schemeClr val="tx1"/>
                </a:solidFill>
                <a:latin typeface="Helvetica 55 Roman" pitchFamily="2" charset="0"/>
              </a:rPr>
              <a:t>Thank you</a:t>
            </a:r>
            <a:endParaRPr lang="it-IT" sz="4800" dirty="0">
              <a:solidFill>
                <a:schemeClr val="tx1"/>
              </a:solidFill>
              <a:latin typeface="Helvetica 55 Roman" pitchFamily="2" charset="0"/>
            </a:endParaRPr>
          </a:p>
          <a:p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09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7555</TotalTime>
  <Words>654</Words>
  <Application>Microsoft Office PowerPoint</Application>
  <PresentationFormat>Affichage à l'écran (4:3)</PresentationFormat>
  <Paragraphs>92</Paragraphs>
  <Slides>6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Blank Presentation</vt:lpstr>
      <vt:lpstr>Data off</vt:lpstr>
      <vt:lpstr>Data off issues</vt:lpstr>
      <vt:lpstr>Charging issue when Data Off is activated </vt:lpstr>
      <vt:lpstr>Minimum set of services when Data Off is activated </vt:lpstr>
      <vt:lpstr>Proposal for 3GPP SA1 </vt:lpstr>
      <vt:lpstr>Présentation PowerPoint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Bruno TOSSOU</cp:lastModifiedBy>
  <cp:revision>340</cp:revision>
  <cp:lastPrinted>2000-01-14T10:02:55Z</cp:lastPrinted>
  <dcterms:created xsi:type="dcterms:W3CDTF">1999-11-22T09:19:47Z</dcterms:created>
  <dcterms:modified xsi:type="dcterms:W3CDTF">2015-11-10T17:01:19Z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