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Status Update</a:t>
            </a:r>
            <a:br>
              <a:rPr lang="en-US" dirty="0" smtClean="0"/>
            </a:br>
            <a:r>
              <a:rPr lang="en-GB" dirty="0" smtClean="0"/>
              <a:t>New </a:t>
            </a:r>
            <a:r>
              <a:rPr lang="en-GB" dirty="0"/>
              <a:t>Services and Markets Technology </a:t>
            </a:r>
            <a:r>
              <a:rPr lang="en-GB" dirty="0" smtClean="0"/>
              <a:t>Enablers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Neal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S1-152355</a:t>
            </a:r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282519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Belgrade, Serbia, 17-21 August 2015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SID is in </a:t>
            </a:r>
            <a:r>
              <a:rPr lang="en-GB" dirty="0" err="1" smtClean="0"/>
              <a:t>TDoc</a:t>
            </a:r>
            <a:r>
              <a:rPr lang="en-GB" dirty="0" smtClean="0"/>
              <a:t> SP-150142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S1-152355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052736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57 new contributions added</a:t>
            </a:r>
          </a:p>
          <a:p>
            <a:pPr lvl="1">
              <a:defRPr/>
            </a:pPr>
            <a:r>
              <a:rPr lang="en-GB" sz="2000" dirty="0" smtClean="0"/>
              <a:t>70% </a:t>
            </a:r>
            <a:r>
              <a:rPr lang="en-GB" sz="2000" dirty="0" smtClean="0"/>
              <a:t>of the use case areas in industry white papers included to some extent.</a:t>
            </a:r>
          </a:p>
          <a:p>
            <a:pPr>
              <a:defRPr/>
            </a:pPr>
            <a:r>
              <a:rPr lang="en-GB" dirty="0" smtClean="0"/>
              <a:t>Work/Study Item Completion: </a:t>
            </a:r>
          </a:p>
          <a:p>
            <a:pPr lvl="1">
              <a:defRPr/>
            </a:pPr>
            <a:r>
              <a:rPr lang="en-GB" sz="2000" dirty="0" smtClean="0"/>
              <a:t>Phase 1, Step 3 in SID, complete TR 22.891 </a:t>
            </a:r>
            <a:r>
              <a:rPr lang="en-GB" sz="2000" dirty="0" smtClean="0"/>
              <a:t>60%</a:t>
            </a: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Phase 1, Step 5 in SID, completion of subsequent TRs 0%</a:t>
            </a:r>
          </a:p>
          <a:p>
            <a:pPr>
              <a:defRPr/>
            </a:pPr>
            <a:r>
              <a:rPr lang="en-GB" dirty="0" smtClean="0"/>
              <a:t>Draft TR 22.891 Completion: </a:t>
            </a:r>
            <a:r>
              <a:rPr lang="en-GB" dirty="0" smtClean="0"/>
              <a:t>60</a:t>
            </a:r>
            <a:r>
              <a:rPr lang="en-GB" dirty="0" smtClean="0"/>
              <a:t>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Storage of subscriber identity and network access and authentication credentials</a:t>
            </a:r>
            <a:r>
              <a:rPr lang="en-GB" sz="2000" dirty="0" smtClean="0"/>
              <a:t>.</a:t>
            </a:r>
          </a:p>
          <a:p>
            <a:pPr lvl="1">
              <a:defRPr/>
            </a:pPr>
            <a:r>
              <a:rPr lang="en-GB" sz="2000" dirty="0" smtClean="0"/>
              <a:t>Secure provision of 3GPP subscription credentials to unauthenticated </a:t>
            </a:r>
            <a:r>
              <a:rPr lang="en-GB" sz="2000" dirty="0" err="1" smtClean="0"/>
              <a:t>IoT</a:t>
            </a:r>
            <a:r>
              <a:rPr lang="en-GB" sz="2000" dirty="0" smtClean="0"/>
              <a:t> devices during first attach.</a:t>
            </a:r>
            <a:endParaRPr lang="en-GB" sz="2000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12</a:t>
            </a:r>
          </a:p>
          <a:p>
            <a:pPr>
              <a:defRPr/>
            </a:pPr>
            <a:r>
              <a:rPr lang="en-GB" dirty="0" smtClean="0"/>
              <a:t>Number of slots requested for next meeting (SA1 Ad Hoc on SMARTER, Anaheim)</a:t>
            </a:r>
          </a:p>
          <a:p>
            <a:pPr lvl="1">
              <a:defRPr/>
            </a:pPr>
            <a:r>
              <a:rPr lang="en-GB" dirty="0" smtClean="0"/>
              <a:t>sum of plenary and drafting slots: 18 (6+12).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WID, Steps 1-5</a:t>
            </a:r>
            <a:r>
              <a:rPr lang="en-GB" sz="2400" dirty="0"/>
              <a:t>, all </a:t>
            </a:r>
            <a:r>
              <a:rPr lang="en-GB" sz="2400" dirty="0" smtClean="0"/>
              <a:t>TRs complete: 03/2016 SA#71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n</a:t>
            </a:r>
          </a:p>
          <a:p>
            <a:pPr>
              <a:defRPr/>
            </a:pPr>
            <a:r>
              <a:rPr lang="en-GB" sz="2400" dirty="0" smtClean="0"/>
              <a:t>Expected date to send TR 22.891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SA#69 (09/2015</a:t>
            </a:r>
            <a:r>
              <a:rPr lang="en-GB" sz="2200" dirty="0" smtClean="0"/>
              <a:t>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SA#70 (12/2015)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 Ad Hoc on SMARTER (Oct 2015):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Grouping of use cases</a:t>
            </a:r>
          </a:p>
          <a:p>
            <a:pPr lvl="1">
              <a:defRPr/>
            </a:pPr>
            <a:r>
              <a:rPr lang="en-GB" sz="2000" dirty="0" smtClean="0"/>
              <a:t>Identification of groups/subject areas for Phase 2 TRs.</a:t>
            </a:r>
          </a:p>
          <a:p>
            <a:pPr lvl="1">
              <a:defRPr/>
            </a:pPr>
            <a:r>
              <a:rPr lang="en-GB" sz="2000" dirty="0" smtClean="0"/>
              <a:t>Consolidation of potential requirements</a:t>
            </a:r>
          </a:p>
          <a:p>
            <a:pPr lvl="1">
              <a:defRPr/>
            </a:pPr>
            <a:r>
              <a:rPr lang="en-GB" sz="2000" dirty="0" smtClean="0"/>
              <a:t>Preparation and consensus on new SIDs for the Phase 2 TRs.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SA1#72 (Nov </a:t>
            </a:r>
            <a:r>
              <a:rPr lang="en-GB" dirty="0"/>
              <a:t>2015)</a:t>
            </a:r>
          </a:p>
          <a:p>
            <a:pPr lvl="2">
              <a:defRPr/>
            </a:pPr>
            <a:r>
              <a:rPr lang="en-GB" dirty="0" smtClean="0"/>
              <a:t>Finalise TR 22.891, send to SA for </a:t>
            </a:r>
            <a:r>
              <a:rPr lang="en-GB" dirty="0" smtClean="0"/>
              <a:t>approval</a:t>
            </a:r>
            <a:r>
              <a:rPr lang="en-GB" dirty="0" smtClean="0"/>
              <a:t>. Agree Phase 2 SIDs and Phase 2 TR skeletons, scopes, initial contributions (on full template).</a:t>
            </a:r>
          </a:p>
          <a:p>
            <a:pPr lvl="1">
              <a:defRPr/>
            </a:pPr>
            <a:r>
              <a:rPr lang="en-GB" dirty="0"/>
              <a:t>S</a:t>
            </a:r>
            <a:r>
              <a:rPr lang="en-GB" dirty="0" smtClean="0"/>
              <a:t>A1#73 (Feb 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Try to complete Phase 2 TRs. 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Prepare and discuss input to RAN workshop in Sept. 2015 on the reflector</a:t>
            </a:r>
          </a:p>
          <a:p>
            <a:pPr lvl="1">
              <a:defRPr/>
            </a:pPr>
            <a:r>
              <a:rPr lang="en-GB" sz="2000" dirty="0" smtClean="0"/>
              <a:t>Proposal: high level information on progress of the study, plus </a:t>
            </a:r>
            <a:r>
              <a:rPr lang="en-GB" sz="2000" dirty="0" smtClean="0"/>
              <a:t>indication of </a:t>
            </a:r>
            <a:r>
              <a:rPr lang="en-GB" sz="2000" dirty="0" smtClean="0"/>
              <a:t>most relevant RAN related parts, as examples.</a:t>
            </a:r>
          </a:p>
          <a:p>
            <a:pPr lvl="1">
              <a:defRPr/>
            </a:pPr>
            <a:r>
              <a:rPr lang="en-GB" sz="2000" dirty="0" smtClean="0"/>
              <a:t>Initial draft by Chair and </a:t>
            </a:r>
            <a:r>
              <a:rPr lang="en-GB" sz="2000" dirty="0" smtClean="0"/>
              <a:t>Rapporteur sent to SA1 reflector for comment early next week.</a:t>
            </a:r>
            <a:endParaRPr lang="en-GB" sz="2000" dirty="0" smtClean="0"/>
          </a:p>
          <a:p>
            <a:pPr lvl="1">
              <a:defRPr/>
            </a:pPr>
            <a:r>
              <a:rPr lang="en-GB" sz="2000" dirty="0" smtClean="0"/>
              <a:t>RAN WS document request deadline 31/08, submission deadline 02/09.</a:t>
            </a:r>
            <a:endParaRPr lang="en-GB" sz="2000" dirty="0"/>
          </a:p>
          <a:p>
            <a:pPr>
              <a:defRPr/>
            </a:pPr>
            <a:r>
              <a:rPr lang="en-GB" dirty="0" smtClean="0"/>
              <a:t>Check new draft of TR 22.891 and Plenary cover sheet by one week e-mail discussion, prior to submission to SA#69</a:t>
            </a:r>
          </a:p>
          <a:p>
            <a:pPr lvl="1">
              <a:defRPr/>
            </a:pPr>
            <a:r>
              <a:rPr lang="en-GB" sz="2000" dirty="0" smtClean="0"/>
              <a:t>Rapporteur to post new version next week</a:t>
            </a:r>
            <a:r>
              <a:rPr lang="en-GB" sz="1600" dirty="0" smtClean="0"/>
              <a:t>.</a:t>
            </a:r>
            <a:endParaRPr lang="en-GB" sz="1600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SA1#71 (Aug 2015</a:t>
            </a:r>
            <a:r>
              <a:rPr lang="en-GB" dirty="0"/>
              <a:t>): </a:t>
            </a:r>
            <a:r>
              <a:rPr lang="en-GB" dirty="0" smtClean="0"/>
              <a:t>&lt;30</a:t>
            </a:r>
            <a:r>
              <a:rPr lang="en-GB" dirty="0" smtClean="0"/>
              <a:t>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&lt;45%&gt;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SA1#73 (Feb 2016): </a:t>
            </a:r>
            <a:r>
              <a:rPr lang="en-GB" dirty="0" smtClean="0"/>
              <a:t>&lt;80</a:t>
            </a:r>
            <a:r>
              <a:rPr lang="en-GB" dirty="0" smtClean="0"/>
              <a:t>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S1-152355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502</Words>
  <Application>Microsoft Office PowerPoint</Application>
  <PresentationFormat>On-screen Show (4:3)</PresentationFormat>
  <Paragraphs>83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SMARTER Status Update New Services and Markets Technology Enablers</vt:lpstr>
      <vt:lpstr>SMARTER Status</vt:lpstr>
      <vt:lpstr>SMARTER Progress</vt:lpstr>
      <vt:lpstr>SMARTER Meeting Time</vt:lpstr>
      <vt:lpstr>SMARTER Completion Date</vt:lpstr>
      <vt:lpstr>SMARTER Planning/Progress</vt:lpstr>
      <vt:lpstr>Work plan between meetings</vt:lpstr>
      <vt:lpstr>SMARTER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Neal, Adrian, Vodafone Group</cp:lastModifiedBy>
  <cp:revision>334</cp:revision>
  <cp:lastPrinted>2000-01-14T10:02:55Z</cp:lastPrinted>
  <dcterms:created xsi:type="dcterms:W3CDTF">1999-11-22T09:19:47Z</dcterms:created>
  <dcterms:modified xsi:type="dcterms:W3CDTF">2015-08-21T12:43:09Z</dcterms:modified>
  <cp:category>Presentation</cp:category>
</cp:coreProperties>
</file>