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10"/>
  </p:notesMasterIdLst>
  <p:handoutMasterIdLst>
    <p:handoutMasterId r:id="rId11"/>
  </p:handoutMasterIdLst>
  <p:sldIdLst>
    <p:sldId id="963" r:id="rId2"/>
    <p:sldId id="970" r:id="rId3"/>
    <p:sldId id="992" r:id="rId4"/>
    <p:sldId id="986" r:id="rId5"/>
    <p:sldId id="985" r:id="rId6"/>
    <p:sldId id="971" r:id="rId7"/>
    <p:sldId id="990" r:id="rId8"/>
    <p:sldId id="991" r:id="rId9"/>
  </p:sldIdLst>
  <p:sldSz cx="12188825"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10">
          <p15:clr>
            <a:srgbClr val="A4A3A4"/>
          </p15:clr>
        </p15:guide>
        <p15:guide id="2" orient="horz" pos="2621">
          <p15:clr>
            <a:srgbClr val="A4A3A4"/>
          </p15:clr>
        </p15:guide>
        <p15:guide id="3" orient="horz" pos="2335">
          <p15:clr>
            <a:srgbClr val="A4A3A4"/>
          </p15:clr>
        </p15:guide>
        <p15:guide id="4" orient="horz" pos="429">
          <p15:clr>
            <a:srgbClr val="A4A3A4"/>
          </p15:clr>
        </p15:guide>
        <p15:guide id="5" orient="horz" pos="4098">
          <p15:clr>
            <a:srgbClr val="A4A3A4"/>
          </p15:clr>
        </p15:guide>
        <p15:guide id="6" orient="horz" pos="1773">
          <p15:clr>
            <a:srgbClr val="A4A3A4"/>
          </p15:clr>
        </p15:guide>
        <p15:guide id="7" pos="3893">
          <p15:clr>
            <a:srgbClr val="A4A3A4"/>
          </p15:clr>
        </p15:guide>
        <p15:guide id="8" pos="9">
          <p15:clr>
            <a:srgbClr val="A4A3A4"/>
          </p15:clr>
        </p15:guide>
        <p15:guide id="9" pos="586">
          <p15:clr>
            <a:srgbClr val="A4A3A4"/>
          </p15:clr>
        </p15:guide>
        <p15:guide id="10" pos="3037">
          <p15:clr>
            <a:srgbClr val="A4A3A4"/>
          </p15:clr>
        </p15:guide>
        <p15:guide id="11" pos="7325">
          <p15:clr>
            <a:srgbClr val="A4A3A4"/>
          </p15:clr>
        </p15:guide>
        <p15:guide id="12">
          <p15:clr>
            <a:srgbClr val="A4A3A4"/>
          </p15:clr>
        </p15:guide>
        <p15:guide id="13" pos="4238">
          <p15:clr>
            <a:srgbClr val="A4A3A4"/>
          </p15:clr>
        </p15:guide>
        <p15:guide id="14" pos="5629">
          <p15:clr>
            <a:srgbClr val="A4A3A4"/>
          </p15:clr>
        </p15:guide>
        <p15:guide id="15" pos="529">
          <p15:clr>
            <a:srgbClr val="A4A3A4"/>
          </p15:clr>
        </p15:guide>
        <p15:guide id="16" pos="7572">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D6465"/>
    <a:srgbClr val="FFFFF7"/>
    <a:srgbClr val="006600"/>
    <a:srgbClr val="CEEACC"/>
    <a:srgbClr val="0000FF"/>
    <a:srgbClr val="0033CC"/>
    <a:srgbClr val="E88416"/>
    <a:srgbClr val="FFFFDD"/>
    <a:srgbClr val="FF505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270" autoAdjust="0"/>
    <p:restoredTop sz="95501" autoAdjust="0"/>
  </p:normalViewPr>
  <p:slideViewPr>
    <p:cSldViewPr snapToGrid="0" snapToObjects="1">
      <p:cViewPr varScale="1">
        <p:scale>
          <a:sx n="112" d="100"/>
          <a:sy n="112" d="100"/>
        </p:scale>
        <p:origin x="108" y="456"/>
      </p:cViewPr>
      <p:guideLst>
        <p:guide orient="horz" pos="2610"/>
        <p:guide orient="horz" pos="2621"/>
        <p:guide orient="horz" pos="2335"/>
        <p:guide orient="horz" pos="429"/>
        <p:guide orient="horz" pos="4098"/>
        <p:guide orient="horz" pos="1773"/>
        <p:guide pos="3893"/>
        <p:guide pos="9"/>
        <p:guide pos="586"/>
        <p:guide pos="3037"/>
        <p:guide pos="7325"/>
        <p:guide/>
        <p:guide pos="4238"/>
        <p:guide pos="5629"/>
        <p:guide pos="529"/>
        <p:guide pos="7572"/>
      </p:guideLst>
    </p:cSldViewPr>
  </p:slideViewPr>
  <p:notesTextViewPr>
    <p:cViewPr>
      <p:scale>
        <a:sx n="1" d="1"/>
        <a:sy n="1" d="1"/>
      </p:scale>
      <p:origin x="0" y="0"/>
    </p:cViewPr>
  </p:notesTextViewPr>
  <p:sorterViewPr>
    <p:cViewPr>
      <p:scale>
        <a:sx n="50" d="100"/>
        <a:sy n="50" d="100"/>
      </p:scale>
      <p:origin x="0" y="0"/>
    </p:cViewPr>
  </p:sorterViewPr>
  <p:notesViewPr>
    <p:cSldViewPr snapToGrid="0" snapToObjects="1" showGuides="1">
      <p:cViewPr varScale="1">
        <p:scale>
          <a:sx n="95" d="100"/>
          <a:sy n="95" d="100"/>
        </p:scale>
        <p:origin x="-3630" y="-108"/>
      </p:cViewPr>
      <p:guideLst>
        <p:guide orient="horz" pos="2928"/>
        <p:guide pos="2209"/>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70941" y="0"/>
            <a:ext cx="3037840" cy="464820"/>
          </a:xfrm>
          <a:prstGeom prst="rect">
            <a:avLst/>
          </a:prstGeom>
        </p:spPr>
        <p:txBody>
          <a:bodyPr vert="horz" lIns="92446" tIns="46223" rIns="92446" bIns="46223" rtlCol="0"/>
          <a:lstStyle>
            <a:lvl1pPr algn="r">
              <a:defRPr sz="1200"/>
            </a:lvl1pPr>
          </a:lstStyle>
          <a:p>
            <a:fld id="{3A2B4C68-02D4-43B7-82D0-CC0F31ADA7D5}" type="datetimeFigureOut">
              <a:rPr lang="en-US" smtClean="0">
                <a:latin typeface="Qualcomm Office Regular" pitchFamily="34" charset="0"/>
              </a:rPr>
              <a:t>8/7/2015</a:t>
            </a:fld>
            <a:endParaRPr lang="en-US" dirty="0">
              <a:latin typeface="Qualcomm Office Regular" pitchFamily="34" charset="0"/>
            </a:endParaRPr>
          </a:p>
        </p:txBody>
      </p:sp>
      <p:sp>
        <p:nvSpPr>
          <p:cNvPr id="4" name="Footer Placeholder 3"/>
          <p:cNvSpPr>
            <a:spLocks noGrp="1"/>
          </p:cNvSpPr>
          <p:nvPr>
            <p:ph type="ftr" sz="quarter" idx="2"/>
          </p:nvPr>
        </p:nvSpPr>
        <p:spPr>
          <a:xfrm>
            <a:off x="3" y="8829967"/>
            <a:ext cx="3037840" cy="464820"/>
          </a:xfrm>
          <a:prstGeom prst="rect">
            <a:avLst/>
          </a:prstGeom>
        </p:spPr>
        <p:txBody>
          <a:bodyPr vert="horz" lIns="92446" tIns="46223" rIns="92446" bIns="46223"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70941" y="8829967"/>
            <a:ext cx="3037840" cy="464820"/>
          </a:xfrm>
          <a:prstGeom prst="rect">
            <a:avLst/>
          </a:prstGeom>
        </p:spPr>
        <p:txBody>
          <a:bodyPr vert="horz" lIns="92446" tIns="46223" rIns="92446" bIns="46223"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5889" y="8540652"/>
            <a:ext cx="1001902" cy="210702"/>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07988" y="696913"/>
            <a:ext cx="6194425"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391092" y="4415790"/>
            <a:ext cx="6228221" cy="4183380"/>
          </a:xfrm>
          <a:prstGeom prst="rect">
            <a:avLst/>
          </a:prstGeom>
        </p:spPr>
        <p:txBody>
          <a:bodyPr vert="horz" lIns="92446" tIns="46223" rIns="92446" bIns="46223" rtlCol="0"/>
          <a:lstStyle/>
          <a:p>
            <a:pPr lvl="0"/>
            <a:r>
              <a:rPr lang="en-US" dirty="0" smtClean="0"/>
              <a:t>Click to edit Master text styles</a:t>
            </a:r>
          </a:p>
          <a:p>
            <a:pPr lvl="1"/>
            <a:r>
              <a:rPr lang="en-US" dirty="0" smtClean="0"/>
              <a:t>Second level</a:t>
            </a:r>
          </a:p>
          <a:p>
            <a:pPr lvl="2"/>
            <a:r>
              <a:rPr lang="en-US" dirty="0" smtClean="0"/>
              <a:t>Third level </a:t>
            </a:r>
          </a:p>
        </p:txBody>
      </p:sp>
      <p:sp>
        <p:nvSpPr>
          <p:cNvPr id="7" name="Slide Number Placeholder 6"/>
          <p:cNvSpPr>
            <a:spLocks noGrp="1"/>
          </p:cNvSpPr>
          <p:nvPr>
            <p:ph type="sldNum" sz="quarter" idx="5"/>
          </p:nvPr>
        </p:nvSpPr>
        <p:spPr>
          <a:xfrm>
            <a:off x="3970938" y="8829967"/>
            <a:ext cx="2338422" cy="464820"/>
          </a:xfrm>
          <a:prstGeom prst="rect">
            <a:avLst/>
          </a:prstGeom>
        </p:spPr>
        <p:txBody>
          <a:bodyPr vert="horz" lIns="92446" tIns="46223" rIns="92446" bIns="46223"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701040" y="9041210"/>
            <a:ext cx="1001902" cy="210702"/>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5" name="Picture 20"/>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2343102" y="7351185"/>
            <a:ext cx="881432" cy="9769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1881634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800"/>
                                        <p:tgtEl>
                                          <p:spTgt spid="304"/>
                                        </p:tgtEl>
                                      </p:cBhvr>
                                    </p:animEffect>
                                  </p:childTnLst>
                                </p:cTn>
                              </p:par>
                            </p:childTnLst>
                          </p:cTn>
                        </p:par>
                        <p:par>
                          <p:cTn id="147" fill="hold">
                            <p:stCondLst>
                              <p:cond delay="78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64" presetClass="path" presetSubtype="0" accel="50000" decel="50000" fill="hold" nodeType="withEffect">
                                  <p:stCondLst>
                                    <p:cond delay="0"/>
                                  </p:stCondLst>
                                  <p:childTnLst>
                                    <p:animMotion origin="layout" path="M -4.66458E-6 4.44444E-6 L 0.5368 -0.64862 " pathEditMode="relative" rAng="0" ptsTypes="AA">
                                      <p:cBhvr>
                                        <p:cTn id="174" dur="2000" fill="hold"/>
                                        <p:tgtEl>
                                          <p:spTgt spid="455"/>
                                        </p:tgtEl>
                                        <p:attrNameLst>
                                          <p:attrName>ppt_x</p:attrName>
                                          <p:attrName>ppt_y</p:attrName>
                                        </p:attrNameLst>
                                      </p:cBhvr>
                                      <p:rCtr x="26833" y="-32431"/>
                                    </p:animMotion>
                                  </p:childTnLst>
                                </p:cTn>
                              </p:par>
                              <p:par>
                                <p:cTn id="175" presetID="35" presetClass="entr" presetSubtype="0" fill="hold" nodeType="withEffect">
                                  <p:stCondLst>
                                    <p:cond delay="500"/>
                                  </p:stCondLst>
                                  <p:childTnLst>
                                    <p:set>
                                      <p:cBhvr>
                                        <p:cTn id="176" dur="1" fill="hold">
                                          <p:stCondLst>
                                            <p:cond delay="0"/>
                                          </p:stCondLst>
                                        </p:cTn>
                                        <p:tgtEl>
                                          <p:spTgt spid="266"/>
                                        </p:tgtEl>
                                        <p:attrNameLst>
                                          <p:attrName>style.visibility</p:attrName>
                                        </p:attrNameLst>
                                      </p:cBhvr>
                                      <p:to>
                                        <p:strVal val="visible"/>
                                      </p:to>
                                    </p:set>
                                    <p:animEffect transition="in" filter="fade">
                                      <p:cBhvr>
                                        <p:cTn id="177" dur="2000"/>
                                        <p:tgtEl>
                                          <p:spTgt spid="266"/>
                                        </p:tgtEl>
                                      </p:cBhvr>
                                    </p:animEffect>
                                    <p:anim calcmode="lin" valueType="num">
                                      <p:cBhvr>
                                        <p:cTn id="178" dur="2000" fill="hold"/>
                                        <p:tgtEl>
                                          <p:spTgt spid="266"/>
                                        </p:tgtEl>
                                        <p:attrNameLst>
                                          <p:attrName>style.rotation</p:attrName>
                                        </p:attrNameLst>
                                      </p:cBhvr>
                                      <p:tavLst>
                                        <p:tav tm="0">
                                          <p:val>
                                            <p:fltVal val="720"/>
                                          </p:val>
                                        </p:tav>
                                        <p:tav tm="100000">
                                          <p:val>
                                            <p:fltVal val="0"/>
                                          </p:val>
                                        </p:tav>
                                      </p:tavLst>
                                    </p:anim>
                                    <p:anim calcmode="lin" valueType="num">
                                      <p:cBhvr>
                                        <p:cTn id="179" dur="2000" fill="hold"/>
                                        <p:tgtEl>
                                          <p:spTgt spid="266"/>
                                        </p:tgtEl>
                                        <p:attrNameLst>
                                          <p:attrName>ppt_h</p:attrName>
                                        </p:attrNameLst>
                                      </p:cBhvr>
                                      <p:tavLst>
                                        <p:tav tm="0">
                                          <p:val>
                                            <p:fltVal val="0"/>
                                          </p:val>
                                        </p:tav>
                                        <p:tav tm="100000">
                                          <p:val>
                                            <p:strVal val="#ppt_h"/>
                                          </p:val>
                                        </p:tav>
                                      </p:tavLst>
                                    </p:anim>
                                    <p:anim calcmode="lin" valueType="num">
                                      <p:cBhvr>
                                        <p:cTn id="180" dur="2000" fill="hold"/>
                                        <p:tgtEl>
                                          <p:spTgt spid="266"/>
                                        </p:tgtEl>
                                        <p:attrNameLst>
                                          <p:attrName>ppt_w</p:attrName>
                                        </p:attrNameLst>
                                      </p:cBhvr>
                                      <p:tavLst>
                                        <p:tav tm="0">
                                          <p:val>
                                            <p:fltVal val="0"/>
                                          </p:val>
                                        </p:tav>
                                        <p:tav tm="100000">
                                          <p:val>
                                            <p:strVal val="#ppt_w"/>
                                          </p:val>
                                        </p:tav>
                                      </p:tavLst>
                                    </p:anim>
                                  </p:childTnLst>
                                </p:cTn>
                              </p:par>
                              <p:par>
                                <p:cTn id="181" presetID="15" presetClass="entr" presetSubtype="0" fill="hold" nodeType="withEffect">
                                  <p:stCondLst>
                                    <p:cond delay="0"/>
                                  </p:stCondLst>
                                  <p:childTnLst>
                                    <p:set>
                                      <p:cBhvr>
                                        <p:cTn id="182" dur="1" fill="hold">
                                          <p:stCondLst>
                                            <p:cond delay="0"/>
                                          </p:stCondLst>
                                        </p:cTn>
                                        <p:tgtEl>
                                          <p:spTgt spid="283"/>
                                        </p:tgtEl>
                                        <p:attrNameLst>
                                          <p:attrName>style.visibility</p:attrName>
                                        </p:attrNameLst>
                                      </p:cBhvr>
                                      <p:to>
                                        <p:strVal val="visible"/>
                                      </p:to>
                                    </p:set>
                                    <p:anim calcmode="lin" valueType="num">
                                      <p:cBhvr>
                                        <p:cTn id="183" dur="1000" fill="hold"/>
                                        <p:tgtEl>
                                          <p:spTgt spid="283"/>
                                        </p:tgtEl>
                                        <p:attrNameLst>
                                          <p:attrName>ppt_w</p:attrName>
                                        </p:attrNameLst>
                                      </p:cBhvr>
                                      <p:tavLst>
                                        <p:tav tm="0">
                                          <p:val>
                                            <p:fltVal val="0"/>
                                          </p:val>
                                        </p:tav>
                                        <p:tav tm="100000">
                                          <p:val>
                                            <p:strVal val="#ppt_w"/>
                                          </p:val>
                                        </p:tav>
                                      </p:tavLst>
                                    </p:anim>
                                    <p:anim calcmode="lin" valueType="num">
                                      <p:cBhvr>
                                        <p:cTn id="184" dur="1000" fill="hold"/>
                                        <p:tgtEl>
                                          <p:spTgt spid="283"/>
                                        </p:tgtEl>
                                        <p:attrNameLst>
                                          <p:attrName>ppt_h</p:attrName>
                                        </p:attrNameLst>
                                      </p:cBhvr>
                                      <p:tavLst>
                                        <p:tav tm="0">
                                          <p:val>
                                            <p:fltVal val="0"/>
                                          </p:val>
                                        </p:tav>
                                        <p:tav tm="100000">
                                          <p:val>
                                            <p:strVal val="#ppt_h"/>
                                          </p:val>
                                        </p:tav>
                                      </p:tavLst>
                                    </p:anim>
                                    <p:anim calcmode="lin" valueType="num">
                                      <p:cBhvr>
                                        <p:cTn id="185"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6" dur="1000" fill="hold"/>
                                        <p:tgtEl>
                                          <p:spTgt spid="283"/>
                                        </p:tgtEl>
                                        <p:attrNameLst>
                                          <p:attrName>ppt_y</p:attrName>
                                        </p:attrNameLst>
                                      </p:cBhvr>
                                      <p:tavLst>
                                        <p:tav tm="0" fmla="#ppt_y+(sin(-2*pi*(1-$))*-#ppt_x+cos(-2*pi*(1-$))*(1-#ppt_y))*(1-$)">
                                          <p:val>
                                            <p:fltVal val="0"/>
                                          </p:val>
                                        </p:tav>
                                        <p:tav tm="100000">
                                          <p:val>
                                            <p:fltVal val="1"/>
                                          </p:val>
                                        </p:tav>
                                      </p:tavLst>
                                    </p:anim>
                                  </p:childTnLst>
                                </p:cTn>
                              </p:par>
                              <p:par>
                                <p:cTn id="187" presetID="8" presetClass="emph" presetSubtype="0" fill="hold" nodeType="withEffect">
                                  <p:stCondLst>
                                    <p:cond delay="500"/>
                                  </p:stCondLst>
                                  <p:childTnLst>
                                    <p:animRot by="21600000">
                                      <p:cBhvr>
                                        <p:cTn id="188" dur="2000" fill="hold"/>
                                        <p:tgtEl>
                                          <p:spTgt spid="283"/>
                                        </p:tgtEl>
                                        <p:attrNameLst>
                                          <p:attrName>r</p:attrName>
                                        </p:attrNameLst>
                                      </p:cBhvr>
                                    </p:animRot>
                                  </p:childTnLst>
                                </p:cTn>
                              </p:par>
                            </p:childTnLst>
                          </p:cTn>
                        </p:par>
                        <p:par>
                          <p:cTn id="189" fill="hold">
                            <p:stCondLst>
                              <p:cond delay="10300"/>
                            </p:stCondLst>
                            <p:childTnLst>
                              <p:par>
                                <p:cTn id="190" presetID="26" presetClass="emph" presetSubtype="0" repeatCount="2000" fill="hold" nodeType="afterEffect">
                                  <p:stCondLst>
                                    <p:cond delay="1500"/>
                                  </p:stCondLst>
                                  <p:childTnLst>
                                    <p:animEffect transition="out" filter="fade">
                                      <p:cBhvr>
                                        <p:cTn id="191" dur="500" tmFilter="0, 0; .2, .5; .8, .5; 1, 0"/>
                                        <p:tgtEl>
                                          <p:spTgt spid="334"/>
                                        </p:tgtEl>
                                      </p:cBhvr>
                                    </p:animEffect>
                                    <p:animScale>
                                      <p:cBhvr>
                                        <p:cTn id="192" dur="250" autoRev="1" fill="hold"/>
                                        <p:tgtEl>
                                          <p:spTgt spid="334"/>
                                        </p:tgtEl>
                                      </p:cBhvr>
                                      <p:by x="105000" y="105000"/>
                                    </p:animScale>
                                  </p:childTnLst>
                                </p:cTn>
                              </p:par>
                              <p:par>
                                <p:cTn id="193" presetID="10" presetClass="entr" presetSubtype="0" fill="hold" nodeType="withEffect">
                                  <p:stCondLst>
                                    <p:cond delay="0"/>
                                  </p:stCondLst>
                                  <p:childTnLst>
                                    <p:set>
                                      <p:cBhvr>
                                        <p:cTn id="194" dur="1" fill="hold">
                                          <p:stCondLst>
                                            <p:cond delay="0"/>
                                          </p:stCondLst>
                                        </p:cTn>
                                        <p:tgtEl>
                                          <p:spTgt spid="3194"/>
                                        </p:tgtEl>
                                        <p:attrNameLst>
                                          <p:attrName>style.visibility</p:attrName>
                                        </p:attrNameLst>
                                      </p:cBhvr>
                                      <p:to>
                                        <p:strVal val="visible"/>
                                      </p:to>
                                    </p:set>
                                    <p:animEffect transition="in" filter="fade">
                                      <p:cBhvr>
                                        <p:cTn id="195" dur="1450"/>
                                        <p:tgtEl>
                                          <p:spTgt spid="3194"/>
                                        </p:tgtEl>
                                      </p:cBhvr>
                                    </p:animEffect>
                                  </p:childTnLst>
                                </p:cTn>
                              </p:par>
                              <p:par>
                                <p:cTn id="196" presetID="42" presetClass="path" presetSubtype="0" accel="50000" decel="50000" fill="hold" nodeType="withEffect">
                                  <p:stCondLst>
                                    <p:cond delay="0"/>
                                  </p:stCondLst>
                                  <p:childTnLst>
                                    <p:animMotion origin="layout" path="M -2.53712E-6 1.48148E-6 L -2.53712E-6 0.69074 " pathEditMode="relative" rAng="0" ptsTypes="AA">
                                      <p:cBhvr>
                                        <p:cTn id="197" dur="2000" fill="hold"/>
                                        <p:tgtEl>
                                          <p:spTgt spid="3194"/>
                                        </p:tgtEl>
                                        <p:attrNameLst>
                                          <p:attrName>ppt_x</p:attrName>
                                          <p:attrName>ppt_y</p:attrName>
                                        </p:attrNameLst>
                                      </p:cBhvr>
                                      <p:rCtr x="0" y="34537"/>
                                    </p:animMotion>
                                  </p:childTnLst>
                                </p:cTn>
                              </p:par>
                              <p:par>
                                <p:cTn id="198" presetID="42" presetClass="entr" presetSubtype="0" fill="hold" nodeType="withEffect">
                                  <p:stCondLst>
                                    <p:cond delay="0"/>
                                  </p:stCondLst>
                                  <p:childTnLst>
                                    <p:set>
                                      <p:cBhvr>
                                        <p:cTn id="199" dur="1" fill="hold">
                                          <p:stCondLst>
                                            <p:cond delay="0"/>
                                          </p:stCondLst>
                                        </p:cTn>
                                        <p:tgtEl>
                                          <p:spTgt spid="352"/>
                                        </p:tgtEl>
                                        <p:attrNameLst>
                                          <p:attrName>style.visibility</p:attrName>
                                        </p:attrNameLst>
                                      </p:cBhvr>
                                      <p:to>
                                        <p:strVal val="visible"/>
                                      </p:to>
                                    </p:set>
                                    <p:animEffect transition="in" filter="fade">
                                      <p:cBhvr>
                                        <p:cTn id="200" dur="500"/>
                                        <p:tgtEl>
                                          <p:spTgt spid="352"/>
                                        </p:tgtEl>
                                      </p:cBhvr>
                                    </p:animEffect>
                                    <p:anim calcmode="lin" valueType="num">
                                      <p:cBhvr>
                                        <p:cTn id="201" dur="500" fill="hold"/>
                                        <p:tgtEl>
                                          <p:spTgt spid="352"/>
                                        </p:tgtEl>
                                        <p:attrNameLst>
                                          <p:attrName>ppt_x</p:attrName>
                                        </p:attrNameLst>
                                      </p:cBhvr>
                                      <p:tavLst>
                                        <p:tav tm="0">
                                          <p:val>
                                            <p:strVal val="#ppt_x"/>
                                          </p:val>
                                        </p:tav>
                                        <p:tav tm="100000">
                                          <p:val>
                                            <p:strVal val="#ppt_x"/>
                                          </p:val>
                                        </p:tav>
                                      </p:tavLst>
                                    </p:anim>
                                    <p:anim calcmode="lin" valueType="num">
                                      <p:cBhvr>
                                        <p:cTn id="202" dur="500" fill="hold"/>
                                        <p:tgtEl>
                                          <p:spTgt spid="352"/>
                                        </p:tgtEl>
                                        <p:attrNameLst>
                                          <p:attrName>ppt_y</p:attrName>
                                        </p:attrNameLst>
                                      </p:cBhvr>
                                      <p:tavLst>
                                        <p:tav tm="0">
                                          <p:val>
                                            <p:strVal val="#ppt_y+.1"/>
                                          </p:val>
                                        </p:tav>
                                        <p:tav tm="100000">
                                          <p:val>
                                            <p:strVal val="#ppt_y"/>
                                          </p:val>
                                        </p:tav>
                                      </p:tavLst>
                                    </p:anim>
                                  </p:childTnLst>
                                </p:cTn>
                              </p:par>
                              <p:par>
                                <p:cTn id="203" presetID="26" presetClass="emph" presetSubtype="0" repeatCount="3000" fill="hold" nodeType="withEffect">
                                  <p:stCondLst>
                                    <p:cond delay="3500"/>
                                  </p:stCondLst>
                                  <p:childTnLst>
                                    <p:animEffect transition="out" filter="fade">
                                      <p:cBhvr>
                                        <p:cTn id="204" dur="500" tmFilter="0, 0; .2, .5; .8, .5; 1, 0"/>
                                        <p:tgtEl>
                                          <p:spTgt spid="352"/>
                                        </p:tgtEl>
                                      </p:cBhvr>
                                    </p:animEffect>
                                    <p:animScale>
                                      <p:cBhvr>
                                        <p:cTn id="205" dur="250" autoRev="1" fill="hold"/>
                                        <p:tgtEl>
                                          <p:spTgt spid="352"/>
                                        </p:tgtEl>
                                      </p:cBhvr>
                                      <p:by x="105000" y="105000"/>
                                    </p:animScale>
                                  </p:childTnLst>
                                </p:cTn>
                              </p:par>
                              <p:par>
                                <p:cTn id="206" presetID="8" presetClass="emph" presetSubtype="0" repeatCount="indefinite" fill="hold" nodeType="withEffect">
                                  <p:stCondLst>
                                    <p:cond delay="3500"/>
                                  </p:stCondLst>
                                  <p:childTnLst>
                                    <p:animRot by="21600000">
                                      <p:cBhvr>
                                        <p:cTn id="207" dur="2000" fill="hold"/>
                                        <p:tgtEl>
                                          <p:spTgt spid="282"/>
                                        </p:tgtEl>
                                        <p:attrNameLst>
                                          <p:attrName>r</p:attrName>
                                        </p:attrNameLst>
                                      </p:cBhvr>
                                    </p:animRot>
                                  </p:childTnLst>
                                </p:cTn>
                              </p:par>
                              <p:par>
                                <p:cTn id="208" presetID="42" presetClass="path" presetSubtype="0" accel="50000" decel="50000" fill="hold" nodeType="withEffect">
                                  <p:stCondLst>
                                    <p:cond delay="3500"/>
                                  </p:stCondLst>
                                  <p:childTnLst>
                                    <p:animMotion origin="layout" path="M 0 0 L 0 0.25 E" pathEditMode="relative" ptsTypes="">
                                      <p:cBhvr>
                                        <p:cTn id="209" dur="2000" fill="hold"/>
                                        <p:tgtEl>
                                          <p:spTgt spid="282"/>
                                        </p:tgtEl>
                                        <p:attrNameLst>
                                          <p:attrName>ppt_x</p:attrName>
                                          <p:attrName>ppt_y</p:attrName>
                                        </p:attrNameLst>
                                      </p:cBhvr>
                                    </p:animMotion>
                                  </p:childTnLst>
                                </p:cTn>
                              </p:par>
                              <p:par>
                                <p:cTn id="210" presetID="42" presetClass="path" presetSubtype="0" accel="50000" decel="50000" fill="hold" grpId="0" nodeType="withEffect">
                                  <p:stCondLst>
                                    <p:cond delay="3500"/>
                                  </p:stCondLst>
                                  <p:childTnLst>
                                    <p:animMotion origin="layout" path="M 0 0 L 0 0.25 E" pathEditMode="relative" ptsTypes="">
                                      <p:cBhvr>
                                        <p:cTn id="211" dur="2000" fill="hold"/>
                                        <p:tgtEl>
                                          <p:spTgt spid="269"/>
                                        </p:tgtEl>
                                        <p:attrNameLst>
                                          <p:attrName>ppt_x</p:attrName>
                                          <p:attrName>ppt_y</p:attrName>
                                        </p:attrNameLst>
                                      </p:cBhvr>
                                    </p:animMotion>
                                  </p:childTnLst>
                                </p:cTn>
                              </p:par>
                              <p:par>
                                <p:cTn id="212" presetID="42" presetClass="path" presetSubtype="0" accel="50000" decel="50000" fill="hold" grpId="0" nodeType="withEffect">
                                  <p:stCondLst>
                                    <p:cond delay="3500"/>
                                  </p:stCondLst>
                                  <p:childTnLst>
                                    <p:animMotion origin="layout" path="M 0 0 L 0 0.25 E" pathEditMode="relative" ptsTypes="">
                                      <p:cBhvr>
                                        <p:cTn id="213" dur="2000" fill="hold"/>
                                        <p:tgtEl>
                                          <p:spTgt spid="270"/>
                                        </p:tgtEl>
                                        <p:attrNameLst>
                                          <p:attrName>ppt_x</p:attrName>
                                          <p:attrName>ppt_y</p:attrName>
                                        </p:attrNameLst>
                                      </p:cBhvr>
                                    </p:animMotion>
                                  </p:childTnLst>
                                </p:cTn>
                              </p:par>
                              <p:par>
                                <p:cTn id="214" presetID="42" presetClass="path" presetSubtype="0" accel="50000" decel="50000" fill="hold" grpId="0" nodeType="withEffect">
                                  <p:stCondLst>
                                    <p:cond delay="3500"/>
                                  </p:stCondLst>
                                  <p:childTnLst>
                                    <p:animMotion origin="layout" path="M 0 0 L 0 0.25 E" pathEditMode="relative" ptsTypes="">
                                      <p:cBhvr>
                                        <p:cTn id="215" dur="2000" fill="hold"/>
                                        <p:tgtEl>
                                          <p:spTgt spid="271"/>
                                        </p:tgtEl>
                                        <p:attrNameLst>
                                          <p:attrName>ppt_x</p:attrName>
                                          <p:attrName>ppt_y</p:attrName>
                                        </p:attrNameLst>
                                      </p:cBhvr>
                                    </p:animMotion>
                                  </p:childTnLst>
                                </p:cTn>
                              </p:par>
                              <p:par>
                                <p:cTn id="216" presetID="42" presetClass="path" presetSubtype="0" accel="50000" decel="50000" fill="hold" grpId="0" nodeType="withEffect">
                                  <p:stCondLst>
                                    <p:cond delay="3500"/>
                                  </p:stCondLst>
                                  <p:childTnLst>
                                    <p:animMotion origin="layout" path="M 0 0 L 0 0.25 E" pathEditMode="relative" ptsTypes="">
                                      <p:cBhvr>
                                        <p:cTn id="217" dur="2000" fill="hold"/>
                                        <p:tgtEl>
                                          <p:spTgt spid="272"/>
                                        </p:tgtEl>
                                        <p:attrNameLst>
                                          <p:attrName>ppt_x</p:attrName>
                                          <p:attrName>ppt_y</p:attrName>
                                        </p:attrNameLst>
                                      </p:cBhvr>
                                    </p:animMotion>
                                  </p:childTnLst>
                                </p:cTn>
                              </p:par>
                              <p:par>
                                <p:cTn id="218" presetID="42" presetClass="path" presetSubtype="0" accel="50000" decel="50000" fill="hold" grpId="0" nodeType="withEffect">
                                  <p:stCondLst>
                                    <p:cond delay="3500"/>
                                  </p:stCondLst>
                                  <p:childTnLst>
                                    <p:animMotion origin="layout" path="M 0 0 L 0 0.25 E" pathEditMode="relative" ptsTypes="">
                                      <p:cBhvr>
                                        <p:cTn id="219" dur="2000" fill="hold"/>
                                        <p:tgtEl>
                                          <p:spTgt spid="273"/>
                                        </p:tgtEl>
                                        <p:attrNameLst>
                                          <p:attrName>ppt_x</p:attrName>
                                          <p:attrName>ppt_y</p:attrName>
                                        </p:attrNameLst>
                                      </p:cBhvr>
                                    </p:animMotion>
                                  </p:childTnLst>
                                </p:cTn>
                              </p:par>
                              <p:par>
                                <p:cTn id="220" presetID="42" presetClass="path" presetSubtype="0" accel="50000" decel="50000" fill="hold" grpId="0" nodeType="withEffect">
                                  <p:stCondLst>
                                    <p:cond delay="3500"/>
                                  </p:stCondLst>
                                  <p:childTnLst>
                                    <p:animMotion origin="layout" path="M 0 0 L 0 0.25 E" pathEditMode="relative" ptsTypes="">
                                      <p:cBhvr>
                                        <p:cTn id="221" dur="2000" fill="hold"/>
                                        <p:tgtEl>
                                          <p:spTgt spid="276"/>
                                        </p:tgtEl>
                                        <p:attrNameLst>
                                          <p:attrName>ppt_x</p:attrName>
                                          <p:attrName>ppt_y</p:attrName>
                                        </p:attrNameLst>
                                      </p:cBhvr>
                                    </p:animMotion>
                                  </p:childTnLst>
                                </p:cTn>
                              </p:par>
                              <p:par>
                                <p:cTn id="222" presetID="42" presetClass="path" presetSubtype="0" accel="50000" decel="50000" fill="hold" grpId="0" nodeType="withEffect">
                                  <p:stCondLst>
                                    <p:cond delay="3500"/>
                                  </p:stCondLst>
                                  <p:childTnLst>
                                    <p:animMotion origin="layout" path="M 0 0 L 0 0.25 E" pathEditMode="relative" ptsTypes="">
                                      <p:cBhvr>
                                        <p:cTn id="223" dur="2000" fill="hold"/>
                                        <p:tgtEl>
                                          <p:spTgt spid="277"/>
                                        </p:tgtEl>
                                        <p:attrNameLst>
                                          <p:attrName>ppt_x</p:attrName>
                                          <p:attrName>ppt_y</p:attrName>
                                        </p:attrNameLst>
                                      </p:cBhvr>
                                    </p:animMotion>
                                  </p:childTnLst>
                                </p:cTn>
                              </p:par>
                              <p:par>
                                <p:cTn id="224" presetID="42" presetClass="path" presetSubtype="0" accel="50000" decel="50000" fill="hold" grpId="0" nodeType="withEffect">
                                  <p:stCondLst>
                                    <p:cond delay="3500"/>
                                  </p:stCondLst>
                                  <p:childTnLst>
                                    <p:animMotion origin="layout" path="M 0 0 L 0 0.25 E" pathEditMode="relative" ptsTypes="">
                                      <p:cBhvr>
                                        <p:cTn id="225" dur="2000" fill="hold"/>
                                        <p:tgtEl>
                                          <p:spTgt spid="278"/>
                                        </p:tgtEl>
                                        <p:attrNameLst>
                                          <p:attrName>ppt_x</p:attrName>
                                          <p:attrName>ppt_y</p:attrName>
                                        </p:attrNameLst>
                                      </p:cBhvr>
                                    </p:animMotion>
                                  </p:childTnLst>
                                </p:cTn>
                              </p:par>
                              <p:par>
                                <p:cTn id="226" presetID="42" presetClass="path" presetSubtype="0" accel="50000" decel="50000" fill="hold" grpId="0" nodeType="withEffect">
                                  <p:stCondLst>
                                    <p:cond delay="3500"/>
                                  </p:stCondLst>
                                  <p:childTnLst>
                                    <p:animMotion origin="layout" path="M 0 0 L 0 0.25 E" pathEditMode="relative" ptsTypes="">
                                      <p:cBhvr>
                                        <p:cTn id="227" dur="2000" fill="hold"/>
                                        <p:tgtEl>
                                          <p:spTgt spid="279"/>
                                        </p:tgtEl>
                                        <p:attrNameLst>
                                          <p:attrName>ppt_x</p:attrName>
                                          <p:attrName>ppt_y</p:attrName>
                                        </p:attrNameLst>
                                      </p:cBhvr>
                                    </p:animMotion>
                                  </p:childTnLst>
                                </p:cTn>
                              </p:par>
                              <p:par>
                                <p:cTn id="228" presetID="42" presetClass="path" presetSubtype="0" accel="50000" decel="50000" fill="hold" grpId="0" nodeType="withEffect">
                                  <p:stCondLst>
                                    <p:cond delay="3500"/>
                                  </p:stCondLst>
                                  <p:childTnLst>
                                    <p:animMotion origin="layout" path="M 0 0 L 0 0.25 E" pathEditMode="relative" ptsTypes="">
                                      <p:cBhvr>
                                        <p:cTn id="229" dur="2000" fill="hold"/>
                                        <p:tgtEl>
                                          <p:spTgt spid="280"/>
                                        </p:tgtEl>
                                        <p:attrNameLst>
                                          <p:attrName>ppt_x</p:attrName>
                                          <p:attrName>ppt_y</p:attrName>
                                        </p:attrNameLst>
                                      </p:cBhvr>
                                    </p:animMotion>
                                  </p:childTnLst>
                                </p:cTn>
                              </p:par>
                              <p:par>
                                <p:cTn id="230" presetID="42" presetClass="path" presetSubtype="0" accel="50000" decel="50000" fill="hold" grpId="0" nodeType="withEffect">
                                  <p:stCondLst>
                                    <p:cond delay="3500"/>
                                  </p:stCondLst>
                                  <p:childTnLst>
                                    <p:animMotion origin="layout" path="M 0 0 L 0 0.25 E" pathEditMode="relative" ptsTypes="">
                                      <p:cBhvr>
                                        <p:cTn id="231" dur="2000" fill="hold"/>
                                        <p:tgtEl>
                                          <p:spTgt spid="281"/>
                                        </p:tgtEl>
                                        <p:attrNameLst>
                                          <p:attrName>ppt_x</p:attrName>
                                          <p:attrName>ppt_y</p:attrName>
                                        </p:attrNameLst>
                                      </p:cBhvr>
                                    </p:animMotion>
                                  </p:childTnLst>
                                </p:cTn>
                              </p:par>
                              <p:par>
                                <p:cTn id="232" presetID="27" presetClass="emph" presetSubtype="0" fill="remove" grpId="1" nodeType="withEffect">
                                  <p:stCondLst>
                                    <p:cond delay="1000"/>
                                  </p:stCondLst>
                                  <p:childTnLst>
                                    <p:animClr clrSpc="rgb" dir="cw">
                                      <p:cBhvr override="childStyle">
                                        <p:cTn id="233" dur="250" autoRev="1" fill="remove"/>
                                        <p:tgtEl>
                                          <p:spTgt spid="112"/>
                                        </p:tgtEl>
                                        <p:attrNameLst>
                                          <p:attrName>style.color</p:attrName>
                                        </p:attrNameLst>
                                      </p:cBhvr>
                                      <p:to>
                                        <a:schemeClr val="bg1"/>
                                      </p:to>
                                    </p:animClr>
                                    <p:animClr clrSpc="rgb" dir="cw">
                                      <p:cBhvr>
                                        <p:cTn id="234" dur="250" autoRev="1" fill="remove"/>
                                        <p:tgtEl>
                                          <p:spTgt spid="112"/>
                                        </p:tgtEl>
                                        <p:attrNameLst>
                                          <p:attrName>fillcolor</p:attrName>
                                        </p:attrNameLst>
                                      </p:cBhvr>
                                      <p:to>
                                        <a:schemeClr val="bg1"/>
                                      </p:to>
                                    </p:animClr>
                                    <p:set>
                                      <p:cBhvr>
                                        <p:cTn id="235" dur="250" autoRev="1" fill="remove"/>
                                        <p:tgtEl>
                                          <p:spTgt spid="112"/>
                                        </p:tgtEl>
                                        <p:attrNameLst>
                                          <p:attrName>fill.type</p:attrName>
                                        </p:attrNameLst>
                                      </p:cBhvr>
                                      <p:to>
                                        <p:strVal val="solid"/>
                                      </p:to>
                                    </p:set>
                                    <p:set>
                                      <p:cBhvr>
                                        <p:cTn id="236" dur="250" autoRev="1" fill="remove"/>
                                        <p:tgtEl>
                                          <p:spTgt spid="112"/>
                                        </p:tgtEl>
                                        <p:attrNameLst>
                                          <p:attrName>fill.on</p:attrName>
                                        </p:attrNameLst>
                                      </p:cBhvr>
                                      <p:to>
                                        <p:strVal val="true"/>
                                      </p:to>
                                    </p:set>
                                  </p:childTnLst>
                                </p:cTn>
                              </p:par>
                            </p:childTnLst>
                          </p:cTn>
                        </p:par>
                        <p:par>
                          <p:cTn id="237" fill="hold">
                            <p:stCondLst>
                              <p:cond delay="15800"/>
                            </p:stCondLst>
                            <p:childTnLst>
                              <p:par>
                                <p:cTn id="238" presetID="8" presetClass="emph" presetSubtype="0" fill="hold" nodeType="afterEffect">
                                  <p:stCondLst>
                                    <p:cond delay="0"/>
                                  </p:stCondLst>
                                  <p:childTnLst>
                                    <p:animRot by="21600000">
                                      <p:cBhvr>
                                        <p:cTn id="239" dur="2000" fill="hold"/>
                                        <p:tgtEl>
                                          <p:spTgt spid="3197"/>
                                        </p:tgtEl>
                                        <p:attrNameLst>
                                          <p:attrName>r</p:attrName>
                                        </p:attrNameLst>
                                      </p:cBhvr>
                                    </p:animRot>
                                  </p:childTnLst>
                                </p:cTn>
                              </p:par>
                              <p:par>
                                <p:cTn id="240" presetID="32" presetClass="emph" presetSubtype="0" fill="hold" grpId="1" nodeType="withEffect">
                                  <p:stCondLst>
                                    <p:cond delay="10500"/>
                                  </p:stCondLst>
                                  <p:childTnLst>
                                    <p:animRot by="120000">
                                      <p:cBhvr>
                                        <p:cTn id="241" dur="100" fill="hold">
                                          <p:stCondLst>
                                            <p:cond delay="0"/>
                                          </p:stCondLst>
                                        </p:cTn>
                                        <p:tgtEl>
                                          <p:spTgt spid="306"/>
                                        </p:tgtEl>
                                        <p:attrNameLst>
                                          <p:attrName>r</p:attrName>
                                        </p:attrNameLst>
                                      </p:cBhvr>
                                    </p:animRot>
                                    <p:animRot by="-240000">
                                      <p:cBhvr>
                                        <p:cTn id="242" dur="200" fill="hold">
                                          <p:stCondLst>
                                            <p:cond delay="200"/>
                                          </p:stCondLst>
                                        </p:cTn>
                                        <p:tgtEl>
                                          <p:spTgt spid="306"/>
                                        </p:tgtEl>
                                        <p:attrNameLst>
                                          <p:attrName>r</p:attrName>
                                        </p:attrNameLst>
                                      </p:cBhvr>
                                    </p:animRot>
                                    <p:animRot by="240000">
                                      <p:cBhvr>
                                        <p:cTn id="243" dur="200" fill="hold">
                                          <p:stCondLst>
                                            <p:cond delay="400"/>
                                          </p:stCondLst>
                                        </p:cTn>
                                        <p:tgtEl>
                                          <p:spTgt spid="306"/>
                                        </p:tgtEl>
                                        <p:attrNameLst>
                                          <p:attrName>r</p:attrName>
                                        </p:attrNameLst>
                                      </p:cBhvr>
                                    </p:animRot>
                                    <p:animRot by="-240000">
                                      <p:cBhvr>
                                        <p:cTn id="244" dur="200" fill="hold">
                                          <p:stCondLst>
                                            <p:cond delay="600"/>
                                          </p:stCondLst>
                                        </p:cTn>
                                        <p:tgtEl>
                                          <p:spTgt spid="306"/>
                                        </p:tgtEl>
                                        <p:attrNameLst>
                                          <p:attrName>r</p:attrName>
                                        </p:attrNameLst>
                                      </p:cBhvr>
                                    </p:animRot>
                                    <p:animRot by="120000">
                                      <p:cBhvr>
                                        <p:cTn id="245" dur="200" fill="hold">
                                          <p:stCondLst>
                                            <p:cond delay="800"/>
                                          </p:stCondLst>
                                        </p:cTn>
                                        <p:tgtEl>
                                          <p:spTgt spid="306"/>
                                        </p:tgtEl>
                                        <p:attrNameLst>
                                          <p:attrName>r</p:attrName>
                                        </p:attrNameLst>
                                      </p:cBhvr>
                                    </p:animRot>
                                  </p:childTnLst>
                                </p:cTn>
                              </p:par>
                              <p:par>
                                <p:cTn id="246" presetID="35" presetClass="path" presetSubtype="0" decel="76000" fill="hold" nodeType="withEffect">
                                  <p:stCondLst>
                                    <p:cond delay="1000"/>
                                  </p:stCondLst>
                                  <p:childTnLst>
                                    <p:animMotion origin="layout" path="M -2.78197E-6 4.07407E-6 L -0.14457 4.07407E-6 " pathEditMode="relative" rAng="0" ptsTypes="AA">
                                      <p:cBhvr>
                                        <p:cTn id="247"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smtClean="0"/>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05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953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 name="compass"/>
          <p:cNvGrpSpPr/>
          <p:nvPr userDrawn="1"/>
        </p:nvGrpSpPr>
        <p:grpSpPr bwMode="black">
          <a:xfrm>
            <a:off x="9920062"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 name="Rectangle 2"/>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dirty="0">
                <a:latin typeface="Qualcomm Office Regular" pitchFamily="34" charset="0"/>
              </a:endParaRPr>
            </a:p>
          </p:txBody>
        </p:sp>
      </p:grpSp>
      <p:grpSp>
        <p:nvGrpSpPr>
          <p:cNvPr id="50" name="Group 49"/>
          <p:cNvGrpSpPr/>
          <p:nvPr userDrawn="1"/>
        </p:nvGrpSpPr>
        <p:grpSpPr>
          <a:xfrm>
            <a:off x="283464" y="3388539"/>
            <a:ext cx="9448609" cy="3256809"/>
            <a:chOff x="258525" y="3664444"/>
            <a:chExt cx="9448609" cy="3256809"/>
          </a:xfrm>
        </p:grpSpPr>
        <p:sp>
          <p:nvSpPr>
            <p:cNvPr id="51" name="TextBox 50"/>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smtClean="0">
                  <a:solidFill>
                    <a:schemeClr val="bg1"/>
                  </a:solidFill>
                  <a:latin typeface="Qualcomm Office Regular" pitchFamily="34" charset="0"/>
                  <a:ea typeface="+mn-ea"/>
                  <a:cs typeface="Arial" pitchFamily="34" charset="0"/>
                </a:rPr>
                <a:t>For more information on Qualcomm, visit us at: </a:t>
              </a:r>
              <a:br>
                <a:rPr lang="en-US" sz="2000" b="0" kern="1200" baseline="0" dirty="0" smtClean="0">
                  <a:solidFill>
                    <a:schemeClr val="bg1"/>
                  </a:solidFill>
                  <a:latin typeface="Qualcomm Office Regular" pitchFamily="34" charset="0"/>
                  <a:ea typeface="+mn-ea"/>
                  <a:cs typeface="Arial" pitchFamily="34" charset="0"/>
                </a:rPr>
              </a:br>
              <a:r>
                <a:rPr lang="en-US" sz="2000" b="0" kern="1200" baseline="0" dirty="0" smtClean="0">
                  <a:solidFill>
                    <a:schemeClr val="bg1"/>
                  </a:solidFill>
                  <a:latin typeface="Qualcomm Office Regular" pitchFamily="34" charset="0"/>
                  <a:ea typeface="+mn-ea"/>
                  <a:cs typeface="Arial" pitchFamily="34" charset="0"/>
                </a:rPr>
                <a:t>www.qualcomm.com &amp; www.qualcomm.com/blog </a:t>
              </a:r>
            </a:p>
          </p:txBody>
        </p:sp>
        <p:sp>
          <p:nvSpPr>
            <p:cNvPr id="52" name="Subtitle 2"/>
            <p:cNvSpPr txBox="1">
              <a:spLocks/>
            </p:cNvSpPr>
            <p:nvPr userDrawn="1"/>
          </p:nvSpPr>
          <p:spPr bwMode="gray">
            <a:xfrm>
              <a:off x="264414" y="6028030"/>
              <a:ext cx="8883135" cy="893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00" kern="1200" baseline="0" dirty="0" smtClean="0">
                  <a:solidFill>
                    <a:schemeClr val="bg1"/>
                  </a:solidFill>
                  <a:latin typeface="+mn-lt"/>
                  <a:ea typeface="+mn-ea"/>
                  <a:cs typeface="Arial" pitchFamily="34" charset="0"/>
                </a:rPr>
                <a:t>© 2013 Qualcomm Incorporated. All rights reserved. Qualcomm, Snapdragon, and Gobi are trademarks of Qualcomm Incorporated, registered in the United States and other countries. Vuforia and Wireless Reach are trademarks of Qualcomm Incorporated. Atheros and Skifta are trademarks of Qualcomm Atheros, Inc., registered in the united States and other countries. Hy-Fi is a trademark of Qualcomm Atheros, Inc. Alljoyn is a trademark of Qualcomm Innovation Center, Inc., registered in the United States and other countries. Other products and brand names may be trademarks or registered trademarks of their respective owners.</a:t>
              </a:r>
              <a:r>
                <a:rPr lang="en-US" sz="1000" kern="1200" baseline="0" dirty="0" smtClean="0">
                  <a:solidFill>
                    <a:schemeClr val="bg1"/>
                  </a:solidFill>
                  <a:effectLst/>
                  <a:latin typeface="+mn-lt"/>
                  <a:ea typeface="+mn-ea"/>
                  <a:cs typeface="Arial" pitchFamily="34" charset="0"/>
                </a:rPr>
                <a:t> </a:t>
              </a:r>
              <a:endParaRPr lang="en-US" sz="1000" kern="1200" baseline="0" dirty="0">
                <a:solidFill>
                  <a:schemeClr val="bg1"/>
                </a:solidFill>
                <a:effectLst/>
                <a:latin typeface="+mn-lt"/>
                <a:ea typeface="+mn-ea"/>
                <a:cs typeface="Arial" pitchFamily="34" charset="0"/>
              </a:endParaRPr>
            </a:p>
          </p:txBody>
        </p:sp>
        <p:sp>
          <p:nvSpPr>
            <p:cNvPr id="53" name="TextBox 52"/>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smtClean="0">
                  <a:solidFill>
                    <a:srgbClr val="FFFFFF"/>
                  </a:solidFill>
                  <a:latin typeface="Qualcomm Office Bold" pitchFamily="34" charset="0"/>
                  <a:ea typeface="+mj-ea"/>
                  <a:cs typeface="Arial" pitchFamily="34" charset="0"/>
                </a:rPr>
                <a:t>Thank you</a:t>
              </a:r>
              <a:endParaRPr lang="en-US" sz="5400" kern="1200" baseline="0" dirty="0">
                <a:solidFill>
                  <a:srgbClr val="FFFFFF"/>
                </a:solidFill>
                <a:latin typeface="Qualcomm Office Bold" pitchFamily="34" charset="0"/>
                <a:ea typeface="+mj-ea"/>
                <a:cs typeface="Arial" pitchFamily="34" charset="0"/>
              </a:endParaRPr>
            </a:p>
          </p:txBody>
        </p:sp>
        <p:grpSp>
          <p:nvGrpSpPr>
            <p:cNvPr id="54" name="Group 53"/>
            <p:cNvGrpSpPr/>
            <p:nvPr userDrawn="1"/>
          </p:nvGrpSpPr>
          <p:grpSpPr>
            <a:xfrm>
              <a:off x="259166" y="4586612"/>
              <a:ext cx="4834393" cy="424732"/>
              <a:chOff x="408334" y="1711578"/>
              <a:chExt cx="4834393" cy="424732"/>
            </a:xfrm>
          </p:grpSpPr>
          <p:sp>
            <p:nvSpPr>
              <p:cNvPr id="55" name="TextBox 54"/>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smtClean="0">
                    <a:solidFill>
                      <a:schemeClr val="bg1"/>
                    </a:solidFill>
                    <a:latin typeface="Qualcomm Office Regular" pitchFamily="34" charset="0"/>
                    <a:ea typeface="+mn-ea"/>
                    <a:cs typeface="Arial" pitchFamily="34" charset="0"/>
                  </a:rPr>
                  <a:t>Follow us on:</a:t>
                </a:r>
              </a:p>
            </p:txBody>
          </p:sp>
          <p:sp>
            <p:nvSpPr>
              <p:cNvPr id="56" name="Freeform 12"/>
              <p:cNvSpPr>
                <a:spLocks noChangeAspect="1"/>
              </p:cNvSpPr>
              <p:nvPr userDrawn="1"/>
            </p:nvSpPr>
            <p:spPr bwMode="auto">
              <a:xfrm>
                <a:off x="2966355"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pic>
            <p:nvPicPr>
              <p:cNvPr id="5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08219" y="1750208"/>
                <a:ext cx="162255" cy="34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spTree>
    <p:extLst>
      <p:ext uri="{BB962C8B-B14F-4D97-AF65-F5344CB8AC3E}">
        <p14:creationId xmlns:p14="http://schemas.microsoft.com/office/powerpoint/2010/main" val="76494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2000"/>
                                        <p:tgtEl>
                                          <p:spTgt spid="23"/>
                                        </p:tgtEl>
                                      </p:cBhvr>
                                    </p:animEffect>
                                  </p:childTnLst>
                                </p:cTn>
                              </p:par>
                              <p:par>
                                <p:cTn id="11" presetID="42" presetClass="entr" presetSubtype="0" fill="hold" nodeType="withEffect">
                                  <p:stCondLst>
                                    <p:cond delay="100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800"/>
                                        <p:tgtEl>
                                          <p:spTgt spid="45"/>
                                        </p:tgtEl>
                                      </p:cBhvr>
                                    </p:animEffect>
                                    <p:anim calcmode="lin" valueType="num">
                                      <p:cBhvr>
                                        <p:cTn id="14" dur="1800" fill="hold"/>
                                        <p:tgtEl>
                                          <p:spTgt spid="45"/>
                                        </p:tgtEl>
                                        <p:attrNameLst>
                                          <p:attrName>ppt_x</p:attrName>
                                        </p:attrNameLst>
                                      </p:cBhvr>
                                      <p:tavLst>
                                        <p:tav tm="0">
                                          <p:val>
                                            <p:strVal val="#ppt_x"/>
                                          </p:val>
                                        </p:tav>
                                        <p:tav tm="100000">
                                          <p:val>
                                            <p:strVal val="#ppt_x"/>
                                          </p:val>
                                        </p:tav>
                                      </p:tavLst>
                                    </p:anim>
                                    <p:anim calcmode="lin" valueType="num">
                                      <p:cBhvr>
                                        <p:cTn id="15" dur="1800" fill="hold"/>
                                        <p:tgtEl>
                                          <p:spTgt spid="4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47"/>
                                        </p:tgtEl>
                                        <p:attrNameLst>
                                          <p:attrName>style.visibility</p:attrName>
                                        </p:attrNameLst>
                                      </p:cBhvr>
                                      <p:to>
                                        <p:strVal val="visible"/>
                                      </p:to>
                                    </p:set>
                                    <p:animEffect transition="in" filter="fade">
                                      <p:cBhvr>
                                        <p:cTn id="18" dur="1400"/>
                                        <p:tgtEl>
                                          <p:spTgt spid="47"/>
                                        </p:tgtEl>
                                      </p:cBhvr>
                                    </p:animEffect>
                                    <p:anim calcmode="lin" valueType="num">
                                      <p:cBhvr>
                                        <p:cTn id="19" dur="1400" fill="hold"/>
                                        <p:tgtEl>
                                          <p:spTgt spid="47"/>
                                        </p:tgtEl>
                                        <p:attrNameLst>
                                          <p:attrName>ppt_x</p:attrName>
                                        </p:attrNameLst>
                                      </p:cBhvr>
                                      <p:tavLst>
                                        <p:tav tm="0">
                                          <p:val>
                                            <p:strVal val="#ppt_x"/>
                                          </p:val>
                                        </p:tav>
                                        <p:tav tm="100000">
                                          <p:val>
                                            <p:strVal val="#ppt_x"/>
                                          </p:val>
                                        </p:tav>
                                      </p:tavLst>
                                    </p:anim>
                                    <p:anim calcmode="lin" valueType="num">
                                      <p:cBhvr>
                                        <p:cTn id="20" dur="1400" fill="hold"/>
                                        <p:tgtEl>
                                          <p:spTgt spid="4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400"/>
                                        <p:tgtEl>
                                          <p:spTgt spid="6"/>
                                        </p:tgtEl>
                                      </p:cBhvr>
                                    </p:animEffect>
                                    <p:anim calcmode="lin" valueType="num">
                                      <p:cBhvr>
                                        <p:cTn id="24" dur="1400" fill="hold"/>
                                        <p:tgtEl>
                                          <p:spTgt spid="6"/>
                                        </p:tgtEl>
                                        <p:attrNameLst>
                                          <p:attrName>ppt_x</p:attrName>
                                        </p:attrNameLst>
                                      </p:cBhvr>
                                      <p:tavLst>
                                        <p:tav tm="0">
                                          <p:val>
                                            <p:strVal val="#ppt_x"/>
                                          </p:val>
                                        </p:tav>
                                        <p:tav tm="100000">
                                          <p:val>
                                            <p:strVal val="#ppt_x"/>
                                          </p:val>
                                        </p:tav>
                                      </p:tavLst>
                                    </p:anim>
                                    <p:anim calcmode="lin" valueType="num">
                                      <p:cBhvr>
                                        <p:cTn id="25" dur="1400" fill="hold"/>
                                        <p:tgtEl>
                                          <p:spTgt spid="6"/>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6"/>
                                        </p:tgtEl>
                                      </p:cBhvr>
                                      <p:by x="0" y="100000"/>
                                    </p:animScale>
                                  </p:childTnLst>
                                </p:cTn>
                              </p:par>
                              <p:par>
                                <p:cTn id="28" presetID="10" presetClass="entr" presetSubtype="0" fill="hold"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fade">
                                      <p:cBhvr>
                                        <p:cTn id="30" dur="125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a:extLst/>
        </p:spPr>
        <p:txBody>
          <a:bodyPr vert="horz" wrap="square" lIns="91440" tIns="45720" rIns="91440" bIns="45720" numCol="1" anchor="t" anchorCtr="0" compatLnSpc="1">
            <a:prstTxWarp prst="textNoShape">
              <a:avLst/>
            </a:prstTxWarp>
          </a:bodyPr>
          <a:lstStyle/>
          <a:p>
            <a:pPr lvl="0"/>
            <a:endParaRPr lang="en-US" dirty="0">
              <a:latin typeface="Qualcomm Office Regular" pitchFamily="34" charset="0"/>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596551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3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49"/>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7" name="Text Placeholder 2"/>
          <p:cNvSpPr>
            <a:spLocks noGrp="1"/>
          </p:cNvSpPr>
          <p:nvPr>
            <p:ph idx="1"/>
          </p:nvPr>
        </p:nvSpPr>
        <p:spPr>
          <a:xfrm>
            <a:off x="586862" y="1096261"/>
            <a:ext cx="10642657" cy="521987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8" name="Slide Number Placeholder 5"/>
          <p:cNvSpPr>
            <a:spLocks noGrp="1"/>
          </p:cNvSpPr>
          <p:nvPr>
            <p:ph type="sldNum" sz="quarter" idx="4"/>
          </p:nvPr>
        </p:nvSpPr>
        <p:spPr>
          <a:xfrm>
            <a:off x="163249"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9" name="Rectangle 8"/>
          <p:cNvSpPr>
            <a:spLocks noGrp="1" noChangeArrowheads="1"/>
          </p:cNvSpPr>
          <p:nvPr userDrawn="1"/>
        </p:nvSpPr>
        <p:spPr>
          <a:xfrm>
            <a:off x="6871242" y="6483350"/>
            <a:ext cx="5317584" cy="374650"/>
          </a:xfrm>
          <a:prstGeom prst="rect">
            <a:avLst/>
          </a:prstGeom>
          <a:no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900" dirty="0" smtClean="0">
                <a:solidFill>
                  <a:prstClr val="white"/>
                </a:solidFill>
              </a:rPr>
              <a:t>Qualcomm Confidential and Proprietary — Restricted Distribution - DO NOT COPY</a:t>
            </a:r>
          </a:p>
          <a:p>
            <a:r>
              <a:rPr lang="en-US" sz="900" dirty="0" smtClean="0">
                <a:solidFill>
                  <a:prstClr val="white"/>
                </a:solidFill>
              </a:rPr>
              <a:t>MAY CONTAIN U.S. AND INTERNATIONAL EXPORT CONTROLLED INFORMATION —</a:t>
            </a:r>
            <a:endParaRPr lang="en-US" sz="900" dirty="0">
              <a:solidFill>
                <a:prstClr val="white"/>
              </a:solidFill>
            </a:endParaRPr>
          </a:p>
        </p:txBody>
      </p:sp>
    </p:spTree>
    <p:extLst>
      <p:ext uri="{BB962C8B-B14F-4D97-AF65-F5344CB8AC3E}">
        <p14:creationId xmlns:p14="http://schemas.microsoft.com/office/powerpoint/2010/main" val="181416047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1_Horizon">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cstate="print">
            <a:lum bright="4000" contrast="-6000"/>
            <a:alphaModFix amt="40000"/>
          </a:blip>
          <a:srcRect/>
          <a:stretch>
            <a:fillRect/>
          </a:stretch>
        </p:blipFill>
        <p:spPr bwMode="auto">
          <a:xfrm>
            <a:off x="0" y="5261914"/>
            <a:ext cx="12188825" cy="1786167"/>
          </a:xfrm>
          <a:prstGeom prst="rect">
            <a:avLst/>
          </a:prstGeom>
          <a:noFill/>
          <a:ln w="9525">
            <a:noFill/>
            <a:miter lim="800000"/>
            <a:headEnd/>
            <a:tailEnd/>
          </a:ln>
        </p:spPr>
      </p:pic>
      <p:sp>
        <p:nvSpPr>
          <p:cNvPr id="13" name="Text Box 9"/>
          <p:cNvSpPr txBox="1">
            <a:spLocks noChangeArrowheads="1"/>
          </p:cNvSpPr>
          <p:nvPr/>
        </p:nvSpPr>
        <p:spPr bwMode="auto">
          <a:xfrm>
            <a:off x="110038" y="6624639"/>
            <a:ext cx="49940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fld id="{E0D1DB66-BBC7-47D7-B0A7-8444BD0D6861}" type="slidenum">
              <a:rPr lang="en-US" sz="700"/>
              <a:pPr/>
              <a:t>‹#›</a:t>
            </a:fld>
            <a:endParaRPr lang="en-US" sz="700" dirty="0"/>
          </a:p>
        </p:txBody>
      </p:sp>
      <p:sp>
        <p:nvSpPr>
          <p:cNvPr id="18" name="Rectangle 2"/>
          <p:cNvSpPr>
            <a:spLocks noGrp="1" noChangeArrowheads="1"/>
          </p:cNvSpPr>
          <p:nvPr>
            <p:ph type="title" hasCustomPrompt="1"/>
          </p:nvPr>
        </p:nvSpPr>
        <p:spPr bwMode="auto">
          <a:xfrm>
            <a:off x="582355" y="587578"/>
            <a:ext cx="10969943" cy="43858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3000"/>
            </a:lvl1pPr>
          </a:lstStyle>
          <a:p>
            <a:pPr lvl="0"/>
            <a:r>
              <a:rPr lang="en-US" dirty="0" smtClean="0"/>
              <a:t>Blank shadow slide placeholder</a:t>
            </a:r>
          </a:p>
        </p:txBody>
      </p:sp>
      <p:sp>
        <p:nvSpPr>
          <p:cNvPr id="7" name="TextBox 6"/>
          <p:cNvSpPr txBox="1"/>
          <p:nvPr/>
        </p:nvSpPr>
        <p:spPr>
          <a:xfrm>
            <a:off x="6299553" y="6593424"/>
            <a:ext cx="5723724" cy="307777"/>
          </a:xfrm>
          <a:prstGeom prst="rect">
            <a:avLst/>
          </a:prstGeom>
          <a:noFill/>
        </p:spPr>
        <p:txBody>
          <a:bodyPr wrap="square" rtlCol="0" anchor="ctr">
            <a:spAutoFit/>
          </a:bodyPr>
          <a:lstStyle/>
          <a:p>
            <a:pPr marL="0" marR="0" indent="0" algn="r" defTabSz="914400" rtl="0" eaLnBrk="1" fontAlgn="base" latinLnBrk="0" hangingPunct="1">
              <a:lnSpc>
                <a:spcPct val="100000"/>
              </a:lnSpc>
              <a:spcBef>
                <a:spcPct val="0"/>
              </a:spcBef>
              <a:spcAft>
                <a:spcPct val="0"/>
              </a:spcAft>
              <a:buClrTx/>
              <a:buSzTx/>
              <a:buFontTx/>
              <a:buNone/>
              <a:tabLst/>
              <a:defRPr/>
            </a:pPr>
            <a:r>
              <a:rPr lang="en-US" sz="700" dirty="0" smtClean="0">
                <a:latin typeface="Helvetica Neue"/>
                <a:cs typeface="Helvetica Neue"/>
              </a:rPr>
              <a:t>Qualcomm and Qualcomm Labs Confidential and Proprietary</a:t>
            </a:r>
          </a:p>
          <a:p>
            <a:pPr algn="r"/>
            <a:r>
              <a:rPr lang="en-US" sz="700" dirty="0" smtClean="0">
                <a:latin typeface="Helvetica Neue"/>
                <a:cs typeface="Helvetica Neue"/>
              </a:rPr>
              <a:t>    </a:t>
            </a:r>
            <a:endParaRPr lang="en-US" sz="700" dirty="0">
              <a:latin typeface="Helvetica Neue"/>
              <a:cs typeface="Helvetica Neue"/>
            </a:endParaRPr>
          </a:p>
        </p:txBody>
      </p:sp>
      <p:sp>
        <p:nvSpPr>
          <p:cNvPr id="9" name="Text Placeholder 12"/>
          <p:cNvSpPr>
            <a:spLocks noGrp="1"/>
          </p:cNvSpPr>
          <p:nvPr>
            <p:ph type="body" sz="quarter" idx="12" hasCustomPrompt="1"/>
          </p:nvPr>
        </p:nvSpPr>
        <p:spPr>
          <a:xfrm>
            <a:off x="582355" y="1021715"/>
            <a:ext cx="10969943" cy="357790"/>
          </a:xfrm>
          <a:prstGeom prst="rect">
            <a:avLst/>
          </a:prstGeom>
        </p:spPr>
        <p:txBody>
          <a:bodyPr/>
          <a:lstStyle>
            <a:lvl1pPr marL="0" indent="0">
              <a:spcBef>
                <a:spcPts val="250"/>
              </a:spcBef>
              <a:buFontTx/>
              <a:buNone/>
              <a:defRPr sz="1800" b="0" i="0" cap="none" spc="50">
                <a:solidFill>
                  <a:srgbClr val="C0492B"/>
                </a:solidFill>
                <a:latin typeface="Helvetica Neue Light"/>
                <a:cs typeface="Helvetica Neue Light"/>
              </a:defRPr>
            </a:lvl1pPr>
            <a:lvl2pPr>
              <a:buFontTx/>
              <a:buNone/>
              <a:defRPr/>
            </a:lvl2pPr>
            <a:lvl3pPr>
              <a:buFontTx/>
              <a:buNone/>
              <a:defRPr/>
            </a:lvl3pPr>
            <a:lvl4pPr>
              <a:buFontTx/>
              <a:buNone/>
              <a:defRPr/>
            </a:lvl4pPr>
            <a:lvl5pPr>
              <a:buFontTx/>
              <a:buNone/>
              <a:defRPr/>
            </a:lvl5pPr>
          </a:lstStyle>
          <a:p>
            <a:pPr lvl="0"/>
            <a:r>
              <a:rPr lang="en-US" dirty="0" smtClean="0"/>
              <a:t>Subtitle Placeholder, Helvetica </a:t>
            </a:r>
            <a:r>
              <a:rPr lang="en-US" dirty="0" err="1" smtClean="0"/>
              <a:t>Neue</a:t>
            </a:r>
            <a:r>
              <a:rPr lang="en-US" dirty="0" smtClean="0"/>
              <a:t> Light 18pt</a:t>
            </a:r>
          </a:p>
        </p:txBody>
      </p:sp>
    </p:spTree>
    <p:extLst>
      <p:ext uri="{BB962C8B-B14F-4D97-AF65-F5344CB8AC3E}">
        <p14:creationId xmlns:p14="http://schemas.microsoft.com/office/powerpoint/2010/main" val="215702703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with Subtitle and Content">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96299" y="1287463"/>
            <a:ext cx="11649174" cy="484188"/>
          </a:xfrm>
          <a:prstGeom prst="rect">
            <a:avLst/>
          </a:prstGeom>
        </p:spPr>
        <p:txBody>
          <a:bodyPr lIns="0" tIns="0" rIns="0" bIns="0" anchor="b">
            <a:noAutofit/>
          </a:bodyPr>
          <a:lstStyle>
            <a:lvl1pPr>
              <a:buFontTx/>
              <a:buNone/>
              <a:defRPr sz="2400" b="0">
                <a:solidFill>
                  <a:schemeClr val="bg2"/>
                </a:solidFill>
              </a:defRPr>
            </a:lvl1pPr>
          </a:lstStyle>
          <a:p>
            <a:pPr lvl="0"/>
            <a:r>
              <a:rPr lang="en-US" dirty="0" smtClean="0"/>
              <a:t>Click to edit Master text styles</a:t>
            </a:r>
          </a:p>
        </p:txBody>
      </p:sp>
      <p:sp>
        <p:nvSpPr>
          <p:cNvPr id="7" name="Content Placeholder 5"/>
          <p:cNvSpPr>
            <a:spLocks noGrp="1"/>
          </p:cNvSpPr>
          <p:nvPr>
            <p:ph sz="quarter" idx="11"/>
          </p:nvPr>
        </p:nvSpPr>
        <p:spPr>
          <a:xfrm>
            <a:off x="285677" y="1850754"/>
            <a:ext cx="11659796" cy="4627834"/>
          </a:xfrm>
        </p:spPr>
        <p:txBody>
          <a:bodyPr>
            <a:normAutofit/>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12412554"/>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11" name="Text Placeholder 10"/>
          <p:cNvSpPr>
            <a:spLocks noGrp="1"/>
          </p:cNvSpPr>
          <p:nvPr>
            <p:ph type="body" sz="quarter" idx="11"/>
          </p:nvPr>
        </p:nvSpPr>
        <p:spPr>
          <a:xfrm>
            <a:off x="609441" y="1719072"/>
            <a:ext cx="10969943" cy="1671740"/>
          </a:xfrm>
        </p:spPr>
        <p:txBody>
          <a:bodyPr/>
          <a:lstStyle>
            <a:lvl1pPr>
              <a:buClr>
                <a:schemeClr val="accent1"/>
              </a:buClr>
              <a:defRPr/>
            </a:lvl1pPr>
            <a:lvl2pPr>
              <a:buClr>
                <a:schemeClr val="tx2"/>
              </a:buClr>
              <a:defRPr/>
            </a:lvl2pPr>
            <a:lvl3pPr>
              <a:buClr>
                <a:schemeClr val="tx2"/>
              </a:buClr>
              <a:defRPr/>
            </a:lvl3pPr>
            <a:lvl4pPr>
              <a:buClr>
                <a:schemeClr val="tx2"/>
              </a:buClr>
              <a:defRPr/>
            </a:lvl4pPr>
            <a:lvl5pPr>
              <a:buClr>
                <a:schemeClr val="tx2"/>
              </a:buCl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2"/>
          <p:cNvSpPr>
            <a:spLocks noGrp="1"/>
          </p:cNvSpPr>
          <p:nvPr>
            <p:ph type="body" sz="quarter" idx="12"/>
          </p:nvPr>
        </p:nvSpPr>
        <p:spPr>
          <a:xfrm>
            <a:off x="582355" y="1021716"/>
            <a:ext cx="10969943" cy="328295"/>
          </a:xfrm>
        </p:spPr>
        <p:txBody>
          <a:bodyPr/>
          <a:lstStyle>
            <a:lvl1pPr marL="0" indent="0">
              <a:spcBef>
                <a:spcPts val="250"/>
              </a:spcBef>
              <a:buFontTx/>
              <a:buNone/>
              <a:defRPr sz="1600" b="0" i="0" cap="all" spc="50">
                <a:solidFill>
                  <a:srgbClr val="C0492B"/>
                </a:solidFill>
                <a:latin typeface="Helvetica Neue Light"/>
                <a:cs typeface="Helvetica Neue Light"/>
              </a:defRPr>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
        <p:nvSpPr>
          <p:cNvPr id="6" name="Rectangle 2"/>
          <p:cNvSpPr>
            <a:spLocks noGrp="1" noChangeArrowheads="1"/>
          </p:cNvSpPr>
          <p:nvPr>
            <p:ph type="title"/>
          </p:nvPr>
        </p:nvSpPr>
        <p:spPr bwMode="auto">
          <a:xfrm>
            <a:off x="582355" y="568342"/>
            <a:ext cx="10969943" cy="45781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3000"/>
            </a:lvl1pPr>
          </a:lstStyle>
          <a:p>
            <a:pPr lvl="0"/>
            <a:r>
              <a:rPr lang="en-US" dirty="0" smtClean="0"/>
              <a:t>Click to edit Master title style</a:t>
            </a:r>
          </a:p>
        </p:txBody>
      </p:sp>
      <p:sp>
        <p:nvSpPr>
          <p:cNvPr id="7" name="Text Box 9"/>
          <p:cNvSpPr txBox="1">
            <a:spLocks noChangeArrowheads="1"/>
          </p:cNvSpPr>
          <p:nvPr userDrawn="1"/>
        </p:nvSpPr>
        <p:spPr bwMode="auto">
          <a:xfrm>
            <a:off x="110038" y="6624639"/>
            <a:ext cx="49940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fld id="{038AC053-9893-4E83-8499-ECD7FFD39639}" type="slidenum">
              <a:rPr lang="en-US" sz="700"/>
              <a:pPr/>
              <a:t>‹#›</a:t>
            </a:fld>
            <a:endParaRPr lang="en-US" sz="700" dirty="0"/>
          </a:p>
        </p:txBody>
      </p:sp>
      <p:sp>
        <p:nvSpPr>
          <p:cNvPr id="8" name="TextBox 7"/>
          <p:cNvSpPr txBox="1"/>
          <p:nvPr userDrawn="1"/>
        </p:nvSpPr>
        <p:spPr>
          <a:xfrm>
            <a:off x="6299553" y="6593424"/>
            <a:ext cx="5723724" cy="307777"/>
          </a:xfrm>
          <a:prstGeom prst="rect">
            <a:avLst/>
          </a:prstGeom>
          <a:noFill/>
        </p:spPr>
        <p:txBody>
          <a:bodyPr wrap="square" rtlCol="0" anchor="ctr">
            <a:spAutoFit/>
          </a:bodyPr>
          <a:lstStyle/>
          <a:p>
            <a:pPr marL="0" marR="0" indent="0" algn="r" defTabSz="914400" rtl="0" eaLnBrk="1" fontAlgn="base" latinLnBrk="0" hangingPunct="1">
              <a:lnSpc>
                <a:spcPct val="100000"/>
              </a:lnSpc>
              <a:spcBef>
                <a:spcPct val="0"/>
              </a:spcBef>
              <a:spcAft>
                <a:spcPct val="0"/>
              </a:spcAft>
              <a:buClrTx/>
              <a:buSzTx/>
              <a:buFontTx/>
              <a:buNone/>
              <a:tabLst/>
              <a:defRPr/>
            </a:pPr>
            <a:r>
              <a:rPr lang="en-US" sz="700" dirty="0" smtClean="0">
                <a:latin typeface="Helvetica Neue"/>
                <a:cs typeface="Helvetica Neue"/>
              </a:rPr>
              <a:t>Qualcomm and Qualcomm Labs Confidential and Proprietary</a:t>
            </a:r>
          </a:p>
          <a:p>
            <a:pPr algn="r"/>
            <a:r>
              <a:rPr lang="en-US" sz="700" dirty="0" smtClean="0">
                <a:latin typeface="Helvetica Neue"/>
                <a:cs typeface="Helvetica Neue"/>
              </a:rPr>
              <a:t>    </a:t>
            </a:r>
            <a:endParaRPr lang="en-US" sz="700" dirty="0">
              <a:latin typeface="Helvetica Neue"/>
              <a:cs typeface="Helvetica Neue"/>
            </a:endParaRPr>
          </a:p>
        </p:txBody>
      </p:sp>
    </p:spTree>
    <p:extLst>
      <p:ext uri="{BB962C8B-B14F-4D97-AF65-F5344CB8AC3E}">
        <p14:creationId xmlns:p14="http://schemas.microsoft.com/office/powerpoint/2010/main" val="48830907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231354" y="1934892"/>
            <a:ext cx="11430000" cy="164660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7982" y="6356351"/>
            <a:ext cx="2742486" cy="365125"/>
          </a:xfrm>
          <a:prstGeom prst="rect">
            <a:avLst/>
          </a:prstGeom>
        </p:spPr>
        <p:txBody>
          <a:bodyPr/>
          <a:lstStyle/>
          <a:p>
            <a:fld id="{68F55B13-3F0B-4C5B-B3F4-2583667AF895}" type="datetimeFigureOut">
              <a:rPr lang="en-US" smtClean="0"/>
              <a:t>8/7/2015</a:t>
            </a:fld>
            <a:endParaRPr lang="en-US"/>
          </a:p>
        </p:txBody>
      </p:sp>
      <p:sp>
        <p:nvSpPr>
          <p:cNvPr id="5" name="Footer Placeholder 4"/>
          <p:cNvSpPr>
            <a:spLocks noGrp="1"/>
          </p:cNvSpPr>
          <p:nvPr>
            <p:ph type="ftr" sz="quarter" idx="11"/>
          </p:nvPr>
        </p:nvSpPr>
        <p:spPr>
          <a:xfrm>
            <a:off x="4037549" y="6356351"/>
            <a:ext cx="4113728"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08357" y="6356351"/>
            <a:ext cx="2742486" cy="365125"/>
          </a:xfrm>
          <a:prstGeom prst="rect">
            <a:avLst/>
          </a:prstGeom>
        </p:spPr>
        <p:txBody>
          <a:bodyPr/>
          <a:lstStyle/>
          <a:p>
            <a:fld id="{2527EBF0-A229-4BB7-9AB4-6FF2C4258261}" type="slidenum">
              <a:rPr lang="en-US" smtClean="0"/>
              <a:t>‹#›</a:t>
            </a:fld>
            <a:endParaRPr lang="en-US"/>
          </a:p>
        </p:txBody>
      </p:sp>
    </p:spTree>
    <p:extLst>
      <p:ext uri="{BB962C8B-B14F-4D97-AF65-F5344CB8AC3E}">
        <p14:creationId xmlns:p14="http://schemas.microsoft.com/office/powerpoint/2010/main" val="27977161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49"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5" y="1284288"/>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6" name="Picture 2" descr="C:\Documents and Settings\prauber\My Documents\Donut\Figures\donut_lg.jpg"/>
          <p:cNvPicPr>
            <a:picLocks noChangeAspect="1" noChangeArrowheads="1"/>
          </p:cNvPicPr>
          <p:nvPr userDrawn="1"/>
        </p:nvPicPr>
        <p:blipFill>
          <a:blip r:embed="rId2" cstate="print">
            <a:clrChange>
              <a:clrFrom>
                <a:srgbClr val="FEFEFE"/>
              </a:clrFrom>
              <a:clrTo>
                <a:srgbClr val="FEFEFE">
                  <a:alpha val="0"/>
                </a:srgbClr>
              </a:clrTo>
            </a:clrChange>
          </a:blip>
          <a:srcRect/>
          <a:stretch>
            <a:fillRect/>
          </a:stretch>
        </p:blipFill>
        <p:spPr bwMode="auto">
          <a:xfrm>
            <a:off x="10741805" y="158266"/>
            <a:ext cx="937602" cy="703385"/>
          </a:xfrm>
          <a:prstGeom prst="rect">
            <a:avLst/>
          </a:prstGeom>
          <a:noFill/>
        </p:spPr>
      </p:pic>
    </p:spTree>
    <p:extLst>
      <p:ext uri="{BB962C8B-B14F-4D97-AF65-F5344CB8AC3E}">
        <p14:creationId xmlns:p14="http://schemas.microsoft.com/office/powerpoint/2010/main" val="99418967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6_Gradient Title Slide">
    <p:bg bwMode="auto">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grpSp>
        <p:nvGrpSpPr>
          <p:cNvPr id="3" name="Group 2"/>
          <p:cNvGrpSpPr/>
          <p:nvPr userDrawn="1"/>
        </p:nvGrpSpPr>
        <p:grpSpPr>
          <a:xfrm>
            <a:off x="7006002" y="4564076"/>
            <a:ext cx="1102001" cy="1605174"/>
            <a:chOff x="4921606" y="4143170"/>
            <a:chExt cx="1102001" cy="1605174"/>
          </a:xfrm>
        </p:grpSpPr>
        <p:sp>
          <p:nvSpPr>
            <p:cNvPr id="16"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7"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8" name="bIg Eye"/>
          <p:cNvGrpSpPr/>
          <p:nvPr userDrawn="1"/>
        </p:nvGrpSpPr>
        <p:grpSpPr>
          <a:xfrm>
            <a:off x="7279864" y="4670214"/>
            <a:ext cx="794070" cy="469104"/>
            <a:chOff x="2665413" y="2318584"/>
            <a:chExt cx="962025" cy="568325"/>
          </a:xfrm>
          <a:solidFill>
            <a:schemeClr val="tx2"/>
          </a:solidFill>
        </p:grpSpPr>
        <p:sp>
          <p:nvSpPr>
            <p:cNvPr id="19"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1" name="Line to bugle"/>
          <p:cNvSpPr>
            <a:spLocks noChangeArrowheads="1"/>
          </p:cNvSpPr>
          <p:nvPr userDrawn="1"/>
        </p:nvSpPr>
        <p:spPr bwMode="auto">
          <a:xfrm>
            <a:off x="6877588" y="5806284"/>
            <a:ext cx="19656" cy="52544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Bugle"/>
          <p:cNvSpPr>
            <a:spLocks/>
          </p:cNvSpPr>
          <p:nvPr userDrawn="1"/>
        </p:nvSpPr>
        <p:spPr bwMode="auto">
          <a:xfrm>
            <a:off x="6612898" y="6260974"/>
            <a:ext cx="490069"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 name="Arrow round wheel 2"/>
          <p:cNvGrpSpPr/>
          <p:nvPr userDrawn="1"/>
        </p:nvGrpSpPr>
        <p:grpSpPr>
          <a:xfrm>
            <a:off x="6076966" y="5405318"/>
            <a:ext cx="811105" cy="564759"/>
            <a:chOff x="1208088" y="3209171"/>
            <a:chExt cx="982663" cy="684213"/>
          </a:xfrm>
        </p:grpSpPr>
        <p:sp>
          <p:nvSpPr>
            <p:cNvPr id="24"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 name="Wheel connector"/>
          <p:cNvGrpSpPr/>
          <p:nvPr userDrawn="1"/>
        </p:nvGrpSpPr>
        <p:grpSpPr>
          <a:xfrm>
            <a:off x="6515932" y="5246766"/>
            <a:ext cx="926414" cy="807173"/>
            <a:chOff x="1739901" y="3017084"/>
            <a:chExt cx="1122362" cy="977900"/>
          </a:xfrm>
        </p:grpSpPr>
        <p:sp>
          <p:nvSpPr>
            <p:cNvPr id="27"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9" name="Arrow around wheel 1"/>
          <p:cNvGrpSpPr/>
          <p:nvPr userDrawn="1"/>
        </p:nvGrpSpPr>
        <p:grpSpPr>
          <a:xfrm>
            <a:off x="6295794" y="5077731"/>
            <a:ext cx="517587" cy="638139"/>
            <a:chOff x="1473201" y="2812296"/>
            <a:chExt cx="627063" cy="773113"/>
          </a:xfrm>
        </p:grpSpPr>
        <p:sp>
          <p:nvSpPr>
            <p:cNvPr id="30"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 name="Big Wheel 1"/>
          <p:cNvGrpSpPr/>
          <p:nvPr userDrawn="1"/>
        </p:nvGrpSpPr>
        <p:grpSpPr>
          <a:xfrm>
            <a:off x="6378346" y="5198283"/>
            <a:ext cx="450759" cy="418001"/>
            <a:chOff x="1573213" y="2958346"/>
            <a:chExt cx="546100" cy="506413"/>
          </a:xfrm>
          <a:solidFill>
            <a:schemeClr val="accent4"/>
          </a:solidFill>
        </p:grpSpPr>
        <p:sp>
          <p:nvSpPr>
            <p:cNvPr id="33"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4" name="Pin wheel 1"/>
            <p:cNvGrpSpPr/>
            <p:nvPr userDrawn="1"/>
          </p:nvGrpSpPr>
          <p:grpSpPr>
            <a:xfrm>
              <a:off x="1697038" y="3050421"/>
              <a:ext cx="322263" cy="325438"/>
              <a:chOff x="1697038" y="3050421"/>
              <a:chExt cx="322263" cy="325438"/>
            </a:xfrm>
            <a:grpFill/>
          </p:grpSpPr>
          <p:sp>
            <p:nvSpPr>
              <p:cNvPr id="35"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9"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0"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1"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2"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3"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44" name="Small Wheel 1"/>
          <p:cNvGrpSpPr/>
          <p:nvPr userDrawn="1"/>
        </p:nvGrpSpPr>
        <p:grpSpPr>
          <a:xfrm>
            <a:off x="7192071" y="5765663"/>
            <a:ext cx="322345" cy="313173"/>
            <a:chOff x="2559051" y="3645734"/>
            <a:chExt cx="390525" cy="379413"/>
          </a:xfrm>
          <a:solidFill>
            <a:schemeClr val="accent4"/>
          </a:solidFill>
        </p:grpSpPr>
        <p:sp>
          <p:nvSpPr>
            <p:cNvPr id="45"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46" name="Pin wheel 2"/>
            <p:cNvGrpSpPr/>
            <p:nvPr userDrawn="1"/>
          </p:nvGrpSpPr>
          <p:grpSpPr>
            <a:xfrm>
              <a:off x="2627313" y="3709234"/>
              <a:ext cx="254000" cy="252413"/>
              <a:chOff x="2627313" y="3709234"/>
              <a:chExt cx="254000" cy="252413"/>
            </a:xfrm>
            <a:grpFill/>
          </p:grpSpPr>
          <p:sp>
            <p:nvSpPr>
              <p:cNvPr id="47"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8"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9"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0"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1"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3"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4"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5"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sp useBgFill="1">
        <p:nvSpPr>
          <p:cNvPr id="73"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pic>
        <p:nvPicPr>
          <p:cNvPr id="64" name="arrowMask"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696" y="0"/>
            <a:ext cx="7253872" cy="6896482"/>
          </a:xfrm>
          <a:prstGeom prst="rect">
            <a:avLst/>
          </a:prstGeom>
          <a:noFill/>
        </p:spPr>
      </p:pic>
      <p:sp useBgFill="1">
        <p:nvSpPr>
          <p:cNvPr id="56" name="Blink Block"/>
          <p:cNvSpPr/>
          <p:nvPr userDrawn="1"/>
        </p:nvSpPr>
        <p:spPr bwMode="auto">
          <a:xfrm>
            <a:off x="8118913" y="3750228"/>
            <a:ext cx="3322294"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Qualcomm Office Regular" pitchFamily="34" charset="0"/>
            </a:endParaRPr>
          </a:p>
        </p:txBody>
      </p:sp>
      <p:grpSp>
        <p:nvGrpSpPr>
          <p:cNvPr id="59" name="Yellow Arrow 2"/>
          <p:cNvGrpSpPr/>
          <p:nvPr userDrawn="1"/>
        </p:nvGrpSpPr>
        <p:grpSpPr>
          <a:xfrm>
            <a:off x="8428455" y="5186512"/>
            <a:ext cx="1602175" cy="389150"/>
            <a:chOff x="8730417" y="1481563"/>
            <a:chExt cx="1602175" cy="389150"/>
          </a:xfrm>
        </p:grpSpPr>
        <p:sp>
          <p:nvSpPr>
            <p:cNvPr id="60"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3" name="Combined White Arrows"/>
          <p:cNvGrpSpPr/>
          <p:nvPr userDrawn="1"/>
        </p:nvGrpSpPr>
        <p:grpSpPr>
          <a:xfrm>
            <a:off x="8276826" y="4901342"/>
            <a:ext cx="1998338" cy="973653"/>
            <a:chOff x="8578788" y="1196393"/>
            <a:chExt cx="1998338" cy="973653"/>
          </a:xfrm>
        </p:grpSpPr>
        <p:grpSp>
          <p:nvGrpSpPr>
            <p:cNvPr id="65" name="Big White Arrow"/>
            <p:cNvGrpSpPr/>
            <p:nvPr userDrawn="1"/>
          </p:nvGrpSpPr>
          <p:grpSpPr>
            <a:xfrm>
              <a:off x="8578788" y="1196393"/>
              <a:ext cx="1998338" cy="386520"/>
              <a:chOff x="8578788" y="1227389"/>
              <a:chExt cx="1998338" cy="386520"/>
            </a:xfrm>
          </p:grpSpPr>
          <p:sp>
            <p:nvSpPr>
              <p:cNvPr id="70"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2"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6" name="Small White Arrow"/>
            <p:cNvGrpSpPr/>
            <p:nvPr userDrawn="1"/>
          </p:nvGrpSpPr>
          <p:grpSpPr>
            <a:xfrm>
              <a:off x="9024032" y="1780020"/>
              <a:ext cx="1054386" cy="390026"/>
              <a:chOff x="9024032" y="1756773"/>
              <a:chExt cx="1054386" cy="390026"/>
            </a:xfrm>
          </p:grpSpPr>
          <p:sp>
            <p:nvSpPr>
              <p:cNvPr id="67"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8"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9"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74" name="spaceman"/>
          <p:cNvGrpSpPr/>
          <p:nvPr userDrawn="1"/>
        </p:nvGrpSpPr>
        <p:grpSpPr>
          <a:xfrm rot="21402827">
            <a:off x="10761289" y="3979769"/>
            <a:ext cx="977433" cy="1700309"/>
            <a:chOff x="10831129" y="421994"/>
            <a:chExt cx="977433" cy="1700309"/>
          </a:xfrm>
        </p:grpSpPr>
        <p:sp>
          <p:nvSpPr>
            <p:cNvPr id="75"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6"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7"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8"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79" name="Straight Connector 78"/>
          <p:cNvCxnSpPr/>
          <p:nvPr userDrawn="1"/>
        </p:nvCxnSpPr>
        <p:spPr>
          <a:xfrm flipV="1">
            <a:off x="8814868" y="5312229"/>
            <a:ext cx="2130932"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0" name="Title 1"/>
          <p:cNvSpPr>
            <a:spLocks noGrp="1"/>
          </p:cNvSpPr>
          <p:nvPr>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smtClean="0"/>
              <a:t>Click here to edit master</a:t>
            </a:r>
            <a:endParaRPr lang="en-US" dirty="0"/>
          </a:p>
        </p:txBody>
      </p:sp>
      <p:grpSp>
        <p:nvGrpSpPr>
          <p:cNvPr id="81" name="Group 80"/>
          <p:cNvGrpSpPr/>
          <p:nvPr userDrawn="1"/>
        </p:nvGrpSpPr>
        <p:grpSpPr>
          <a:xfrm>
            <a:off x="383249" y="1567586"/>
            <a:ext cx="6803935" cy="1936642"/>
            <a:chOff x="383249" y="1567586"/>
            <a:chExt cx="6803935" cy="1936642"/>
          </a:xfrm>
        </p:grpSpPr>
        <p:cxnSp>
          <p:nvCxnSpPr>
            <p:cNvPr id="82" name="Straight Connector 81"/>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Subtitle 2"/>
          <p:cNvSpPr>
            <a:spLocks noGrp="1"/>
          </p:cNvSpPr>
          <p:nvPr>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here to edit  name </a:t>
            </a:r>
            <a:br>
              <a:rPr lang="en-US" dirty="0" smtClean="0"/>
            </a:br>
            <a:r>
              <a:rPr lang="en-US" dirty="0" smtClean="0"/>
              <a:t>and title</a:t>
            </a:r>
            <a:endParaRPr lang="en-US" dirty="0"/>
          </a:p>
        </p:txBody>
      </p:sp>
      <p:grpSp>
        <p:nvGrpSpPr>
          <p:cNvPr id="94" name="Group 93"/>
          <p:cNvGrpSpPr>
            <a:grpSpLocks noChangeAspect="1"/>
          </p:cNvGrpSpPr>
          <p:nvPr userDrawn="1"/>
        </p:nvGrpSpPr>
        <p:grpSpPr>
          <a:xfrm>
            <a:off x="391276" y="3809824"/>
            <a:ext cx="2096458" cy="457200"/>
            <a:chOff x="187326" y="5085556"/>
            <a:chExt cx="8393112" cy="1830388"/>
          </a:xfrm>
          <a:solidFill>
            <a:schemeClr val="bg1"/>
          </a:solidFill>
        </p:grpSpPr>
        <p:sp>
          <p:nvSpPr>
            <p:cNvPr id="9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0"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1"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2"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273729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par>
                                <p:cTn id="8" presetID="6" presetClass="emph" presetSubtype="0" accel="100000" autoRev="1" fill="hold" nodeType="withEffect">
                                  <p:stCondLst>
                                    <p:cond delay="650"/>
                                  </p:stCondLst>
                                  <p:childTnLst>
                                    <p:animScale>
                                      <p:cBhvr>
                                        <p:cTn id="9" dur="500" fill="hold"/>
                                        <p:tgtEl>
                                          <p:spTgt spid="63"/>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750"/>
                                        <p:tgtEl>
                                          <p:spTgt spid="59"/>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800" fill="hold"/>
                                        <p:tgtEl>
                                          <p:spTgt spid="59"/>
                                        </p:tgtEl>
                                        <p:attrNameLst>
                                          <p:attrName>ppt_x</p:attrName>
                                        </p:attrNameLst>
                                      </p:cBhvr>
                                      <p:tavLst>
                                        <p:tav tm="0">
                                          <p:val>
                                            <p:strVal val="0-#ppt_w/2"/>
                                          </p:val>
                                        </p:tav>
                                        <p:tav tm="100000">
                                          <p:val>
                                            <p:strVal val="#ppt_x"/>
                                          </p:val>
                                        </p:tav>
                                      </p:tavLst>
                                    </p:anim>
                                    <p:anim calcmode="lin" valueType="num">
                                      <p:cBhvr additive="base">
                                        <p:cTn id="16" dur="800" fill="hold"/>
                                        <p:tgtEl>
                                          <p:spTgt spid="59"/>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fltVal val="0"/>
                                          </p:val>
                                        </p:tav>
                                        <p:tav tm="100000">
                                          <p:val>
                                            <p:strVal val="#ppt_w"/>
                                          </p:val>
                                        </p:tav>
                                      </p:tavLst>
                                    </p:anim>
                                    <p:anim calcmode="lin" valueType="num">
                                      <p:cBhvr>
                                        <p:cTn id="20" dur="1000" fill="hold"/>
                                        <p:tgtEl>
                                          <p:spTgt spid="18"/>
                                        </p:tgtEl>
                                        <p:attrNameLst>
                                          <p:attrName>ppt_h</p:attrName>
                                        </p:attrNameLst>
                                      </p:cBhvr>
                                      <p:tavLst>
                                        <p:tav tm="0">
                                          <p:val>
                                            <p:fltVal val="0"/>
                                          </p:val>
                                        </p:tav>
                                        <p:tav tm="100000">
                                          <p:val>
                                            <p:strVal val="#ppt_h"/>
                                          </p:val>
                                        </p:tav>
                                      </p:tavLst>
                                    </p:anim>
                                    <p:anim calcmode="lin" valueType="num">
                                      <p:cBhvr>
                                        <p:cTn id="21" dur="1000" fill="hold"/>
                                        <p:tgtEl>
                                          <p:spTgt spid="18"/>
                                        </p:tgtEl>
                                        <p:attrNameLst>
                                          <p:attrName>style.rotation</p:attrName>
                                        </p:attrNameLst>
                                      </p:cBhvr>
                                      <p:tavLst>
                                        <p:tav tm="0">
                                          <p:val>
                                            <p:fltVal val="90"/>
                                          </p:val>
                                        </p:tav>
                                        <p:tav tm="100000">
                                          <p:val>
                                            <p:fltVal val="0"/>
                                          </p:val>
                                        </p:tav>
                                      </p:tavLst>
                                    </p:anim>
                                    <p:animEffect transition="in" filter="fade">
                                      <p:cBhvr>
                                        <p:cTn id="22" dur="1000"/>
                                        <p:tgtEl>
                                          <p:spTgt spid="18"/>
                                        </p:tgtEl>
                                      </p:cBhvr>
                                    </p:animEffect>
                                  </p:childTnLst>
                                </p:cTn>
                              </p:par>
                              <p:par>
                                <p:cTn id="23" presetID="22" presetClass="entr" presetSubtype="1" fill="hold" nodeType="withEffect">
                                  <p:stCondLst>
                                    <p:cond delay="1500"/>
                                  </p:stCondLst>
                                  <p:childTnLst>
                                    <p:set>
                                      <p:cBhvr>
                                        <p:cTn id="24" dur="1" fill="hold">
                                          <p:stCondLst>
                                            <p:cond delay="0"/>
                                          </p:stCondLst>
                                        </p:cTn>
                                        <p:tgtEl>
                                          <p:spTgt spid="3"/>
                                        </p:tgtEl>
                                        <p:attrNameLst>
                                          <p:attrName>style.visibility</p:attrName>
                                        </p:attrNameLst>
                                      </p:cBhvr>
                                      <p:to>
                                        <p:strVal val="visible"/>
                                      </p:to>
                                    </p:set>
                                    <p:animEffect transition="in" filter="wipe(up)">
                                      <p:cBhvr>
                                        <p:cTn id="25" dur="500"/>
                                        <p:tgtEl>
                                          <p:spTgt spid="3"/>
                                        </p:tgtEl>
                                      </p:cBhvr>
                                    </p:animEffect>
                                  </p:childTnLst>
                                </p:cTn>
                              </p:par>
                              <p:par>
                                <p:cTn id="26" presetID="35" presetClass="entr" presetSubtype="0" fill="hold" nodeType="withEffect">
                                  <p:stCondLst>
                                    <p:cond delay="100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2000"/>
                                        <p:tgtEl>
                                          <p:spTgt spid="44"/>
                                        </p:tgtEl>
                                      </p:cBhvr>
                                    </p:animEffect>
                                    <p:anim calcmode="lin" valueType="num">
                                      <p:cBhvr>
                                        <p:cTn id="29" dur="2000" fill="hold"/>
                                        <p:tgtEl>
                                          <p:spTgt spid="44"/>
                                        </p:tgtEl>
                                        <p:attrNameLst>
                                          <p:attrName>style.rotation</p:attrName>
                                        </p:attrNameLst>
                                      </p:cBhvr>
                                      <p:tavLst>
                                        <p:tav tm="0">
                                          <p:val>
                                            <p:fltVal val="720"/>
                                          </p:val>
                                        </p:tav>
                                        <p:tav tm="100000">
                                          <p:val>
                                            <p:fltVal val="0"/>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800"/>
                                        <p:tgtEl>
                                          <p:spTgt spid="26"/>
                                        </p:tgtEl>
                                      </p:cBhvr>
                                    </p:animEffect>
                                  </p:childTnLst>
                                </p:cTn>
                              </p:par>
                              <p:par>
                                <p:cTn id="35" presetID="35" presetClass="entr" presetSubtype="0" fill="hold" nodeType="withEffect">
                                  <p:stCondLst>
                                    <p:cond delay="100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2000"/>
                                        <p:tgtEl>
                                          <p:spTgt spid="32"/>
                                        </p:tgtEl>
                                      </p:cBhvr>
                                    </p:animEffect>
                                    <p:anim calcmode="lin" valueType="num">
                                      <p:cBhvr>
                                        <p:cTn id="38" dur="2000" fill="hold"/>
                                        <p:tgtEl>
                                          <p:spTgt spid="32"/>
                                        </p:tgtEl>
                                        <p:attrNameLst>
                                          <p:attrName>style.rotation</p:attrName>
                                        </p:attrNameLst>
                                      </p:cBhvr>
                                      <p:tavLst>
                                        <p:tav tm="0">
                                          <p:val>
                                            <p:fltVal val="720"/>
                                          </p:val>
                                        </p:tav>
                                        <p:tav tm="100000">
                                          <p:val>
                                            <p:fltVal val="0"/>
                                          </p:val>
                                        </p:tav>
                                      </p:tavLst>
                                    </p:anim>
                                    <p:anim calcmode="lin" valueType="num">
                                      <p:cBhvr>
                                        <p:cTn id="39" dur="2000" fill="hold"/>
                                        <p:tgtEl>
                                          <p:spTgt spid="32"/>
                                        </p:tgtEl>
                                        <p:attrNameLst>
                                          <p:attrName>ppt_h</p:attrName>
                                        </p:attrNameLst>
                                      </p:cBhvr>
                                      <p:tavLst>
                                        <p:tav tm="0">
                                          <p:val>
                                            <p:fltVal val="0"/>
                                          </p:val>
                                        </p:tav>
                                        <p:tav tm="100000">
                                          <p:val>
                                            <p:strVal val="#ppt_h"/>
                                          </p:val>
                                        </p:tav>
                                      </p:tavLst>
                                    </p:anim>
                                    <p:anim calcmode="lin" valueType="num">
                                      <p:cBhvr>
                                        <p:cTn id="40" dur="2000" fill="hold"/>
                                        <p:tgtEl>
                                          <p:spTgt spid="32"/>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21"/>
                                        </p:tgtEl>
                                        <p:attrNameLst>
                                          <p:attrName>style.visibility</p:attrName>
                                        </p:attrNameLst>
                                      </p:cBhvr>
                                      <p:to>
                                        <p:strVal val="visible"/>
                                      </p:to>
                                    </p:set>
                                    <p:animEffect transition="in" filter="wipe(up)">
                                      <p:cBhvr>
                                        <p:cTn id="43" dur="500"/>
                                        <p:tgtEl>
                                          <p:spTgt spid="21"/>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fmla="#ppt_w*sin(2.5*pi*$)">
                                          <p:val>
                                            <p:fltVal val="0"/>
                                          </p:val>
                                        </p:tav>
                                        <p:tav tm="100000">
                                          <p:val>
                                            <p:fltVal val="1"/>
                                          </p:val>
                                        </p:tav>
                                      </p:tavLst>
                                    </p:anim>
                                    <p:anim calcmode="lin" valueType="num">
                                      <p:cBhvr>
                                        <p:cTn id="50" dur="500" fill="hold"/>
                                        <p:tgtEl>
                                          <p:spTgt spid="22"/>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29"/>
                                        </p:tgtEl>
                                        <p:attrNameLst>
                                          <p:attrName>style.visibility</p:attrName>
                                        </p:attrNameLst>
                                      </p:cBhvr>
                                      <p:to>
                                        <p:strVal val="visible"/>
                                      </p:to>
                                    </p:set>
                                    <p:anim calcmode="lin" valueType="num">
                                      <p:cBhvr>
                                        <p:cTn id="53" dur="1000" fill="hold"/>
                                        <p:tgtEl>
                                          <p:spTgt spid="29"/>
                                        </p:tgtEl>
                                        <p:attrNameLst>
                                          <p:attrName>ppt_w</p:attrName>
                                        </p:attrNameLst>
                                      </p:cBhvr>
                                      <p:tavLst>
                                        <p:tav tm="0">
                                          <p:val>
                                            <p:fltVal val="0"/>
                                          </p:val>
                                        </p:tav>
                                        <p:tav tm="100000">
                                          <p:val>
                                            <p:strVal val="#ppt_w"/>
                                          </p:val>
                                        </p:tav>
                                      </p:tavLst>
                                    </p:anim>
                                    <p:anim calcmode="lin" valueType="num">
                                      <p:cBhvr>
                                        <p:cTn id="54" dur="1000" fill="hold"/>
                                        <p:tgtEl>
                                          <p:spTgt spid="29"/>
                                        </p:tgtEl>
                                        <p:attrNameLst>
                                          <p:attrName>ppt_h</p:attrName>
                                        </p:attrNameLst>
                                      </p:cBhvr>
                                      <p:tavLst>
                                        <p:tav tm="0">
                                          <p:val>
                                            <p:fltVal val="0"/>
                                          </p:val>
                                        </p:tav>
                                        <p:tav tm="100000">
                                          <p:val>
                                            <p:strVal val="#ppt_h"/>
                                          </p:val>
                                        </p:tav>
                                      </p:tavLst>
                                    </p:anim>
                                    <p:anim calcmode="lin" valueType="num">
                                      <p:cBhvr>
                                        <p:cTn id="55" dur="1000" fill="hold"/>
                                        <p:tgtEl>
                                          <p:spTgt spid="29"/>
                                        </p:tgtEl>
                                        <p:attrNameLst>
                                          <p:attrName>style.rotation</p:attrName>
                                        </p:attrNameLst>
                                      </p:cBhvr>
                                      <p:tavLst>
                                        <p:tav tm="0">
                                          <p:val>
                                            <p:fltVal val="90"/>
                                          </p:val>
                                        </p:tav>
                                        <p:tav tm="100000">
                                          <p:val>
                                            <p:fltVal val="0"/>
                                          </p:val>
                                        </p:tav>
                                      </p:tavLst>
                                    </p:anim>
                                    <p:animEffect transition="in" filter="fade">
                                      <p:cBhvr>
                                        <p:cTn id="56" dur="1000"/>
                                        <p:tgtEl>
                                          <p:spTgt spid="29"/>
                                        </p:tgtEl>
                                      </p:cBhvr>
                                    </p:animEffect>
                                  </p:childTnLst>
                                </p:cTn>
                              </p:par>
                              <p:par>
                                <p:cTn id="57" presetID="31" presetClass="entr" presetSubtype="0" fill="hold" nodeType="withEffect">
                                  <p:stCondLst>
                                    <p:cond delay="235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5" presetClass="path" presetSubtype="0" accel="46667" decel="53333" autoRev="1" fill="hold" grpId="0" nodeType="withEffect">
                                  <p:stCondLst>
                                    <p:cond delay="2600"/>
                                  </p:stCondLst>
                                  <p:childTnLst>
                                    <p:animMotion origin="layout" path="M 2.94087E-6 4.07407E-6 L -0.13051 4.07407E-6 " pathEditMode="relative" rAng="0" ptsTypes="AA">
                                      <p:cBhvr>
                                        <p:cTn id="64" dur="150" fill="hold"/>
                                        <p:tgtEl>
                                          <p:spTgt spid="5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500"/>
                                        <p:tgtEl>
                                          <p:spTgt spid="74"/>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74"/>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74"/>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79"/>
                                        </p:tgtEl>
                                        <p:attrNameLst>
                                          <p:attrName>style.visibility</p:attrName>
                                        </p:attrNameLst>
                                      </p:cBhvr>
                                      <p:to>
                                        <p:strVal val="visible"/>
                                      </p:to>
                                    </p:set>
                                    <p:animEffect transition="in" filter="wipe(down)">
                                      <p:cBhvr>
                                        <p:cTn id="74" dur="1000"/>
                                        <p:tgtEl>
                                          <p:spTgt spid="79"/>
                                        </p:tgtEl>
                                      </p:cBhvr>
                                    </p:animEffect>
                                  </p:childTnLst>
                                </p:cTn>
                              </p:par>
                              <p:par>
                                <p:cTn id="75" presetID="22" presetClass="entr" presetSubtype="8" fill="hold" nodeType="withEffect">
                                  <p:stCondLst>
                                    <p:cond delay="0"/>
                                  </p:stCondLst>
                                  <p:childTnLst>
                                    <p:set>
                                      <p:cBhvr>
                                        <p:cTn id="76" dur="1" fill="hold">
                                          <p:stCondLst>
                                            <p:cond delay="0"/>
                                          </p:stCondLst>
                                        </p:cTn>
                                        <p:tgtEl>
                                          <p:spTgt spid="81"/>
                                        </p:tgtEl>
                                        <p:attrNameLst>
                                          <p:attrName>style.visibility</p:attrName>
                                        </p:attrNameLst>
                                      </p:cBhvr>
                                      <p:to>
                                        <p:strVal val="visible"/>
                                      </p:to>
                                    </p:set>
                                    <p:animEffect transition="in" filter="wipe(left)">
                                      <p:cBhvr>
                                        <p:cTn id="77" dur="500"/>
                                        <p:tgtEl>
                                          <p:spTgt spid="81"/>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4">
                                            <p:txEl>
                                              <p:pRg st="0" end="0"/>
                                            </p:txEl>
                                          </p:spTgt>
                                        </p:tgtEl>
                                        <p:attrNameLst>
                                          <p:attrName>style.visibility</p:attrName>
                                        </p:attrNameLst>
                                      </p:cBhvr>
                                      <p:to>
                                        <p:strVal val="visible"/>
                                      </p:to>
                                    </p:set>
                                    <p:animEffect transition="in" filter="fade">
                                      <p:cBhvr>
                                        <p:cTn id="80" dur="500"/>
                                        <p:tgtEl>
                                          <p:spTgt spid="84">
                                            <p:txEl>
                                              <p:pRg st="0" end="0"/>
                                            </p:txEl>
                                          </p:spTgt>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fade">
                                      <p:cBhvr>
                                        <p:cTn id="8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56" grpId="0" animBg="1"/>
      <p:bldP spid="80" grpId="0"/>
      <p:bldP spid="84" grpId="0" build="p">
        <p:tmplLst>
          <p:tmpl lvl="1">
            <p:tnLst>
              <p:par>
                <p:cTn presetID="10" presetClass="entr" presetSubtype="0" fill="hold" nodeType="withEffect">
                  <p:stCondLst>
                    <p:cond delay="0"/>
                  </p:stCondLst>
                  <p:childTnLst>
                    <p:set>
                      <p:cBhvr>
                        <p:cTn dur="1" fill="hold">
                          <p:stCondLst>
                            <p:cond delay="0"/>
                          </p:stCondLst>
                        </p:cTn>
                        <p:tgtEl>
                          <p:spTgt spid="84"/>
                        </p:tgtEl>
                        <p:attrNameLst>
                          <p:attrName>style.visibility</p:attrName>
                        </p:attrNameLst>
                      </p:cBhvr>
                      <p:to>
                        <p:strVal val="visible"/>
                      </p:to>
                    </p:set>
                    <p:animEffect transition="in" filter="fade">
                      <p:cBhvr>
                        <p:cTn dur="500"/>
                        <p:tgtEl>
                          <p:spTgt spid="84"/>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49"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5" y="1284288"/>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6" name="Picture 2" descr="C:\Documents and Settings\prauber\My Documents\Donut\Figures\donut_lg.jpg"/>
          <p:cNvPicPr>
            <a:picLocks noChangeAspect="1" noChangeArrowheads="1"/>
          </p:cNvPicPr>
          <p:nvPr userDrawn="1"/>
        </p:nvPicPr>
        <p:blipFill>
          <a:blip r:embed="rId2" cstate="print">
            <a:clrChange>
              <a:clrFrom>
                <a:srgbClr val="FEFEFE"/>
              </a:clrFrom>
              <a:clrTo>
                <a:srgbClr val="FEFEFE">
                  <a:alpha val="0"/>
                </a:srgbClr>
              </a:clrTo>
            </a:clrChange>
          </a:blip>
          <a:srcRect/>
          <a:stretch>
            <a:fillRect/>
          </a:stretch>
        </p:blipFill>
        <p:spPr bwMode="auto">
          <a:xfrm>
            <a:off x="10741805" y="158266"/>
            <a:ext cx="937602" cy="703385"/>
          </a:xfrm>
          <a:prstGeom prst="rect">
            <a:avLst/>
          </a:prstGeom>
          <a:noFill/>
        </p:spPr>
      </p:pic>
    </p:spTree>
    <p:extLst>
      <p:ext uri="{BB962C8B-B14F-4D97-AF65-F5344CB8AC3E}">
        <p14:creationId xmlns:p14="http://schemas.microsoft.com/office/powerpoint/2010/main" val="61224690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49"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5" y="1284288"/>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6" name="Picture 2" descr="C:\Documents and Settings\prauber\My Documents\Donut\Figures\donut_lg.jpg"/>
          <p:cNvPicPr>
            <a:picLocks noChangeAspect="1" noChangeArrowheads="1"/>
          </p:cNvPicPr>
          <p:nvPr userDrawn="1"/>
        </p:nvPicPr>
        <p:blipFill>
          <a:blip r:embed="rId2" cstate="print">
            <a:clrChange>
              <a:clrFrom>
                <a:srgbClr val="FEFEFE"/>
              </a:clrFrom>
              <a:clrTo>
                <a:srgbClr val="FEFEFE">
                  <a:alpha val="0"/>
                </a:srgbClr>
              </a:clrTo>
            </a:clrChange>
          </a:blip>
          <a:srcRect/>
          <a:stretch>
            <a:fillRect/>
          </a:stretch>
        </p:blipFill>
        <p:spPr bwMode="auto">
          <a:xfrm>
            <a:off x="10741805" y="158266"/>
            <a:ext cx="937602" cy="703385"/>
          </a:xfrm>
          <a:prstGeom prst="rect">
            <a:avLst/>
          </a:prstGeom>
          <a:noFill/>
        </p:spPr>
      </p:pic>
    </p:spTree>
    <p:extLst>
      <p:ext uri="{BB962C8B-B14F-4D97-AF65-F5344CB8AC3E}">
        <p14:creationId xmlns:p14="http://schemas.microsoft.com/office/powerpoint/2010/main" val="73266160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49"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5" y="1284288"/>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6" name="Picture 2" descr="C:\Documents and Settings\prauber\My Documents\Donut\Figures\donut_lg.jpg"/>
          <p:cNvPicPr>
            <a:picLocks noChangeAspect="1" noChangeArrowheads="1"/>
          </p:cNvPicPr>
          <p:nvPr userDrawn="1"/>
        </p:nvPicPr>
        <p:blipFill>
          <a:blip r:embed="rId2" cstate="print">
            <a:clrChange>
              <a:clrFrom>
                <a:srgbClr val="FEFEFE"/>
              </a:clrFrom>
              <a:clrTo>
                <a:srgbClr val="FEFEFE">
                  <a:alpha val="0"/>
                </a:srgbClr>
              </a:clrTo>
            </a:clrChange>
          </a:blip>
          <a:srcRect/>
          <a:stretch>
            <a:fillRect/>
          </a:stretch>
        </p:blipFill>
        <p:spPr bwMode="auto">
          <a:xfrm>
            <a:off x="10741805" y="158266"/>
            <a:ext cx="937602" cy="703385"/>
          </a:xfrm>
          <a:prstGeom prst="rect">
            <a:avLst/>
          </a:prstGeom>
          <a:noFill/>
        </p:spPr>
      </p:pic>
    </p:spTree>
    <p:extLst>
      <p:ext uri="{BB962C8B-B14F-4D97-AF65-F5344CB8AC3E}">
        <p14:creationId xmlns:p14="http://schemas.microsoft.com/office/powerpoint/2010/main" val="2135074880"/>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6862" y="158450"/>
            <a:ext cx="10642656"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49" y="6509933"/>
            <a:ext cx="708897"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586165" y="1284288"/>
            <a:ext cx="10644061" cy="1398844"/>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6" name="Picture 2" descr="C:\Documents and Settings\prauber\My Documents\Donut\Figures\donut_lg.jpg"/>
          <p:cNvPicPr>
            <a:picLocks noChangeAspect="1" noChangeArrowheads="1"/>
          </p:cNvPicPr>
          <p:nvPr userDrawn="1"/>
        </p:nvPicPr>
        <p:blipFill>
          <a:blip r:embed="rId2" cstate="print">
            <a:clrChange>
              <a:clrFrom>
                <a:srgbClr val="FEFEFE"/>
              </a:clrFrom>
              <a:clrTo>
                <a:srgbClr val="FEFEFE">
                  <a:alpha val="0"/>
                </a:srgbClr>
              </a:clrTo>
            </a:clrChange>
          </a:blip>
          <a:srcRect/>
          <a:stretch>
            <a:fillRect/>
          </a:stretch>
        </p:blipFill>
        <p:spPr bwMode="auto">
          <a:xfrm>
            <a:off x="10741805" y="158266"/>
            <a:ext cx="937602" cy="703385"/>
          </a:xfrm>
          <a:prstGeom prst="rect">
            <a:avLst/>
          </a:prstGeom>
          <a:noFill/>
        </p:spPr>
      </p:pic>
    </p:spTree>
    <p:extLst>
      <p:ext uri="{BB962C8B-B14F-4D97-AF65-F5344CB8AC3E}">
        <p14:creationId xmlns:p14="http://schemas.microsoft.com/office/powerpoint/2010/main" val="258166056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837982" y="6356351"/>
            <a:ext cx="2742486" cy="365125"/>
          </a:xfrm>
          <a:prstGeom prst="rect">
            <a:avLst/>
          </a:prstGeom>
        </p:spPr>
        <p:txBody>
          <a:bodyPr/>
          <a:lstStyle/>
          <a:p>
            <a:fld id="{68F0BC2C-2F06-4D72-89E6-0CDFBF6EEDAD}" type="datetimeFigureOut">
              <a:rPr lang="en-US" smtClean="0"/>
              <a:t>8/7/2015</a:t>
            </a:fld>
            <a:endParaRPr lang="en-US"/>
          </a:p>
        </p:txBody>
      </p:sp>
      <p:sp>
        <p:nvSpPr>
          <p:cNvPr id="4" name="Footer Placeholder 3"/>
          <p:cNvSpPr>
            <a:spLocks noGrp="1"/>
          </p:cNvSpPr>
          <p:nvPr>
            <p:ph type="ftr" sz="quarter" idx="11"/>
          </p:nvPr>
        </p:nvSpPr>
        <p:spPr>
          <a:xfrm>
            <a:off x="4037549" y="6356351"/>
            <a:ext cx="4113728"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08357" y="6356351"/>
            <a:ext cx="2742486" cy="365125"/>
          </a:xfrm>
          <a:prstGeom prst="rect">
            <a:avLst/>
          </a:prstGeom>
        </p:spPr>
        <p:txBody>
          <a:bodyPr/>
          <a:lstStyle/>
          <a:p>
            <a:fld id="{88BD5178-1E43-4701-A7E8-80841E656946}" type="slidenum">
              <a:rPr lang="en-US" smtClean="0"/>
              <a:t>‹#›</a:t>
            </a:fld>
            <a:endParaRPr lang="en-US"/>
          </a:p>
        </p:txBody>
      </p:sp>
    </p:spTree>
    <p:extLst>
      <p:ext uri="{BB962C8B-B14F-4D97-AF65-F5344CB8AC3E}">
        <p14:creationId xmlns:p14="http://schemas.microsoft.com/office/powerpoint/2010/main" val="745197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dient segu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Click to edit segue slide</a:t>
            </a:r>
            <a:endParaRPr lang="en-US" dirty="0"/>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Tree>
    <p:extLst>
      <p:ext uri="{BB962C8B-B14F-4D97-AF65-F5344CB8AC3E}">
        <p14:creationId xmlns:p14="http://schemas.microsoft.com/office/powerpoint/2010/main" val="1046216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smtClean="0"/>
              <a:t>Click to edit big statement slide</a:t>
            </a:r>
            <a:endParaRPr lang="en-US" dirty="0"/>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153" name="Group 152"/>
          <p:cNvGrpSpPr/>
          <p:nvPr userDrawn="1"/>
        </p:nvGrpSpPr>
        <p:grpSpPr>
          <a:xfrm rot="11318852">
            <a:off x="9563361" y="4923301"/>
            <a:ext cx="1309995" cy="1039221"/>
            <a:chOff x="6861175" y="3414713"/>
            <a:chExt cx="3033713" cy="2406650"/>
          </a:xfrm>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57" name="Group 156"/>
          <p:cNvGrpSpPr/>
          <p:nvPr userDrawn="1"/>
        </p:nvGrpSpPr>
        <p:grpSpPr bwMode="black">
          <a:xfrm>
            <a:off x="9981487" y="5364930"/>
            <a:ext cx="421482" cy="421483"/>
            <a:chOff x="9760937" y="5831681"/>
            <a:chExt cx="421482" cy="421483"/>
          </a:xfrm>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179" name="Group 178"/>
          <p:cNvGrpSpPr/>
          <p:nvPr userDrawn="1"/>
        </p:nvGrpSpPr>
        <p:grpSpPr>
          <a:xfrm rot="5694621">
            <a:off x="10939819" y="4887666"/>
            <a:ext cx="982496" cy="779416"/>
            <a:chOff x="6861175" y="3414713"/>
            <a:chExt cx="3033713" cy="2406650"/>
          </a:xfrm>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183" name="Group 182"/>
          <p:cNvGrpSpPr/>
          <p:nvPr userDrawn="1"/>
        </p:nvGrpSpPr>
        <p:grpSpPr bwMode="black">
          <a:xfrm rot="15975769">
            <a:off x="11373647" y="5132384"/>
            <a:ext cx="316111" cy="316112"/>
            <a:chOff x="9760937" y="5831681"/>
            <a:chExt cx="421482" cy="421483"/>
          </a:xfrm>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05" name="Group 204"/>
          <p:cNvGrpSpPr/>
          <p:nvPr userDrawn="1"/>
        </p:nvGrpSpPr>
        <p:grpSpPr>
          <a:xfrm rot="11195837">
            <a:off x="10560235" y="4415532"/>
            <a:ext cx="589498" cy="467651"/>
            <a:chOff x="6861175" y="3414713"/>
            <a:chExt cx="3033713" cy="2406650"/>
          </a:xfrm>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209" name="Group 208"/>
          <p:cNvGrpSpPr/>
          <p:nvPr userDrawn="1"/>
        </p:nvGrpSpPr>
        <p:grpSpPr bwMode="black">
          <a:xfrm rot="2463011">
            <a:off x="10758543" y="4615102"/>
            <a:ext cx="189667" cy="189668"/>
            <a:chOff x="9760937" y="5831681"/>
            <a:chExt cx="421482" cy="421483"/>
          </a:xfrm>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4039986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smtClean="0"/>
              <a:t>Device slide</a:t>
            </a:r>
            <a:endParaRPr lang="en-US" dirty="0"/>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This will be the subtitle line here check it out</a:t>
            </a:r>
            <a:endParaRPr lang="en-US" dirty="0"/>
          </a:p>
        </p:txBody>
      </p:sp>
    </p:spTree>
    <p:extLst>
      <p:ext uri="{BB962C8B-B14F-4D97-AF65-F5344CB8AC3E}">
        <p14:creationId xmlns:p14="http://schemas.microsoft.com/office/powerpoint/2010/main" val="118906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smtClean="0"/>
              <a:t>“Click to edit quote slide”</a:t>
            </a:r>
            <a:endParaRPr lang="en-US" dirty="0"/>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317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54" name="Group 53"/>
          <p:cNvGrpSpPr/>
          <p:nvPr userDrawn="1"/>
        </p:nvGrpSpPr>
        <p:grpSpPr bwMode="black">
          <a:xfrm rot="15975769">
            <a:off x="10402576" y="5473198"/>
            <a:ext cx="316111" cy="316112"/>
            <a:chOff x="9760937" y="5831681"/>
            <a:chExt cx="421482" cy="421483"/>
          </a:xfrm>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64" name="Group 63"/>
          <p:cNvGrpSpPr/>
          <p:nvPr userDrawn="1"/>
        </p:nvGrpSpPr>
        <p:grpSpPr>
          <a:xfrm rot="11195837">
            <a:off x="10575733" y="4586010"/>
            <a:ext cx="589498" cy="467651"/>
            <a:chOff x="6861175" y="3414713"/>
            <a:chExt cx="3033713" cy="2406650"/>
          </a:xfrm>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solidFill>
              <a:srgbClr val="F7941E"/>
            </a:solidFill>
            <a:ln w="1905">
              <a:solidFill>
                <a:schemeClr val="accent5"/>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smtClean="0">
              <a:solidFill>
                <a:schemeClr val="bg1"/>
              </a:solidFill>
              <a:latin typeface="Qualcomm Office Regular" pitchFamily="34" charset="0"/>
            </a:endParaRPr>
          </a:p>
        </p:txBody>
      </p:sp>
      <p:grpSp>
        <p:nvGrpSpPr>
          <p:cNvPr id="68" name="Group 67"/>
          <p:cNvGrpSpPr/>
          <p:nvPr userDrawn="1"/>
        </p:nvGrpSpPr>
        <p:grpSpPr bwMode="black">
          <a:xfrm rot="2463011">
            <a:off x="10774041" y="4785580"/>
            <a:ext cx="189667" cy="189668"/>
            <a:chOff x="9760937" y="5831681"/>
            <a:chExt cx="421482" cy="421483"/>
          </a:xfrm>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solidFill>
              <a:srgbClr val="FCB5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Tree>
    <p:extLst>
      <p:ext uri="{BB962C8B-B14F-4D97-AF65-F5344CB8AC3E}">
        <p14:creationId xmlns:p14="http://schemas.microsoft.com/office/powerpoint/2010/main" val="324542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611522"/>
            <a:ext cx="10360025" cy="507831"/>
          </a:xfrm>
        </p:spPr>
        <p:txBody>
          <a:bodyPr/>
          <a:lstStyle>
            <a:lvl1pPr>
              <a:defRPr>
                <a:latin typeface="Qualcomm Office Regular"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828800" y="3886200"/>
            <a:ext cx="8531225" cy="443198"/>
          </a:xfrm>
        </p:spPr>
        <p:txBody>
          <a:bodyPr/>
          <a:lstStyle>
            <a:lvl1pPr marL="0" indent="0" algn="ctr">
              <a:buNone/>
              <a:defRPr>
                <a:solidFill>
                  <a:schemeClr val="tx1">
                    <a:tint val="75000"/>
                  </a:schemeClr>
                </a:solidFill>
                <a:latin typeface="Qualcomm Office Regular"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99648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681870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85385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0"/>
            <a:endParaRPr lang="en-US" dirty="0" smtClean="0"/>
          </a:p>
        </p:txBody>
      </p:sp>
      <p:sp>
        <p:nvSpPr>
          <p:cNvPr id="5" name="TextBox 4"/>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tx1"/>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tx1"/>
              </a:solidFill>
              <a:latin typeface="Qualcomm Office Regular" pitchFamily="34" charset="0"/>
              <a:ea typeface="+mn-ea"/>
              <a:cs typeface="Arial" pitchFamily="34" charset="0"/>
            </a:endParaRPr>
          </a:p>
        </p:txBody>
      </p:sp>
      <p:sp>
        <p:nvSpPr>
          <p:cNvPr id="4" name="TextBox 3"/>
          <p:cNvSpPr txBox="1"/>
          <p:nvPr userDrawn="1"/>
        </p:nvSpPr>
        <p:spPr>
          <a:xfrm>
            <a:off x="9080198" y="6519846"/>
            <a:ext cx="2581156" cy="258532"/>
          </a:xfrm>
          <a:prstGeom prst="rect">
            <a:avLst/>
          </a:prstGeom>
          <a:noFill/>
        </p:spPr>
        <p:txBody>
          <a:bodyPr wrap="none" rtlCol="0">
            <a:spAutoFit/>
          </a:bodyPr>
          <a:lstStyle/>
          <a:p>
            <a:pPr>
              <a:lnSpc>
                <a:spcPct val="90000"/>
              </a:lnSpc>
              <a:spcAft>
                <a:spcPts val="300"/>
              </a:spcAft>
            </a:pPr>
            <a:r>
              <a:rPr lang="en-US" sz="1200" dirty="0" smtClean="0">
                <a:solidFill>
                  <a:schemeClr val="tx1">
                    <a:lumMod val="75000"/>
                    <a:lumOff val="25000"/>
                  </a:schemeClr>
                </a:solidFill>
                <a:latin typeface="Calibre Semibold" pitchFamily="34" charset="0"/>
              </a:rPr>
              <a:t>Qualcomm prorietary</a:t>
            </a:r>
            <a:r>
              <a:rPr lang="en-US" sz="1200" baseline="0" dirty="0" smtClean="0">
                <a:solidFill>
                  <a:schemeClr val="tx1">
                    <a:lumMod val="75000"/>
                    <a:lumOff val="25000"/>
                  </a:schemeClr>
                </a:solidFill>
                <a:latin typeface="Calibre Semibold" pitchFamily="34" charset="0"/>
              </a:rPr>
              <a:t> &amp; confidential</a:t>
            </a:r>
            <a:endParaRPr lang="en-US" sz="1200" dirty="0" smtClean="0">
              <a:solidFill>
                <a:schemeClr val="tx1">
                  <a:lumMod val="75000"/>
                  <a:lumOff val="25000"/>
                </a:schemeClr>
              </a:solidFill>
              <a:latin typeface="Calibre Semibold" pitchFamily="34" charset="0"/>
            </a:endParaRPr>
          </a:p>
        </p:txBody>
      </p: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5" r:id="rId13"/>
    <p:sldLayoutId id="2147483807" r:id="rId14"/>
    <p:sldLayoutId id="2147483814" r:id="rId15"/>
    <p:sldLayoutId id="2147483817" r:id="rId16"/>
    <p:sldLayoutId id="2147483820" r:id="rId17"/>
    <p:sldLayoutId id="2147483822" r:id="rId18"/>
    <p:sldLayoutId id="2147483827" r:id="rId19"/>
    <p:sldLayoutId id="2147483828" r:id="rId20"/>
    <p:sldLayoutId id="2147483829" r:id="rId21"/>
    <p:sldLayoutId id="2147483830" r:id="rId22"/>
    <p:sldLayoutId id="2147483831" r:id="rId23"/>
    <p:sldLayoutId id="2147483832"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26"/>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png"/><Relationship Id="rId2" Type="http://schemas.openxmlformats.org/officeDocument/2006/relationships/image" Target="../media/image12.png"/><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9.xml"/><Relationship Id="rId5" Type="http://schemas.openxmlformats.org/officeDocument/2006/relationships/image" Target="../media/image18.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8885" y="2647683"/>
            <a:ext cx="11314364" cy="1505027"/>
          </a:xfrm>
        </p:spPr>
        <p:txBody>
          <a:bodyPr/>
          <a:lstStyle/>
          <a:p>
            <a:pPr>
              <a:spcBef>
                <a:spcPts val="2400"/>
              </a:spcBef>
            </a:pPr>
            <a:r>
              <a:rPr lang="en-US" b="1" dirty="0" smtClean="0"/>
              <a:t>Secondary Access LTE</a:t>
            </a:r>
            <a:br>
              <a:rPr lang="en-US" b="1" dirty="0" smtClean="0"/>
            </a:br>
            <a:r>
              <a:rPr lang="en-US" b="1" dirty="0" smtClean="0"/>
              <a:t>(SALTE)</a:t>
            </a:r>
            <a:endParaRPr lang="en-US" sz="2400" b="1" dirty="0"/>
          </a:p>
        </p:txBody>
      </p:sp>
      <p:sp>
        <p:nvSpPr>
          <p:cNvPr id="3" name="TextBox 2"/>
          <p:cNvSpPr txBox="1"/>
          <p:nvPr/>
        </p:nvSpPr>
        <p:spPr>
          <a:xfrm>
            <a:off x="308885" y="338231"/>
            <a:ext cx="1172116" cy="341632"/>
          </a:xfrm>
          <a:prstGeom prst="rect">
            <a:avLst/>
          </a:prstGeom>
          <a:noFill/>
        </p:spPr>
        <p:txBody>
          <a:bodyPr wrap="none" rtlCol="0">
            <a:spAutoFit/>
          </a:bodyPr>
          <a:lstStyle/>
          <a:p>
            <a:pPr>
              <a:lnSpc>
                <a:spcPct val="90000"/>
              </a:lnSpc>
              <a:spcAft>
                <a:spcPts val="300"/>
              </a:spcAft>
            </a:pPr>
            <a:r>
              <a:rPr lang="en-US" dirty="0" smtClean="0">
                <a:solidFill>
                  <a:schemeClr val="bg1"/>
                </a:solidFill>
                <a:latin typeface="Calibre Semibold" pitchFamily="34" charset="0"/>
              </a:rPr>
              <a:t>July 2015</a:t>
            </a:r>
          </a:p>
        </p:txBody>
      </p:sp>
      <p:sp>
        <p:nvSpPr>
          <p:cNvPr id="4" name="Rectangle 3"/>
          <p:cNvSpPr/>
          <p:nvPr/>
        </p:nvSpPr>
        <p:spPr bwMode="auto">
          <a:xfrm>
            <a:off x="8306513" y="6366617"/>
            <a:ext cx="3409772" cy="410198"/>
          </a:xfrm>
          <a:prstGeom prst="rect">
            <a:avLst/>
          </a:prstGeom>
          <a:solidFill>
            <a:srgbClr val="2D6465"/>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GB" dirty="0" smtClean="0">
                <a:solidFill>
                  <a:schemeClr val="bg1"/>
                </a:solidFill>
              </a:rPr>
              <a:t>S1-152300</a:t>
            </a:r>
            <a:endParaRPr lang="en-GB" dirty="0" smtClean="0">
              <a:solidFill>
                <a:schemeClr val="bg1"/>
              </a:solidFill>
            </a:endParaRPr>
          </a:p>
        </p:txBody>
      </p:sp>
    </p:spTree>
    <p:extLst>
      <p:ext uri="{BB962C8B-B14F-4D97-AF65-F5344CB8AC3E}">
        <p14:creationId xmlns:p14="http://schemas.microsoft.com/office/powerpoint/2010/main" val="23611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321" y="47388"/>
            <a:ext cx="11430000" cy="507831"/>
          </a:xfrm>
        </p:spPr>
        <p:txBody>
          <a:bodyPr>
            <a:noAutofit/>
          </a:bodyPr>
          <a:lstStyle/>
          <a:p>
            <a:r>
              <a:rPr lang="en-US" b="1" dirty="0"/>
              <a:t>Secondary Access </a:t>
            </a:r>
            <a:r>
              <a:rPr lang="en-US" b="1" dirty="0" smtClean="0"/>
              <a:t>LTE  </a:t>
            </a:r>
            <a:r>
              <a:rPr lang="en-US" b="1" dirty="0"/>
              <a:t>(SALTE)</a:t>
            </a:r>
          </a:p>
        </p:txBody>
      </p:sp>
      <p:sp>
        <p:nvSpPr>
          <p:cNvPr id="8" name="TextBox 7"/>
          <p:cNvSpPr txBox="1"/>
          <p:nvPr/>
        </p:nvSpPr>
        <p:spPr>
          <a:xfrm>
            <a:off x="1267891" y="896202"/>
            <a:ext cx="9743949" cy="1214179"/>
          </a:xfrm>
          <a:prstGeom prst="rect">
            <a:avLst/>
          </a:prstGeom>
          <a:noFill/>
        </p:spPr>
        <p:txBody>
          <a:bodyPr wrap="none" rtlCol="0">
            <a:spAutoFit/>
          </a:bodyPr>
          <a:lstStyle/>
          <a:p>
            <a:pPr algn="ctr">
              <a:lnSpc>
                <a:spcPct val="90000"/>
              </a:lnSpc>
              <a:spcBef>
                <a:spcPts val="1200"/>
              </a:spcBef>
              <a:spcAft>
                <a:spcPts val="300"/>
              </a:spcAft>
            </a:pPr>
            <a:r>
              <a:rPr lang="en-US" sz="2800" b="1" dirty="0" smtClean="0">
                <a:solidFill>
                  <a:srgbClr val="006600"/>
                </a:solidFill>
                <a:latin typeface="Calibre Semibold" pitchFamily="34" charset="0"/>
              </a:rPr>
              <a:t>Self contained LTE networks built into various premises</a:t>
            </a:r>
          </a:p>
          <a:p>
            <a:pPr algn="ctr">
              <a:lnSpc>
                <a:spcPct val="90000"/>
              </a:lnSpc>
              <a:spcBef>
                <a:spcPts val="2400"/>
              </a:spcBef>
              <a:spcAft>
                <a:spcPts val="300"/>
              </a:spcAft>
            </a:pPr>
            <a:r>
              <a:rPr lang="en-US" sz="2800" b="1" dirty="0" smtClean="0">
                <a:solidFill>
                  <a:srgbClr val="006600"/>
                </a:solidFill>
                <a:latin typeface="Calibre Semibold" pitchFamily="34" charset="0"/>
              </a:rPr>
              <a:t>Low cost delivery of high quality mobile service on-site</a:t>
            </a:r>
            <a:endParaRPr lang="en-US" sz="2800" b="1" u="sng" dirty="0" smtClean="0">
              <a:solidFill>
                <a:srgbClr val="006600"/>
              </a:solidFill>
              <a:latin typeface="Calibre Semibold" pitchFamily="34" charset="0"/>
            </a:endParaRPr>
          </a:p>
        </p:txBody>
      </p:sp>
      <p:pic>
        <p:nvPicPr>
          <p:cNvPr id="21" name="Picture 20"/>
          <p:cNvPicPr>
            <a:picLocks noChangeAspect="1"/>
          </p:cNvPicPr>
          <p:nvPr/>
        </p:nvPicPr>
        <p:blipFill>
          <a:blip r:embed="rId2"/>
          <a:stretch>
            <a:fillRect/>
          </a:stretch>
        </p:blipFill>
        <p:spPr>
          <a:xfrm>
            <a:off x="1138786" y="3799141"/>
            <a:ext cx="2019981" cy="1474042"/>
          </a:xfrm>
          <a:prstGeom prst="rect">
            <a:avLst/>
          </a:prstGeom>
        </p:spPr>
      </p:pic>
      <p:pic>
        <p:nvPicPr>
          <p:cNvPr id="23" name="Picture 2" descr="http://thumb7.shutterstock.com/display_pic_with_logo/647764/212820985/stock-vector-a-vector-illustration-of-scene-inside-shopping-mall-21282098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8117" y="3512359"/>
            <a:ext cx="1943427" cy="138199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http://www.clipartlord.com/wp-content/uploads/2015/02/hotel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21434" y="2856536"/>
            <a:ext cx="1733014" cy="210128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http://images.clipartpanda.com/hospital-clipart-hospital.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7175" y="4209078"/>
            <a:ext cx="1996633" cy="1497475"/>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p:cNvSpPr/>
          <p:nvPr/>
        </p:nvSpPr>
        <p:spPr bwMode="auto">
          <a:xfrm>
            <a:off x="604270" y="2433340"/>
            <a:ext cx="10792158" cy="3657600"/>
          </a:xfrm>
          <a:prstGeom prst="rect">
            <a:avLst/>
          </a:prstGeom>
          <a:solidFill>
            <a:srgbClr val="FFFFFF">
              <a:alpha val="72157"/>
            </a:srgb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31" name="TextBox 30"/>
          <p:cNvSpPr txBox="1"/>
          <p:nvPr/>
        </p:nvSpPr>
        <p:spPr>
          <a:xfrm>
            <a:off x="1431441" y="3593244"/>
            <a:ext cx="1581972" cy="313932"/>
          </a:xfrm>
          <a:prstGeom prst="rect">
            <a:avLst/>
          </a:prstGeom>
          <a:noFill/>
        </p:spPr>
        <p:txBody>
          <a:bodyPr wrap="none" rtlCol="0">
            <a:spAutoFit/>
          </a:bodyPr>
          <a:lstStyle/>
          <a:p>
            <a:pPr>
              <a:lnSpc>
                <a:spcPct val="90000"/>
              </a:lnSpc>
              <a:spcAft>
                <a:spcPts val="300"/>
              </a:spcAft>
            </a:pPr>
            <a:r>
              <a:rPr lang="en-US" sz="1600" dirty="0" smtClean="0">
                <a:solidFill>
                  <a:srgbClr val="339933"/>
                </a:solidFill>
                <a:latin typeface="Calibre Semibold" pitchFamily="34" charset="0"/>
              </a:rPr>
              <a:t>Office buildings</a:t>
            </a:r>
          </a:p>
        </p:txBody>
      </p:sp>
      <p:sp>
        <p:nvSpPr>
          <p:cNvPr id="32" name="TextBox 31"/>
          <p:cNvSpPr txBox="1"/>
          <p:nvPr/>
        </p:nvSpPr>
        <p:spPr>
          <a:xfrm>
            <a:off x="4247716" y="2678438"/>
            <a:ext cx="764953" cy="313932"/>
          </a:xfrm>
          <a:prstGeom prst="rect">
            <a:avLst/>
          </a:prstGeom>
          <a:noFill/>
        </p:spPr>
        <p:txBody>
          <a:bodyPr wrap="none" rtlCol="0">
            <a:spAutoFit/>
          </a:bodyPr>
          <a:lstStyle/>
          <a:p>
            <a:pPr>
              <a:lnSpc>
                <a:spcPct val="90000"/>
              </a:lnSpc>
              <a:spcAft>
                <a:spcPts val="300"/>
              </a:spcAft>
            </a:pPr>
            <a:r>
              <a:rPr lang="en-US" sz="1600" dirty="0" smtClean="0">
                <a:solidFill>
                  <a:srgbClr val="339933"/>
                </a:solidFill>
                <a:latin typeface="Calibre Semibold" pitchFamily="34" charset="0"/>
              </a:rPr>
              <a:t>Hotels</a:t>
            </a:r>
          </a:p>
        </p:txBody>
      </p:sp>
      <p:sp>
        <p:nvSpPr>
          <p:cNvPr id="33" name="TextBox 32"/>
          <p:cNvSpPr txBox="1"/>
          <p:nvPr/>
        </p:nvSpPr>
        <p:spPr>
          <a:xfrm>
            <a:off x="6793556" y="3969804"/>
            <a:ext cx="1026243" cy="313932"/>
          </a:xfrm>
          <a:prstGeom prst="rect">
            <a:avLst/>
          </a:prstGeom>
          <a:noFill/>
        </p:spPr>
        <p:txBody>
          <a:bodyPr wrap="none" rtlCol="0">
            <a:spAutoFit/>
          </a:bodyPr>
          <a:lstStyle/>
          <a:p>
            <a:pPr>
              <a:lnSpc>
                <a:spcPct val="90000"/>
              </a:lnSpc>
              <a:spcAft>
                <a:spcPts val="300"/>
              </a:spcAft>
            </a:pPr>
            <a:r>
              <a:rPr lang="en-US" sz="1600" dirty="0" smtClean="0">
                <a:solidFill>
                  <a:srgbClr val="339933"/>
                </a:solidFill>
                <a:latin typeface="Calibre Semibold" pitchFamily="34" charset="0"/>
              </a:rPr>
              <a:t>Hospitals</a:t>
            </a:r>
          </a:p>
        </p:txBody>
      </p:sp>
      <p:sp>
        <p:nvSpPr>
          <p:cNvPr id="34" name="TextBox 33"/>
          <p:cNvSpPr txBox="1"/>
          <p:nvPr/>
        </p:nvSpPr>
        <p:spPr>
          <a:xfrm>
            <a:off x="9338231" y="3076487"/>
            <a:ext cx="662361" cy="313932"/>
          </a:xfrm>
          <a:prstGeom prst="rect">
            <a:avLst/>
          </a:prstGeom>
          <a:noFill/>
        </p:spPr>
        <p:txBody>
          <a:bodyPr wrap="none" rtlCol="0">
            <a:spAutoFit/>
          </a:bodyPr>
          <a:lstStyle/>
          <a:p>
            <a:pPr>
              <a:lnSpc>
                <a:spcPct val="90000"/>
              </a:lnSpc>
              <a:spcAft>
                <a:spcPts val="300"/>
              </a:spcAft>
            </a:pPr>
            <a:r>
              <a:rPr lang="en-US" sz="1600" dirty="0" smtClean="0">
                <a:solidFill>
                  <a:srgbClr val="339933"/>
                </a:solidFill>
                <a:latin typeface="Calibre Semibold" pitchFamily="34" charset="0"/>
              </a:rPr>
              <a:t>Malls</a:t>
            </a:r>
          </a:p>
        </p:txBody>
      </p:sp>
      <p:sp>
        <p:nvSpPr>
          <p:cNvPr id="3" name="TextBox 2"/>
          <p:cNvSpPr txBox="1"/>
          <p:nvPr/>
        </p:nvSpPr>
        <p:spPr>
          <a:xfrm>
            <a:off x="1120465" y="5978257"/>
            <a:ext cx="5673091" cy="286232"/>
          </a:xfrm>
          <a:prstGeom prst="rect">
            <a:avLst/>
          </a:prstGeom>
          <a:noFill/>
        </p:spPr>
        <p:txBody>
          <a:bodyPr wrap="none" rtlCol="0">
            <a:spAutoFit/>
          </a:bodyPr>
          <a:lstStyle/>
          <a:p>
            <a:pPr>
              <a:lnSpc>
                <a:spcPct val="90000"/>
              </a:lnSpc>
              <a:spcAft>
                <a:spcPts val="300"/>
              </a:spcAft>
            </a:pPr>
            <a:r>
              <a:rPr lang="en-US" sz="1400" dirty="0" smtClean="0">
                <a:solidFill>
                  <a:schemeClr val="tx1">
                    <a:lumMod val="75000"/>
                    <a:lumOff val="25000"/>
                  </a:schemeClr>
                </a:solidFill>
                <a:latin typeface="Calibre Semibold" pitchFamily="34" charset="0"/>
              </a:rPr>
              <a:t>E.g. in USA there is over 100’000 commercial 100’000+ </a:t>
            </a:r>
            <a:r>
              <a:rPr lang="en-US" sz="1400" dirty="0" err="1" smtClean="0">
                <a:solidFill>
                  <a:schemeClr val="tx1">
                    <a:lumMod val="75000"/>
                    <a:lumOff val="25000"/>
                  </a:schemeClr>
                </a:solidFill>
                <a:latin typeface="Calibre Semibold" pitchFamily="34" charset="0"/>
              </a:rPr>
              <a:t>sqft</a:t>
            </a:r>
            <a:r>
              <a:rPr lang="en-US" sz="1400" dirty="0" smtClean="0">
                <a:solidFill>
                  <a:schemeClr val="tx1">
                    <a:lumMod val="75000"/>
                    <a:lumOff val="25000"/>
                  </a:schemeClr>
                </a:solidFill>
                <a:latin typeface="Calibre Semibold" pitchFamily="34" charset="0"/>
              </a:rPr>
              <a:t> buildings</a:t>
            </a:r>
          </a:p>
        </p:txBody>
      </p:sp>
      <p:sp>
        <p:nvSpPr>
          <p:cNvPr id="4" name="Rectangle 3"/>
          <p:cNvSpPr/>
          <p:nvPr/>
        </p:nvSpPr>
        <p:spPr bwMode="auto">
          <a:xfrm>
            <a:off x="9126908" y="6434983"/>
            <a:ext cx="2589376" cy="324740"/>
          </a:xfrm>
          <a:prstGeom prst="rect">
            <a:avLst/>
          </a:prstGeom>
          <a:solidFill>
            <a:srgbClr val="FFFFF7"/>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smtClean="0">
              <a:solidFill>
                <a:schemeClr val="bg1"/>
              </a:solidFill>
            </a:endParaRPr>
          </a:p>
        </p:txBody>
      </p:sp>
    </p:spTree>
    <p:extLst>
      <p:ext uri="{BB962C8B-B14F-4D97-AF65-F5344CB8AC3E}">
        <p14:creationId xmlns:p14="http://schemas.microsoft.com/office/powerpoint/2010/main" val="172866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rot="2941509">
            <a:off x="-134800" y="1319974"/>
            <a:ext cx="2044134" cy="1835351"/>
            <a:chOff x="2299603" y="4534645"/>
            <a:chExt cx="1590312" cy="1590312"/>
          </a:xfrm>
        </p:grpSpPr>
        <p:grpSp>
          <p:nvGrpSpPr>
            <p:cNvPr id="41" name="Group 40"/>
            <p:cNvGrpSpPr/>
            <p:nvPr/>
          </p:nvGrpSpPr>
          <p:grpSpPr>
            <a:xfrm>
              <a:off x="2453280" y="4614351"/>
              <a:ext cx="1361440" cy="1326125"/>
              <a:chOff x="7439575" y="1734130"/>
              <a:chExt cx="1361440" cy="1326125"/>
            </a:xfrm>
          </p:grpSpPr>
          <p:sp>
            <p:nvSpPr>
              <p:cNvPr id="43" name="Oval 42"/>
              <p:cNvSpPr/>
              <p:nvPr/>
            </p:nvSpPr>
            <p:spPr bwMode="auto">
              <a:xfrm>
                <a:off x="7439575" y="1734130"/>
                <a:ext cx="1361440" cy="1326125"/>
              </a:xfrm>
              <a:prstGeom prst="ellipse">
                <a:avLst/>
              </a:prstGeom>
              <a:noFill/>
              <a:ln w="101600">
                <a:solidFill>
                  <a:srgbClr val="3333FF"/>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44" name="Oval 43"/>
              <p:cNvSpPr/>
              <p:nvPr/>
            </p:nvSpPr>
            <p:spPr bwMode="auto">
              <a:xfrm>
                <a:off x="7617823" y="1920005"/>
                <a:ext cx="1004943" cy="954373"/>
              </a:xfrm>
              <a:prstGeom prst="ellipse">
                <a:avLst/>
              </a:prstGeom>
              <a:noFill/>
              <a:ln w="76200">
                <a:solidFill>
                  <a:srgbClr val="3333FF"/>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45" name="Oval 44"/>
              <p:cNvSpPr/>
              <p:nvPr/>
            </p:nvSpPr>
            <p:spPr bwMode="auto">
              <a:xfrm>
                <a:off x="7806264" y="2102550"/>
                <a:ext cx="626536" cy="600009"/>
              </a:xfrm>
              <a:prstGeom prst="ellipse">
                <a:avLst/>
              </a:prstGeom>
              <a:noFill/>
              <a:ln w="57150">
                <a:solidFill>
                  <a:srgbClr val="3333FF"/>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sp>
          <p:nvSpPr>
            <p:cNvPr id="42" name="Pie 41"/>
            <p:cNvSpPr/>
            <p:nvPr/>
          </p:nvSpPr>
          <p:spPr bwMode="auto">
            <a:xfrm>
              <a:off x="2299603" y="4534645"/>
              <a:ext cx="1590312" cy="1590312"/>
            </a:xfrm>
            <a:prstGeom prst="pie">
              <a:avLst/>
            </a:prstGeom>
            <a:solidFill>
              <a:schemeClr val="bg1"/>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sp>
        <p:nvSpPr>
          <p:cNvPr id="3" name="Title 2"/>
          <p:cNvSpPr>
            <a:spLocks noGrp="1"/>
          </p:cNvSpPr>
          <p:nvPr>
            <p:ph type="title"/>
          </p:nvPr>
        </p:nvSpPr>
        <p:spPr>
          <a:xfrm>
            <a:off x="377072" y="46042"/>
            <a:ext cx="11692740" cy="507831"/>
          </a:xfrm>
        </p:spPr>
        <p:txBody>
          <a:bodyPr/>
          <a:lstStyle/>
          <a:p>
            <a:r>
              <a:rPr lang="en-US" b="1" dirty="0" smtClean="0"/>
              <a:t>SALTE Concept </a:t>
            </a:r>
            <a:endParaRPr lang="en-US" b="1" dirty="0"/>
          </a:p>
        </p:txBody>
      </p:sp>
      <p:pic>
        <p:nvPicPr>
          <p:cNvPr id="8" name="Picture 7"/>
          <p:cNvPicPr>
            <a:picLocks noChangeAspect="1"/>
          </p:cNvPicPr>
          <p:nvPr/>
        </p:nvPicPr>
        <p:blipFill>
          <a:blip r:embed="rId2"/>
          <a:stretch>
            <a:fillRect/>
          </a:stretch>
        </p:blipFill>
        <p:spPr>
          <a:xfrm>
            <a:off x="4684035" y="1830068"/>
            <a:ext cx="1703300" cy="1396106"/>
          </a:xfrm>
          <a:prstGeom prst="rect">
            <a:avLst/>
          </a:prstGeom>
        </p:spPr>
      </p:pic>
      <p:sp>
        <p:nvSpPr>
          <p:cNvPr id="170" name="AutoShape 8" descr="data:image/jpeg;base64,/9j/4AAQSkZJRgABAQAAAQABAAD/2wCEAAkGBwgHBhUIBxMVFhUXGCEaFxcYGRkYHRwgIx8gHSQdIh0eHC8iISEnIBweIj0iJiktOi4uICAzODMsNyktLiwBCgoKDg0OFhAQGjclHyU1Mjc3Nzc3Mzg3Ny0tNjQ3NzcvKzcuNDEyMzQxNDAvNzcrKzc3KzcrNys3LC03LDctNv/AABEIAOEA4QMBIgACEQEDEQH/xAAcAAEAAgMBAQEAAAAAAAAAAAAABQYEBwgDAgH/xABOEAABAwMCAwQFBwcIBwkAAAABAAIDBAURBhIHITETQVFhFCIycZEIUnSBobKzNjdCcpKxwRUWFyNigsLwJTRTY5PR0yYzNUNkc4OUov/EABcBAQEBAQAAAAAAAAAAAAAAAAADAgH/xAAkEQEAAgADCAMAAAAAAAAAAAAAAQIDEfAxMkGBkaHB4RIhUf/aAAwDAQACEQMRAD8A3iiIgIiICIiAiIgIiICIiAiIgIiICIiAiIgIiICIiAiIgIiICIiAiIgIiICIiAiIgIiICIiAiIgIiICIiAiIgIiICIiAiIgIiICIiAiIgIiICIiAiIgIiICIiAiIgIi05qbWmrbJcpaO9OhiezbVQCM+pLE1xElOXvAJcW+tkAHLT4gINxoqc3ihow24VrqxgBGdmHF48iwAuz9S9dKcQ7Bqy6Pt1ndIXtYXkuYWgtBDeWfNw6hBYfS3G4mnAG1rNznE9CTyHwBPwXvTzxVMAmgOWnmD4rBqqVrmGObO1x3PA5l/cG8u4AAHxx4ZXtS+mum3zBrI8YbGObveSOQ9wz71GtrfLKda7rWrX45xrXZmIiKyIiIgIiICIiAiIgIiICIiAiIgIiICIiAiIgiq/UtittWaS5VUETwAdskrGHB6HDiFgVevtI0ke+WvpiP7EjZD8GElUP5Rtqp32Knu+B2jJeyz4tc1zseeC3P1laBQdIXfjfpakGLeJpz4tZsb8X4P2LWXFu+1mqJYLoBGacNIjcwHkTguDyT15Dw7+WcrXqkLTd57aXMAD438pIney4fwP9oKWJF84tSdnD99qYc0ymtuPH89MrRdstt41NDb7zKYYXuw54wDnBwMnkMnAyQcZXVmnNNWfTNH6LZYWxg+0ernebnHmfrPLuWmrVoyx62pRSUVM+ikbC10U4MjmzDA9trmhpJzuyxxPXOMbVtLh3a9RWayG3amljlLHYie0ucdmOQcXAHkenkqROcMTGS1IiLrgiIgIiICIiAiIgIiICIiAiIgIiICIiAiIgIiINK8czcr3qih0pS7Wslw9pOcF5c5mTgdGt8PnFVfhVw2pdWS1E93kcIoX9mOyI9d3UncQfVAx0HPPd37F1pTdvxjtGfmyH9kOcs7g3Rso7NVsj6enTD4Frf4II2p4F6WkZiCSpYfHex32Fi1nqzhjU6b1JS0EswfBVTNjZKG4Lcua0hzc4yA7PXng9F06qDxogA0qy6D2qapilB/vhp+99iD54etlj0IKOY5moJpIifON5OPcY3Ae4rYCoVrldSajvNvaORDKhnnvi2uP7UavjXBzdze9Tjfnl5bncjn4fqIiowIiICIiAiIgIiICIiAiIgIiICIiAiIgIiICIiClXyBkvFW3PPVlPUOH/5b/iK9OGO3+TKsN7q+pz/xD/BSeotMw3u40txEj4paWTex7cc2nG9hB7nAY/zhfmndMx2C51VRSSvMdTJ2vZOwQx5zvc09cOyOXdhBPqscTaN1foCsgYMnsS4D9T1/8Ks6/HND27XDIPUINaz3ijtt8oNYVLsU1XSCnlf+ix3KRhd4ZO9me7vVzsdypZafsIXteGjMbmHeHx9GuaW53Y9k47x5rC07oyhsVHLbWPfLSvduZTzBj2R5JcQ3LclpJ6HOMZ6kkyUlioBSMp6JghEeTGYgGbM8zgAYwSeY71PEi31au2FMOa/dbbJZba2nMgjJIJ5Dc1zcnwG4DJ8gshR0NNcHER1skbmgg5DCHHByP0sDmO4fBSKYc2nejXWXLxWNk66QIiKjAiIgIiICIiAiIgIiICLnfidrrVFp13U0FtqpGRsc0NYA0gZjYe9uepKwf5c4tgZxX/8A1z/00HSyLmqDihxA09VBt53OB/8ALqIezJHfghrXfXzW7tA61t+tbUaqkGyRmBLETksJ6c+9pwcOxzwehCCzooHVmr7RpGBk16c5okJDdrS7mBnuWbp69UWobQy62wkxvztJBafVcWnkfNpQSKIqdYeJmmr/AHhtptr5DK7OAY3NHqgk8z5AoLiiKA1VrKxaUhD7zKGucMtjaNz3e5o7vM4Hmgn0Wpjx60/2mBTVW3xxFn4dp/FXXSWuLBq1n+iJfXAy6J42yD+73jn1aSPNBZFrriNxRGib2y2mlM26IS7u02Yy57cY2H5mc+a2Kuc/lGflvF9Eb+JKg6Jif2kQf4gFfa8qT/VWfqj9yhdV6ysek2sN7k2mTO1oaXE46nAHTmOaCfRQmn9VWvUFpfdaAv7FmcvexzAdoySM8yB4+OR3FLLq7T99qzS2epjleG7i1pOcAgZ6eJHxQTaIoa96rsNgqBT3iojic5u4BxPMZxnp4hBMovKkqYa2lZVUrg5j2hzHDoWkZBHvBWHfL7a7BSel3mZkTOgLj1PgB1cfIBBIotf/ANMmiu12dtJj53ZSY+7n7FcbNebbfaMVlolZKzplpzg+BHUHyKDPREQEREBERBytxd/OfVfrx/hxrqhvshcr8Xfzn1X68f4ca25xW1DrDSbG3OzmN1K7DXbo9xjd3ZIPsu8e48u8ZC0cR7bQXPRdVHcw3ayJ72uP6DmtJa4HuOfjzHetH8AKieLXvZRk7XwvDx3csOB+I+1Q931drLX0gtT3PlBORBCzAOO8hoyQOR9Y4GM8luPg9w8l0lTuuV3x6TK3btBBEbeu3I5FxIGccuQx4kIb5SX/AIRSf+6/7oVr4J/mypP/AJfxpFVPlJD/AEPSH/eu+6FauCZB4ZUoHcZfxpEF5XL3Bv8AOlB75fuPXUK5d4MkO4oQOH+9+49B0PrTUEel9MzXeQZLG+o35zidrR7skZ8srnrQ+lblxO1JLXXWVwYCHTy9XEnoxmeQ5D3NAHLoFtL5QglOhG9n09IZu92Hfxwsf5ORj/mdO0e16U7Pu7OPH1dftQTH9DuifR+y9Hdn5/aybvf7WPswtQa30RduH2oYquxvlewndDK1uXtI6tdgYzg+GHAnl1C6dXxLNFCMyuA95AQQ+jL4dR6bhucjSx7m4kYQRteOThg88ZGR5ELR3yjPy3i+iN/ElXRMcjJW7oiCPEHK52+UZ+W8X0Rv4kqDfdbc6SzWE3K4O2xxxhzj9XQeJJ5Ad5IC5zoKS6cXtfunnyyPq9w5iKIH1WA9Nx5+8lzsYBV64/RXl+maeSm/1RuO2xnO/kGF39ju/WIz3KT4BXCyy6UNDbxtqGOLpwSC5xJ5PBwMtxgY/Rxjn1IXa50NNbNHTUNC0Mjjp3ta0dwDD/nK0Z8nX8t5PorvvxrfmowTp6pA/wBjJ9wrQXydT/23k+iu+/Gg6OXPfykPynp/o/8AjcuhFz18o8j+dNOP/T/43IN0aD/Ieh+iw/htWhNbyyaq4vm13eR0cQnEDckDYzIHq55AuPPJ73Bb70H+Q9D9Fh/DaqtxH4VUerqr+U6GQQ1BGHEt3MkwMDcBzBAwNwzyHQoJWThfox9v9C9DYBjG8F2/3785z71U+HPDrUujdXmrEsTqV25jwHu3ObzLHFu3buBx38gXY6qvvs3F3SUOaGV88be5j2z4A7gyQb/qaFZuGnFl+oLmLJqGNsc7siN7chriM5aWnm12B44JyORwCF6qbFO+3mlo5jETK57ntHPad2Gjn3ZaPqUzTMfHTtZKcuDQCfE45leiICIiAiIg5W4u/nPqv14/w411FUU0FbRupatoex7drmuGQQRgghVy78OtJ3m6Oudypt8ryC53aSjOAAOTXgdAOgVqHIYQcwcQtI3Dh1qNlws7nthLt1PKOrHf7Nx8cePtNz1w5bk4YcRKXWVF6PU7WVbB68fc4fPZ5eI7j9RNuvNpoL5bnW+6xiSJ/tNOffkEcwR4gqu2/hnpC2VzK2gpiyRh3Nc2acEH/ifVjvHIoI/jbp6ov2ii6iaXSQPEoaOZcAC1wH91xdjv2rWfCnilTaUthtF5jkfFuLo3x4Jbnq0tJGRnnnPUldFqm3zhfpG91Tqqpp9kjvadE50eT1yWg7c5PXGSgpGruOFBJa30umo5e1e0t7SQBoZnlkAElzh3ZwPf0VD4JfnJpvdJ+G5brtXCTR1sqRUCAyOacjtXueP2c7T9YKkbNw70pY7o26Wum2Stztd2szsZBB5OeR0J7kEjq+ww6m05NZ5zjtG4a7rtcObXfU4A47+i500xf73wq1TJSV8RLTgTRE4DgM7Xsd8cHoQSD5dRqH1Jpey6nphBe4WyAey7m1zfc9pDh7s8+9BS/wCm/SXonbYqN2P+77Mbvdndt+1am1bqO88UdTx0tDEdoJbBCOeM4y958TgEnoAB5k7YPA7SRm37qnHze0bj7mftVy01pOx6XhMdkgbHn2nc3Pd73OJJHlnCD60fYItMabhtEJz2bfWd03OPNzvrcT9WFoz5Rn5bxfRG/iSroxU3WPDex6wubbjdXTB7YxGOzc1owHOd0LTzy4/Ygs5pYK21+i1bQ9j2bXNIyCCMEFc36rsd24VayZcbOT2RJMLzzDm/pQv8fDzGCMHp0zGwRxhje4YUbqWwW7U1pdbLs3cx2DyOHNI6Oae4j/mDyJQYelNR27WmnRW0Z5OBbKzPNjsc2n48j3jBXOuk7nPw24gkXNpIiLoZgBzLT0c3J8mvHiPet/aS4f2bSNY6qszpgXt2va6Tc1w7stxjI7j3ZPiV96y0BYNYYlujC2UDDZYzteB4HkQ4frA454xkoI53F3Q4p+1FUT/ZEU27PhjZ9vTzWguI+rDrLUrrm1hYwMEcTT7QYMn1scskuceXTOOeMrbI4CWXtcuqqjb4Yjz8dv8ABSs/BLSEsbWN7du0YJbIMuPznZaefdywPJBbNB/kPQ/RYfw2rWFm4rXi263fZtadmyJr3Ruc2Mt2nPqvPM+ofHwcD0W4rVQQ2u1xW6mzsijbG3PM4aA0ZPjgKA1joGwavxJdIyJQMCWM7XgeBOMOH6wOOeMZQSVRqnT9NRemTVdOI8Z3dqwg+7B5+4Lnm0kau40NrbMwiM1Qn6Ywxjg4vPhu29/e4DqVsFnASwiXLqmo2+A7MH47P4K/6U0jZNJ0xhssW0u9t5O57seLj3eQwOvJBOoiICIiAiIgIiICIiAiIgIigdR6optO11NT1rHltTL2QkGNrHHGA7Jzz8R4FBPIq1DrW1za3fpNm7tmx793LaTgO2DnndtO7p3Fe+ktUU+qYpp6KN7Y4pXRNe7GJC3q5uP0eY5+fkgnkUDpvU8F/uNXRQxuaaWXsnFxGHHJGRju9XvUfc9ay02qn6ct9HLUSsiEp2PiYNpwM+u4dC4DCC3IoLSOqKPVNC+ppGvY6OQxyRyABzHt6g4JB69QVCjXdbVX2ptNmt8s7qZwbI4SwsHPOD65HXafggu6LAulxNtsUt0mYf6qF0pZkZ9VpcW56d2MrH0nfGak09FeI2FglBIaTkjBI648kEuiqer9YT2C801po6bt5KkP2DtWxAbMHmXNI6H7FNWGuuFfRGW6U4gfuIDBK2bIwOe5oA7zy8kEkiocvEGrmvM9DZaIztp5BHLiZjJSc4cWQluXAeO4ZVqvt4hstilu9S1xbGwvLQPWPl7/ANyCSRVDSGrblf5mek0YZFJHvZNFOydoPXY/DQWu+PPkregIiICIiAiIgIiICIiAiIgIiICr2vtPfzn0pNbGY7QjdEScYkbzbz7snlnwJVhRBp2ThxqEaVbXwvb/ACr6S+d0m5vR42OZuxjG0B2PHIC2To+xx6b01BaIsf1bAHEd7jzcfrcSVMogp2htP3CzX25VdcGhlTUdpEQ4HLcu6ju6hQ2o9BXS963qblFK6COSkEcUscjmuEgcw+s1pGWEAgg/vwRspEFZ4e2iosem20FZTxQSNPr9k7c2Q8v6zJ55OOefDw6Uir4f3J2rK251NDS1cc8gdF2s7oywDOeQYeuR8AtuogiLrb5azSctsha1rn07o2tydoJYWgbsZwCcZwq/w+t2qLBbKeyXKGn7GMODpWzOc/8AScMM7MDqQPa6c/JXdEGv+I+j7hqO+0dfRx08rIA/tIp3Oa1+7bgeqw+GfgrDoy1SWi1up5aanpiZC7ZTuc5p5NG4lzWndyx06AKfRBqzVuhL/fp5opY6F5fIHRVhDop4mAg7SGM9cgDAJdz+wX24W6vdpo263z7ZhGGtlkaHgkAAlzTkHdgg9epUsiDWumtC3Sm1fDfqyOkpRFG5r2UhfidzgRlzS1rWtz62ADzA8iNlIiAiIgIiICIiAiIgIiICIiAiIgIiICIiAiIgIiICIiAiIgIiICIiAiIgIiICIiAiIgIiICIiAiIgIiICIiAiIgIiICIiAiIgIiICIiAiIgIiICIiAixZqiRkm0ALz9Ll25GPgf8AmgzkWMaktAyCc+CCsGebSgyUWJ6Yc42nqvo1YHRpQZKL4jfvj34RsgcEH2i8RPl23H7l99pzwg+0X4F+oCIiAiIgIiICIiAiIgIiICLG9Nj8H9fmlfnp8ecbX/slBlIsU1zAcbX/ALJH71+isYXY2v649koMlERAREQEREH53r9REBERAREQEREBERAREQEREBERAREQEREBERAREQEREH//2Q=="/>
          <p:cNvSpPr>
            <a:spLocks noChangeAspect="1" noChangeArrowheads="1"/>
          </p:cNvSpPr>
          <p:nvPr/>
        </p:nvSpPr>
        <p:spPr bwMode="auto">
          <a:xfrm>
            <a:off x="2177224" y="4378679"/>
            <a:ext cx="73083" cy="730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TextBox 172"/>
          <p:cNvSpPr txBox="1"/>
          <p:nvPr/>
        </p:nvSpPr>
        <p:spPr>
          <a:xfrm>
            <a:off x="4684035" y="727022"/>
            <a:ext cx="7603991" cy="424732"/>
          </a:xfrm>
          <a:prstGeom prst="rect">
            <a:avLst/>
          </a:prstGeom>
          <a:noFill/>
        </p:spPr>
        <p:txBody>
          <a:bodyPr wrap="square" rtlCol="0">
            <a:spAutoFit/>
          </a:bodyPr>
          <a:lstStyle/>
          <a:p>
            <a:pPr algn="ctr">
              <a:lnSpc>
                <a:spcPct val="90000"/>
              </a:lnSpc>
              <a:spcAft>
                <a:spcPts val="300"/>
              </a:spcAft>
            </a:pPr>
            <a:r>
              <a:rPr lang="en-US" sz="2400" b="1" dirty="0" smtClean="0">
                <a:solidFill>
                  <a:srgbClr val="006600"/>
                </a:solidFill>
                <a:latin typeface="Calibre Semibold" pitchFamily="34" charset="0"/>
              </a:rPr>
              <a:t>Shared SALTE Networks</a:t>
            </a:r>
          </a:p>
        </p:txBody>
      </p:sp>
      <p:cxnSp>
        <p:nvCxnSpPr>
          <p:cNvPr id="192" name="Straight Connector 191"/>
          <p:cNvCxnSpPr/>
          <p:nvPr/>
        </p:nvCxnSpPr>
        <p:spPr>
          <a:xfrm>
            <a:off x="2228390" y="2568725"/>
            <a:ext cx="664119" cy="1342"/>
          </a:xfrm>
          <a:prstGeom prst="line">
            <a:avLst/>
          </a:prstGeom>
          <a:ln w="38100">
            <a:solidFill>
              <a:srgbClr val="0000FF"/>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46" name="Picture 4" descr="http://www.pd4pic.com/images/tower-phone-icon-cell-cartoon-cellular-antenna.png"/>
          <p:cNvPicPr>
            <a:picLocks noChangeAspect="1" noChangeArrowheads="1"/>
          </p:cNvPicPr>
          <p:nvPr/>
        </p:nvPicPr>
        <p:blipFill>
          <a:blip r:embed="rId3">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5749" y="1830068"/>
            <a:ext cx="1155676" cy="3975768"/>
          </a:xfrm>
          <a:prstGeom prst="rect">
            <a:avLst/>
          </a:prstGeom>
          <a:noFill/>
          <a:extLst>
            <a:ext uri="{909E8E84-426E-40DD-AFC4-6F175D3DCCD1}">
              <a14:hiddenFill xmlns:a14="http://schemas.microsoft.com/office/drawing/2010/main">
                <a:solidFill>
                  <a:srgbClr val="FFFFFF"/>
                </a:solidFill>
              </a14:hiddenFill>
            </a:ext>
          </a:extLst>
        </p:spPr>
      </p:pic>
      <p:sp>
        <p:nvSpPr>
          <p:cNvPr id="47" name="TextBox 46"/>
          <p:cNvSpPr txBox="1"/>
          <p:nvPr/>
        </p:nvSpPr>
        <p:spPr>
          <a:xfrm>
            <a:off x="353349" y="754207"/>
            <a:ext cx="4197857" cy="646331"/>
          </a:xfrm>
          <a:prstGeom prst="rect">
            <a:avLst/>
          </a:prstGeom>
          <a:noFill/>
        </p:spPr>
        <p:txBody>
          <a:bodyPr wrap="square" rtlCol="0">
            <a:spAutoFit/>
          </a:bodyPr>
          <a:lstStyle/>
          <a:p>
            <a:pPr>
              <a:lnSpc>
                <a:spcPct val="90000"/>
              </a:lnSpc>
              <a:spcAft>
                <a:spcPts val="300"/>
              </a:spcAft>
            </a:pPr>
            <a:r>
              <a:rPr lang="en-US" sz="2000" b="1" dirty="0" smtClean="0">
                <a:solidFill>
                  <a:srgbClr val="0000FF"/>
                </a:solidFill>
                <a:latin typeface="Calibre Semibold" pitchFamily="34" charset="0"/>
              </a:rPr>
              <a:t>MNO Specific</a:t>
            </a:r>
            <a:br>
              <a:rPr lang="en-US" sz="2000" b="1" dirty="0" smtClean="0">
                <a:solidFill>
                  <a:srgbClr val="0000FF"/>
                </a:solidFill>
                <a:latin typeface="Calibre Semibold" pitchFamily="34" charset="0"/>
              </a:rPr>
            </a:br>
            <a:r>
              <a:rPr lang="en-US" sz="2000" b="1" dirty="0" smtClean="0">
                <a:solidFill>
                  <a:srgbClr val="0000FF"/>
                </a:solidFill>
                <a:latin typeface="Calibre Semibold" pitchFamily="34" charset="0"/>
              </a:rPr>
              <a:t>Primary Networks</a:t>
            </a:r>
          </a:p>
        </p:txBody>
      </p:sp>
      <p:pic>
        <p:nvPicPr>
          <p:cNvPr id="52" name="Picture 2" descr="http://thumb7.shutterstock.com/display_pic_with_logo/647764/212820985/stock-vector-a-vector-illustration-of-scene-inside-shopping-mall-21282098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58400" y="1748898"/>
            <a:ext cx="1680349" cy="134215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clipartlord.com/wp-content/uploads/2015/02/hotel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0515" y="1389182"/>
            <a:ext cx="1380866" cy="188060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http://images.clipartpanda.com/hospital-clipart-hospit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69446" y="1647611"/>
            <a:ext cx="1678097" cy="1413652"/>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p:cNvSpPr/>
          <p:nvPr/>
        </p:nvSpPr>
        <p:spPr bwMode="auto">
          <a:xfrm>
            <a:off x="4730900" y="1245447"/>
            <a:ext cx="7293473" cy="2243431"/>
          </a:xfrm>
          <a:prstGeom prst="rect">
            <a:avLst/>
          </a:prstGeom>
          <a:solidFill>
            <a:srgbClr val="FFFFFF">
              <a:alpha val="72157"/>
            </a:srgbClr>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pic>
        <p:nvPicPr>
          <p:cNvPr id="188" name="Picture 187"/>
          <p:cNvPicPr>
            <a:picLocks noChangeAspect="1"/>
          </p:cNvPicPr>
          <p:nvPr/>
        </p:nvPicPr>
        <p:blipFill>
          <a:blip r:embed="rId7"/>
          <a:stretch>
            <a:fillRect/>
          </a:stretch>
        </p:blipFill>
        <p:spPr>
          <a:xfrm rot="5400000">
            <a:off x="2789585" y="2282447"/>
            <a:ext cx="711872" cy="396809"/>
          </a:xfrm>
          <a:prstGeom prst="rect">
            <a:avLst/>
          </a:prstGeom>
        </p:spPr>
      </p:pic>
      <p:cxnSp>
        <p:nvCxnSpPr>
          <p:cNvPr id="220" name="Straight Connector 219"/>
          <p:cNvCxnSpPr/>
          <p:nvPr/>
        </p:nvCxnSpPr>
        <p:spPr>
          <a:xfrm flipH="1">
            <a:off x="3466778" y="2568725"/>
            <a:ext cx="718471" cy="0"/>
          </a:xfrm>
          <a:prstGeom prst="line">
            <a:avLst/>
          </a:prstGeom>
          <a:ln w="38100">
            <a:solidFill>
              <a:srgbClr val="339933"/>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148034" y="3715486"/>
            <a:ext cx="4374037" cy="2454518"/>
          </a:xfrm>
          <a:prstGeom prst="rect">
            <a:avLst/>
          </a:prstGeom>
          <a:noFill/>
        </p:spPr>
        <p:txBody>
          <a:bodyPr wrap="square" rtlCol="0">
            <a:spAutoFit/>
          </a:bodyPr>
          <a:lstStyle/>
          <a:p>
            <a:pPr>
              <a:lnSpc>
                <a:spcPct val="90000"/>
              </a:lnSpc>
              <a:spcAft>
                <a:spcPts val="300"/>
              </a:spcAft>
            </a:pPr>
            <a:r>
              <a:rPr lang="en-US" sz="1600" b="1" dirty="0" smtClean="0">
                <a:latin typeface="Calibre Semibold" pitchFamily="34" charset="0"/>
              </a:rPr>
              <a:t>Dual Context SALTE enabled UEs</a:t>
            </a:r>
          </a:p>
          <a:p>
            <a:pPr marL="285750" indent="-285750">
              <a:lnSpc>
                <a:spcPct val="90000"/>
              </a:lnSpc>
              <a:spcBef>
                <a:spcPts val="1200"/>
              </a:spcBef>
              <a:spcAft>
                <a:spcPts val="300"/>
              </a:spcAft>
              <a:buFont typeface="Arial" panose="020B0604020202020204" pitchFamily="34" charset="0"/>
              <a:buChar char="•"/>
            </a:pPr>
            <a:r>
              <a:rPr lang="en-US" dirty="0"/>
              <a:t>Maintain Primary LTE Context with the primary </a:t>
            </a:r>
            <a:r>
              <a:rPr lang="en-US" dirty="0" smtClean="0"/>
              <a:t>network </a:t>
            </a:r>
            <a:r>
              <a:rPr lang="en-US" dirty="0"/>
              <a:t>while connected to a SALTE </a:t>
            </a:r>
            <a:r>
              <a:rPr lang="en-US" dirty="0" smtClean="0"/>
              <a:t>network </a:t>
            </a:r>
            <a:r>
              <a:rPr lang="en-US" dirty="0"/>
              <a:t>with Secondary LTE </a:t>
            </a:r>
            <a:r>
              <a:rPr lang="en-US" dirty="0" smtClean="0"/>
              <a:t>context</a:t>
            </a:r>
            <a:endParaRPr lang="en-US" dirty="0"/>
          </a:p>
          <a:p>
            <a:pPr marL="285750" indent="-285750">
              <a:lnSpc>
                <a:spcPct val="90000"/>
              </a:lnSpc>
              <a:spcBef>
                <a:spcPts val="1200"/>
              </a:spcBef>
              <a:spcAft>
                <a:spcPts val="300"/>
              </a:spcAft>
              <a:buFont typeface="Arial" panose="020B0604020202020204" pitchFamily="34" charset="0"/>
              <a:buChar char="•"/>
            </a:pPr>
            <a:r>
              <a:rPr lang="en-US" dirty="0"/>
              <a:t>Create seamless service experience </a:t>
            </a:r>
            <a:r>
              <a:rPr lang="en-US" dirty="0" smtClean="0"/>
              <a:t>when </a:t>
            </a:r>
            <a:r>
              <a:rPr lang="en-US" dirty="0"/>
              <a:t>switching MNO data &amp; voice between primary and secondary networks</a:t>
            </a:r>
          </a:p>
          <a:p>
            <a:pPr>
              <a:lnSpc>
                <a:spcPct val="90000"/>
              </a:lnSpc>
              <a:spcAft>
                <a:spcPts val="300"/>
              </a:spcAft>
            </a:pPr>
            <a:endParaRPr lang="en-US" sz="1600" b="1" dirty="0" smtClean="0">
              <a:latin typeface="Calibre Semibold" pitchFamily="34" charset="0"/>
            </a:endParaRPr>
          </a:p>
        </p:txBody>
      </p:sp>
      <p:sp>
        <p:nvSpPr>
          <p:cNvPr id="9" name="TextBox 8"/>
          <p:cNvSpPr txBox="1"/>
          <p:nvPr/>
        </p:nvSpPr>
        <p:spPr>
          <a:xfrm>
            <a:off x="2059702" y="2009907"/>
            <a:ext cx="854721" cy="480131"/>
          </a:xfrm>
          <a:prstGeom prst="rect">
            <a:avLst/>
          </a:prstGeom>
          <a:noFill/>
        </p:spPr>
        <p:txBody>
          <a:bodyPr wrap="none" rtlCol="0">
            <a:spAutoFit/>
          </a:bodyPr>
          <a:lstStyle/>
          <a:p>
            <a:pPr algn="ctr">
              <a:lnSpc>
                <a:spcPct val="90000"/>
              </a:lnSpc>
              <a:spcAft>
                <a:spcPts val="300"/>
              </a:spcAft>
            </a:pPr>
            <a:r>
              <a:rPr lang="en-US" sz="1400" b="1" dirty="0" smtClean="0">
                <a:solidFill>
                  <a:srgbClr val="0000FF"/>
                </a:solidFill>
                <a:latin typeface="Calibre Semibold" pitchFamily="34" charset="0"/>
              </a:rPr>
              <a:t>Primary</a:t>
            </a:r>
            <a:br>
              <a:rPr lang="en-US" sz="1400" b="1" dirty="0" smtClean="0">
                <a:solidFill>
                  <a:srgbClr val="0000FF"/>
                </a:solidFill>
                <a:latin typeface="Calibre Semibold" pitchFamily="34" charset="0"/>
              </a:rPr>
            </a:br>
            <a:r>
              <a:rPr lang="en-US" sz="1400" b="1" dirty="0" smtClean="0">
                <a:solidFill>
                  <a:srgbClr val="0000FF"/>
                </a:solidFill>
                <a:latin typeface="Calibre Semibold" pitchFamily="34" charset="0"/>
              </a:rPr>
              <a:t>LTE</a:t>
            </a:r>
            <a:endParaRPr lang="en-US" sz="1400" b="1" dirty="0">
              <a:solidFill>
                <a:srgbClr val="0000FF"/>
              </a:solidFill>
              <a:latin typeface="Calibre Semibold" pitchFamily="34" charset="0"/>
            </a:endParaRPr>
          </a:p>
        </p:txBody>
      </p:sp>
      <p:sp>
        <p:nvSpPr>
          <p:cNvPr id="58" name="TextBox 57"/>
          <p:cNvSpPr txBox="1"/>
          <p:nvPr/>
        </p:nvSpPr>
        <p:spPr>
          <a:xfrm>
            <a:off x="3376944" y="2030332"/>
            <a:ext cx="1099981" cy="518604"/>
          </a:xfrm>
          <a:prstGeom prst="rect">
            <a:avLst/>
          </a:prstGeom>
          <a:noFill/>
        </p:spPr>
        <p:txBody>
          <a:bodyPr wrap="none" rtlCol="0">
            <a:spAutoFit/>
          </a:bodyPr>
          <a:lstStyle/>
          <a:p>
            <a:pPr algn="ctr">
              <a:lnSpc>
                <a:spcPct val="90000"/>
              </a:lnSpc>
              <a:spcAft>
                <a:spcPts val="300"/>
              </a:spcAft>
            </a:pPr>
            <a:r>
              <a:rPr lang="en-US" sz="1400" b="1" dirty="0" smtClean="0">
                <a:solidFill>
                  <a:srgbClr val="339933"/>
                </a:solidFill>
                <a:latin typeface="Calibre Semibold" pitchFamily="34" charset="0"/>
              </a:rPr>
              <a:t>Secondary</a:t>
            </a:r>
          </a:p>
          <a:p>
            <a:pPr algn="ctr">
              <a:lnSpc>
                <a:spcPct val="90000"/>
              </a:lnSpc>
              <a:spcAft>
                <a:spcPts val="300"/>
              </a:spcAft>
            </a:pPr>
            <a:r>
              <a:rPr lang="en-US" sz="1400" b="1" dirty="0" smtClean="0">
                <a:solidFill>
                  <a:srgbClr val="339933"/>
                </a:solidFill>
                <a:latin typeface="Calibre Semibold" pitchFamily="34" charset="0"/>
              </a:rPr>
              <a:t>LTE</a:t>
            </a:r>
            <a:endParaRPr lang="en-US" sz="1400" b="1" dirty="0">
              <a:solidFill>
                <a:srgbClr val="339933"/>
              </a:solidFill>
              <a:latin typeface="Calibre Semibold" pitchFamily="34" charset="0"/>
            </a:endParaRPr>
          </a:p>
        </p:txBody>
      </p:sp>
      <p:grpSp>
        <p:nvGrpSpPr>
          <p:cNvPr id="51" name="Group 50"/>
          <p:cNvGrpSpPr/>
          <p:nvPr/>
        </p:nvGrpSpPr>
        <p:grpSpPr>
          <a:xfrm rot="3228229">
            <a:off x="5154971" y="2082875"/>
            <a:ext cx="836371" cy="843354"/>
            <a:chOff x="7439575" y="1734130"/>
            <a:chExt cx="1361440" cy="1326125"/>
          </a:xfrm>
        </p:grpSpPr>
        <p:sp>
          <p:nvSpPr>
            <p:cNvPr id="54" name="Oval 53"/>
            <p:cNvSpPr/>
            <p:nvPr/>
          </p:nvSpPr>
          <p:spPr bwMode="auto">
            <a:xfrm>
              <a:off x="7439575" y="1734130"/>
              <a:ext cx="1361440" cy="1326125"/>
            </a:xfrm>
            <a:prstGeom prst="ellipse">
              <a:avLst/>
            </a:prstGeom>
            <a:noFill/>
            <a:ln w="5715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60" name="Oval 59"/>
            <p:cNvSpPr/>
            <p:nvPr/>
          </p:nvSpPr>
          <p:spPr bwMode="auto">
            <a:xfrm>
              <a:off x="7617823" y="1920005"/>
              <a:ext cx="1004943" cy="954373"/>
            </a:xfrm>
            <a:prstGeom prst="ellipse">
              <a:avLst/>
            </a:prstGeom>
            <a:noFill/>
            <a:ln w="3810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64" name="Oval 63"/>
            <p:cNvSpPr/>
            <p:nvPr/>
          </p:nvSpPr>
          <p:spPr bwMode="auto">
            <a:xfrm>
              <a:off x="7806264" y="2102550"/>
              <a:ext cx="626536" cy="600009"/>
            </a:xfrm>
            <a:prstGeom prst="ellipse">
              <a:avLst/>
            </a:prstGeom>
            <a:noFill/>
            <a:ln w="28575">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grpSp>
        <p:nvGrpSpPr>
          <p:cNvPr id="71" name="Group 70"/>
          <p:cNvGrpSpPr/>
          <p:nvPr/>
        </p:nvGrpSpPr>
        <p:grpSpPr>
          <a:xfrm rot="3228229">
            <a:off x="6762762" y="2041856"/>
            <a:ext cx="836371" cy="843354"/>
            <a:chOff x="7439575" y="1734130"/>
            <a:chExt cx="1361440" cy="1326125"/>
          </a:xfrm>
        </p:grpSpPr>
        <p:sp>
          <p:nvSpPr>
            <p:cNvPr id="72" name="Oval 71"/>
            <p:cNvSpPr/>
            <p:nvPr/>
          </p:nvSpPr>
          <p:spPr bwMode="auto">
            <a:xfrm>
              <a:off x="7439575" y="1734130"/>
              <a:ext cx="1361440" cy="1326125"/>
            </a:xfrm>
            <a:prstGeom prst="ellipse">
              <a:avLst/>
            </a:prstGeom>
            <a:noFill/>
            <a:ln w="5715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73" name="Oval 72"/>
            <p:cNvSpPr/>
            <p:nvPr/>
          </p:nvSpPr>
          <p:spPr bwMode="auto">
            <a:xfrm>
              <a:off x="7617823" y="1920005"/>
              <a:ext cx="1004943" cy="954373"/>
            </a:xfrm>
            <a:prstGeom prst="ellipse">
              <a:avLst/>
            </a:prstGeom>
            <a:noFill/>
            <a:ln w="3810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74" name="Oval 73"/>
            <p:cNvSpPr/>
            <p:nvPr/>
          </p:nvSpPr>
          <p:spPr bwMode="auto">
            <a:xfrm>
              <a:off x="7806264" y="2102550"/>
              <a:ext cx="626536" cy="600009"/>
            </a:xfrm>
            <a:prstGeom prst="ellipse">
              <a:avLst/>
            </a:prstGeom>
            <a:noFill/>
            <a:ln w="28575">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grpSp>
        <p:nvGrpSpPr>
          <p:cNvPr id="75" name="Group 74"/>
          <p:cNvGrpSpPr/>
          <p:nvPr/>
        </p:nvGrpSpPr>
        <p:grpSpPr>
          <a:xfrm rot="3228229">
            <a:off x="8546705" y="2014814"/>
            <a:ext cx="836371" cy="843354"/>
            <a:chOff x="7439575" y="1734130"/>
            <a:chExt cx="1361440" cy="1326125"/>
          </a:xfrm>
        </p:grpSpPr>
        <p:sp>
          <p:nvSpPr>
            <p:cNvPr id="76" name="Oval 75"/>
            <p:cNvSpPr/>
            <p:nvPr/>
          </p:nvSpPr>
          <p:spPr bwMode="auto">
            <a:xfrm>
              <a:off x="7439575" y="1734130"/>
              <a:ext cx="1361440" cy="1326125"/>
            </a:xfrm>
            <a:prstGeom prst="ellipse">
              <a:avLst/>
            </a:prstGeom>
            <a:noFill/>
            <a:ln w="5715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77" name="Oval 76"/>
            <p:cNvSpPr/>
            <p:nvPr/>
          </p:nvSpPr>
          <p:spPr bwMode="auto">
            <a:xfrm>
              <a:off x="7617823" y="1920005"/>
              <a:ext cx="1004943" cy="954373"/>
            </a:xfrm>
            <a:prstGeom prst="ellipse">
              <a:avLst/>
            </a:prstGeom>
            <a:noFill/>
            <a:ln w="3810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78" name="Oval 77"/>
            <p:cNvSpPr/>
            <p:nvPr/>
          </p:nvSpPr>
          <p:spPr bwMode="auto">
            <a:xfrm>
              <a:off x="7806264" y="2102550"/>
              <a:ext cx="626536" cy="600009"/>
            </a:xfrm>
            <a:prstGeom prst="ellipse">
              <a:avLst/>
            </a:prstGeom>
            <a:noFill/>
            <a:ln w="28575">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grpSp>
        <p:nvGrpSpPr>
          <p:cNvPr id="80" name="Group 79"/>
          <p:cNvGrpSpPr/>
          <p:nvPr/>
        </p:nvGrpSpPr>
        <p:grpSpPr>
          <a:xfrm rot="3228229">
            <a:off x="10496425" y="2014814"/>
            <a:ext cx="836371" cy="843354"/>
            <a:chOff x="7439575" y="1734130"/>
            <a:chExt cx="1361440" cy="1326125"/>
          </a:xfrm>
        </p:grpSpPr>
        <p:sp>
          <p:nvSpPr>
            <p:cNvPr id="81" name="Oval 80"/>
            <p:cNvSpPr/>
            <p:nvPr/>
          </p:nvSpPr>
          <p:spPr bwMode="auto">
            <a:xfrm>
              <a:off x="7439575" y="1734130"/>
              <a:ext cx="1361440" cy="1326125"/>
            </a:xfrm>
            <a:prstGeom prst="ellipse">
              <a:avLst/>
            </a:prstGeom>
            <a:noFill/>
            <a:ln w="5715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82" name="Oval 81"/>
            <p:cNvSpPr/>
            <p:nvPr/>
          </p:nvSpPr>
          <p:spPr bwMode="auto">
            <a:xfrm>
              <a:off x="7617823" y="1920005"/>
              <a:ext cx="1004943" cy="954373"/>
            </a:xfrm>
            <a:prstGeom prst="ellipse">
              <a:avLst/>
            </a:prstGeom>
            <a:noFill/>
            <a:ln w="3810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83" name="Oval 82"/>
            <p:cNvSpPr/>
            <p:nvPr/>
          </p:nvSpPr>
          <p:spPr bwMode="auto">
            <a:xfrm>
              <a:off x="7806264" y="2102550"/>
              <a:ext cx="626536" cy="600009"/>
            </a:xfrm>
            <a:prstGeom prst="ellipse">
              <a:avLst/>
            </a:prstGeom>
            <a:noFill/>
            <a:ln w="28575">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sp>
        <p:nvSpPr>
          <p:cNvPr id="4" name="TextBox 3"/>
          <p:cNvSpPr txBox="1"/>
          <p:nvPr/>
        </p:nvSpPr>
        <p:spPr>
          <a:xfrm>
            <a:off x="5889587" y="3632613"/>
            <a:ext cx="6236186" cy="2452979"/>
          </a:xfrm>
          <a:prstGeom prst="rect">
            <a:avLst/>
          </a:prstGeom>
          <a:noFill/>
        </p:spPr>
        <p:txBody>
          <a:bodyPr wrap="square" rtlCol="0">
            <a:spAutoFit/>
          </a:bodyPr>
          <a:lstStyle/>
          <a:p>
            <a:pPr>
              <a:lnSpc>
                <a:spcPct val="90000"/>
              </a:lnSpc>
              <a:spcAft>
                <a:spcPts val="300"/>
              </a:spcAft>
            </a:pPr>
            <a:r>
              <a:rPr lang="en-US" b="1" dirty="0" smtClean="0">
                <a:latin typeface="Calibre Semibold" pitchFamily="34" charset="0"/>
              </a:rPr>
              <a:t>Self contained SALTE Network at each premises</a:t>
            </a:r>
          </a:p>
          <a:p>
            <a:pPr marL="285750" indent="-285750">
              <a:lnSpc>
                <a:spcPct val="90000"/>
              </a:lnSpc>
              <a:spcBef>
                <a:spcPts val="1200"/>
              </a:spcBef>
              <a:spcAft>
                <a:spcPts val="300"/>
              </a:spcAft>
              <a:buFont typeface="Arial" panose="020B0604020202020204" pitchFamily="34" charset="0"/>
              <a:buChar char="•"/>
            </a:pPr>
            <a:r>
              <a:rPr lang="en-US" dirty="0" smtClean="0"/>
              <a:t>Operates </a:t>
            </a:r>
            <a:r>
              <a:rPr lang="en-US" dirty="0"/>
              <a:t>independently of the primary LTE networks </a:t>
            </a:r>
            <a:endParaRPr lang="en-US" dirty="0" smtClean="0"/>
          </a:p>
          <a:p>
            <a:pPr marL="285750" indent="-285750">
              <a:lnSpc>
                <a:spcPct val="90000"/>
              </a:lnSpc>
              <a:spcBef>
                <a:spcPts val="1200"/>
              </a:spcBef>
              <a:spcAft>
                <a:spcPts val="300"/>
              </a:spcAft>
              <a:buFont typeface="Arial" panose="020B0604020202020204" pitchFamily="34" charset="0"/>
              <a:buChar char="•"/>
            </a:pPr>
            <a:r>
              <a:rPr lang="en-US" dirty="0" smtClean="0"/>
              <a:t>Interacts </a:t>
            </a:r>
            <a:r>
              <a:rPr lang="en-US" dirty="0"/>
              <a:t>with MNO </a:t>
            </a:r>
            <a:r>
              <a:rPr lang="en-US" dirty="0" smtClean="0"/>
              <a:t>cores </a:t>
            </a:r>
            <a:r>
              <a:rPr lang="en-US" dirty="0"/>
              <a:t>only for the purposes of SIM based Authentication, Authorization &amp; </a:t>
            </a:r>
            <a:r>
              <a:rPr lang="en-US" dirty="0" smtClean="0"/>
              <a:t>Accounting</a:t>
            </a:r>
          </a:p>
          <a:p>
            <a:pPr marL="285750" indent="-285750">
              <a:lnSpc>
                <a:spcPct val="90000"/>
              </a:lnSpc>
              <a:spcBef>
                <a:spcPts val="1200"/>
              </a:spcBef>
              <a:spcAft>
                <a:spcPts val="300"/>
              </a:spcAft>
              <a:buFont typeface="Arial" panose="020B0604020202020204" pitchFamily="34" charset="0"/>
              <a:buChar char="•"/>
            </a:pPr>
            <a:r>
              <a:rPr lang="en-US" dirty="0" smtClean="0"/>
              <a:t>Easy </a:t>
            </a:r>
            <a:r>
              <a:rPr lang="en-US" dirty="0"/>
              <a:t>configuration of SALTE network sharing between MNOs </a:t>
            </a:r>
            <a:endParaRPr lang="en-US" dirty="0" smtClean="0"/>
          </a:p>
          <a:p>
            <a:pPr marL="742950" lvl="1" indent="-285750">
              <a:lnSpc>
                <a:spcPct val="90000"/>
              </a:lnSpc>
              <a:spcAft>
                <a:spcPts val="300"/>
              </a:spcAft>
              <a:buFont typeface="Arial" panose="020B0604020202020204" pitchFamily="34" charset="0"/>
              <a:buChar char="•"/>
            </a:pPr>
            <a:r>
              <a:rPr lang="en-US" dirty="0" smtClean="0"/>
              <a:t>SALTE </a:t>
            </a:r>
            <a:r>
              <a:rPr lang="en-US" dirty="0"/>
              <a:t>sharing will have no impact on how MNO UEs </a:t>
            </a:r>
            <a:r>
              <a:rPr lang="en-US" dirty="0" smtClean="0"/>
              <a:t>select their </a:t>
            </a:r>
            <a:r>
              <a:rPr lang="en-US" dirty="0"/>
              <a:t>primary </a:t>
            </a:r>
            <a:r>
              <a:rPr lang="en-US" dirty="0" smtClean="0"/>
              <a:t>networks</a:t>
            </a:r>
            <a:endParaRPr lang="en-US" dirty="0" smtClean="0">
              <a:solidFill>
                <a:schemeClr val="tx1">
                  <a:lumMod val="75000"/>
                  <a:lumOff val="25000"/>
                </a:schemeClr>
              </a:solidFill>
              <a:latin typeface="Calibre Semibold" pitchFamily="34" charset="0"/>
            </a:endParaRPr>
          </a:p>
        </p:txBody>
      </p:sp>
      <p:sp>
        <p:nvSpPr>
          <p:cNvPr id="48" name="Rectangle 47"/>
          <p:cNvSpPr/>
          <p:nvPr/>
        </p:nvSpPr>
        <p:spPr bwMode="auto">
          <a:xfrm>
            <a:off x="9126908" y="6434983"/>
            <a:ext cx="2589376" cy="324740"/>
          </a:xfrm>
          <a:prstGeom prst="rect">
            <a:avLst/>
          </a:prstGeom>
          <a:solidFill>
            <a:srgbClr val="FFFFF7"/>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smtClean="0">
              <a:solidFill>
                <a:schemeClr val="bg1"/>
              </a:solidFill>
            </a:endParaRPr>
          </a:p>
        </p:txBody>
      </p:sp>
    </p:spTree>
    <p:extLst>
      <p:ext uri="{BB962C8B-B14F-4D97-AF65-F5344CB8AC3E}">
        <p14:creationId xmlns:p14="http://schemas.microsoft.com/office/powerpoint/2010/main" val="1633588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172" y="70173"/>
            <a:ext cx="11430000" cy="507831"/>
          </a:xfrm>
        </p:spPr>
        <p:txBody>
          <a:bodyPr>
            <a:noAutofit/>
          </a:bodyPr>
          <a:lstStyle/>
          <a:p>
            <a:r>
              <a:rPr lang="en-US" b="1" dirty="0" smtClean="0"/>
              <a:t>SALTE: </a:t>
            </a:r>
            <a:r>
              <a:rPr lang="en-US" b="1" dirty="0"/>
              <a:t>Deployment Roles example</a:t>
            </a:r>
          </a:p>
        </p:txBody>
      </p:sp>
      <p:sp>
        <p:nvSpPr>
          <p:cNvPr id="16" name="TextBox 15"/>
          <p:cNvSpPr txBox="1"/>
          <p:nvPr/>
        </p:nvSpPr>
        <p:spPr>
          <a:xfrm>
            <a:off x="609235" y="932109"/>
            <a:ext cx="6159210" cy="677108"/>
          </a:xfrm>
          <a:prstGeom prst="rect">
            <a:avLst/>
          </a:prstGeom>
          <a:solidFill>
            <a:schemeClr val="accent3">
              <a:lumMod val="20000"/>
              <a:lumOff val="80000"/>
            </a:schemeClr>
          </a:solidFill>
          <a:ln>
            <a:solidFill>
              <a:srgbClr val="0000FF"/>
            </a:solidFill>
          </a:ln>
        </p:spPr>
        <p:txBody>
          <a:bodyPr wrap="square" rtlCol="0">
            <a:spAutoFit/>
          </a:bodyPr>
          <a:lstStyle/>
          <a:p>
            <a:pPr algn="ctr">
              <a:spcBef>
                <a:spcPts val="600"/>
              </a:spcBef>
            </a:pPr>
            <a:r>
              <a:rPr lang="en-US" sz="2000" b="1" dirty="0">
                <a:solidFill>
                  <a:srgbClr val="0000FF"/>
                </a:solidFill>
                <a:latin typeface="Calibre Semibold" pitchFamily="34" charset="0"/>
              </a:rPr>
              <a:t>Mobile Operators</a:t>
            </a:r>
            <a:r>
              <a:rPr lang="en-US" sz="3200" b="1" i="1" dirty="0" smtClean="0">
                <a:solidFill>
                  <a:srgbClr val="006600"/>
                </a:solidFill>
              </a:rPr>
              <a:t/>
            </a:r>
            <a:br>
              <a:rPr lang="en-US" sz="3200" b="1" i="1" dirty="0" smtClean="0">
                <a:solidFill>
                  <a:srgbClr val="006600"/>
                </a:solidFill>
              </a:rPr>
            </a:br>
            <a:r>
              <a:rPr lang="en-US" dirty="0" smtClean="0">
                <a:solidFill>
                  <a:srgbClr val="002060"/>
                </a:solidFill>
              </a:rPr>
              <a:t>Use SALTE networks to cost effectively serve on-site subscribers</a:t>
            </a:r>
            <a:endParaRPr lang="en-US" dirty="0">
              <a:solidFill>
                <a:srgbClr val="002060"/>
              </a:solidFill>
            </a:endParaRPr>
          </a:p>
        </p:txBody>
      </p:sp>
      <p:sp>
        <p:nvSpPr>
          <p:cNvPr id="5" name="TextBox 4"/>
          <p:cNvSpPr txBox="1"/>
          <p:nvPr/>
        </p:nvSpPr>
        <p:spPr>
          <a:xfrm>
            <a:off x="609234" y="3010673"/>
            <a:ext cx="6159211" cy="726353"/>
          </a:xfrm>
          <a:prstGeom prst="rect">
            <a:avLst/>
          </a:prstGeom>
          <a:solidFill>
            <a:srgbClr val="CEEACC"/>
          </a:solidFill>
          <a:ln>
            <a:solidFill>
              <a:srgbClr val="006600"/>
            </a:solidFill>
          </a:ln>
        </p:spPr>
        <p:txBody>
          <a:bodyPr wrap="square" rtlCol="0">
            <a:spAutoFit/>
          </a:bodyPr>
          <a:lstStyle/>
          <a:p>
            <a:pPr algn="ctr">
              <a:spcBef>
                <a:spcPts val="600"/>
              </a:spcBef>
            </a:pPr>
            <a:r>
              <a:rPr lang="en-US" sz="2000" b="1" dirty="0">
                <a:solidFill>
                  <a:srgbClr val="006600"/>
                </a:solidFill>
                <a:latin typeface="Calibre Semibold" pitchFamily="34" charset="0"/>
              </a:rPr>
              <a:t>SALTE-as-a-Service Providers</a:t>
            </a:r>
          </a:p>
          <a:p>
            <a:pPr algn="ctr">
              <a:lnSpc>
                <a:spcPct val="90000"/>
              </a:lnSpc>
              <a:spcBef>
                <a:spcPts val="600"/>
              </a:spcBef>
              <a:spcAft>
                <a:spcPts val="300"/>
              </a:spcAft>
            </a:pPr>
            <a:r>
              <a:rPr lang="en-US" dirty="0">
                <a:solidFill>
                  <a:srgbClr val="006600"/>
                </a:solidFill>
              </a:rPr>
              <a:t>Deploy &amp; Operate </a:t>
            </a:r>
            <a:r>
              <a:rPr lang="en-US" dirty="0" smtClean="0">
                <a:solidFill>
                  <a:srgbClr val="006600"/>
                </a:solidFill>
              </a:rPr>
              <a:t>Neutral Host SALTE Networks</a:t>
            </a:r>
            <a:endParaRPr lang="en-US" sz="3200" b="1" i="1" dirty="0" smtClean="0">
              <a:solidFill>
                <a:srgbClr val="006600"/>
              </a:solidFill>
            </a:endParaRPr>
          </a:p>
        </p:txBody>
      </p:sp>
      <p:sp>
        <p:nvSpPr>
          <p:cNvPr id="3" name="TextBox 2"/>
          <p:cNvSpPr txBox="1"/>
          <p:nvPr/>
        </p:nvSpPr>
        <p:spPr>
          <a:xfrm>
            <a:off x="609234" y="5110782"/>
            <a:ext cx="6159211" cy="734047"/>
          </a:xfrm>
          <a:prstGeom prst="rect">
            <a:avLst/>
          </a:prstGeom>
          <a:solidFill>
            <a:srgbClr val="CEEACC"/>
          </a:solidFill>
          <a:ln>
            <a:solidFill>
              <a:srgbClr val="006600"/>
            </a:solidFill>
          </a:ln>
        </p:spPr>
        <p:txBody>
          <a:bodyPr wrap="square" rtlCol="0">
            <a:spAutoFit/>
          </a:bodyPr>
          <a:lstStyle/>
          <a:p>
            <a:pPr algn="ctr">
              <a:lnSpc>
                <a:spcPct val="90000"/>
              </a:lnSpc>
              <a:spcBef>
                <a:spcPts val="600"/>
              </a:spcBef>
              <a:spcAft>
                <a:spcPts val="300"/>
              </a:spcAft>
            </a:pPr>
            <a:r>
              <a:rPr lang="en-US" sz="2000" b="1" dirty="0">
                <a:solidFill>
                  <a:srgbClr val="006600"/>
                </a:solidFill>
                <a:latin typeface="Calibre Semibold" pitchFamily="34" charset="0"/>
              </a:rPr>
              <a:t>Premises Owners</a:t>
            </a:r>
          </a:p>
          <a:p>
            <a:pPr algn="ctr">
              <a:lnSpc>
                <a:spcPct val="90000"/>
              </a:lnSpc>
              <a:spcBef>
                <a:spcPts val="600"/>
              </a:spcBef>
              <a:spcAft>
                <a:spcPts val="300"/>
              </a:spcAft>
            </a:pPr>
            <a:r>
              <a:rPr lang="en-US" dirty="0" smtClean="0">
                <a:solidFill>
                  <a:srgbClr val="006600"/>
                </a:solidFill>
              </a:rPr>
              <a:t>Motivated to ensure availability of excellent mobile </a:t>
            </a:r>
            <a:r>
              <a:rPr lang="en-US" dirty="0">
                <a:solidFill>
                  <a:srgbClr val="006600"/>
                </a:solidFill>
              </a:rPr>
              <a:t>service </a:t>
            </a:r>
            <a:r>
              <a:rPr lang="en-US" dirty="0" smtClean="0">
                <a:solidFill>
                  <a:srgbClr val="006600"/>
                </a:solidFill>
              </a:rPr>
              <a:t>on-site</a:t>
            </a:r>
            <a:endParaRPr lang="en-US" dirty="0">
              <a:solidFill>
                <a:srgbClr val="006600"/>
              </a:solidFill>
            </a:endParaRPr>
          </a:p>
        </p:txBody>
      </p:sp>
      <p:sp>
        <p:nvSpPr>
          <p:cNvPr id="6" name="TextBox 5"/>
          <p:cNvSpPr txBox="1"/>
          <p:nvPr/>
        </p:nvSpPr>
        <p:spPr>
          <a:xfrm>
            <a:off x="7726472" y="3010673"/>
            <a:ext cx="4132448" cy="734047"/>
          </a:xfrm>
          <a:prstGeom prst="rect">
            <a:avLst/>
          </a:prstGeom>
          <a:solidFill>
            <a:srgbClr val="CEEACC"/>
          </a:solidFill>
          <a:ln>
            <a:solidFill>
              <a:srgbClr val="006600"/>
            </a:solidFill>
          </a:ln>
        </p:spPr>
        <p:txBody>
          <a:bodyPr wrap="square" rtlCol="0">
            <a:spAutoFit/>
          </a:bodyPr>
          <a:lstStyle/>
          <a:p>
            <a:pPr algn="ctr">
              <a:lnSpc>
                <a:spcPct val="90000"/>
              </a:lnSpc>
              <a:spcBef>
                <a:spcPts val="600"/>
              </a:spcBef>
              <a:spcAft>
                <a:spcPts val="300"/>
              </a:spcAft>
            </a:pPr>
            <a:r>
              <a:rPr lang="en-US" sz="2000" b="1" dirty="0">
                <a:solidFill>
                  <a:srgbClr val="006600"/>
                </a:solidFill>
                <a:latin typeface="Calibre Semibold" pitchFamily="34" charset="0"/>
              </a:rPr>
              <a:t>SALTE Infra Vendors</a:t>
            </a:r>
          </a:p>
          <a:p>
            <a:pPr algn="ctr">
              <a:lnSpc>
                <a:spcPct val="90000"/>
              </a:lnSpc>
              <a:spcBef>
                <a:spcPts val="600"/>
              </a:spcBef>
              <a:spcAft>
                <a:spcPts val="300"/>
              </a:spcAft>
            </a:pPr>
            <a:r>
              <a:rPr lang="en-US" dirty="0" smtClean="0">
                <a:solidFill>
                  <a:srgbClr val="006600"/>
                </a:solidFill>
              </a:rPr>
              <a:t>Off-the-shelf SALTE infra solutions</a:t>
            </a:r>
            <a:endParaRPr lang="en-US" i="1" dirty="0">
              <a:solidFill>
                <a:srgbClr val="006600"/>
              </a:solidFill>
            </a:endParaRPr>
          </a:p>
        </p:txBody>
      </p:sp>
      <p:sp>
        <p:nvSpPr>
          <p:cNvPr id="10" name="Up-Down Arrow 9"/>
          <p:cNvSpPr/>
          <p:nvPr/>
        </p:nvSpPr>
        <p:spPr bwMode="auto">
          <a:xfrm>
            <a:off x="3490876" y="2057395"/>
            <a:ext cx="395926" cy="668463"/>
          </a:xfrm>
          <a:prstGeom prst="upDownArrow">
            <a:avLst/>
          </a:prstGeom>
          <a:solidFill>
            <a:srgbClr val="CEEACC"/>
          </a:solidFill>
          <a:ln w="38100">
            <a:solidFill>
              <a:srgbClr val="00660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12" name="Up-Down Arrow 11"/>
          <p:cNvSpPr/>
          <p:nvPr/>
        </p:nvSpPr>
        <p:spPr bwMode="auto">
          <a:xfrm>
            <a:off x="3490876" y="4160338"/>
            <a:ext cx="395926" cy="668463"/>
          </a:xfrm>
          <a:prstGeom prst="upDownArrow">
            <a:avLst/>
          </a:prstGeom>
          <a:solidFill>
            <a:srgbClr val="CEEACC"/>
          </a:solidFill>
          <a:ln w="38100">
            <a:solidFill>
              <a:srgbClr val="00660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13" name="Up-Down Arrow 12"/>
          <p:cNvSpPr/>
          <p:nvPr/>
        </p:nvSpPr>
        <p:spPr bwMode="auto">
          <a:xfrm rot="5400000">
            <a:off x="7049495" y="3039618"/>
            <a:ext cx="395926" cy="668463"/>
          </a:xfrm>
          <a:prstGeom prst="upDownArrow">
            <a:avLst/>
          </a:prstGeom>
          <a:solidFill>
            <a:srgbClr val="CEEACC"/>
          </a:solidFill>
          <a:ln w="38100">
            <a:solidFill>
              <a:srgbClr val="00660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11" name="Rectangle 10"/>
          <p:cNvSpPr/>
          <p:nvPr/>
        </p:nvSpPr>
        <p:spPr bwMode="auto">
          <a:xfrm>
            <a:off x="9126908" y="6434983"/>
            <a:ext cx="2589376" cy="324740"/>
          </a:xfrm>
          <a:prstGeom prst="rect">
            <a:avLst/>
          </a:prstGeom>
          <a:solidFill>
            <a:srgbClr val="FFFFF7"/>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smtClean="0">
              <a:solidFill>
                <a:schemeClr val="bg1"/>
              </a:solidFill>
            </a:endParaRPr>
          </a:p>
        </p:txBody>
      </p:sp>
    </p:spTree>
    <p:extLst>
      <p:ext uri="{BB962C8B-B14F-4D97-AF65-F5344CB8AC3E}">
        <p14:creationId xmlns:p14="http://schemas.microsoft.com/office/powerpoint/2010/main" val="2523251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4" descr="http://www.clipartlord.com/wp-content/uploads/2015/02/hotel5.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11955" y="1422253"/>
            <a:ext cx="2212968" cy="2683224"/>
          </a:xfrm>
          <a:prstGeom prst="rect">
            <a:avLst/>
          </a:prstGeom>
          <a:noFill/>
          <a:extLst>
            <a:ext uri="{909E8E84-426E-40DD-AFC4-6F175D3DCCD1}">
              <a14:hiddenFill xmlns:a14="http://schemas.microsoft.com/office/drawing/2010/main">
                <a:solidFill>
                  <a:srgbClr val="FFFFFF"/>
                </a:solidFill>
              </a14:hiddenFill>
            </a:ext>
          </a:extLst>
        </p:spPr>
      </p:pic>
      <p:grpSp>
        <p:nvGrpSpPr>
          <p:cNvPr id="37" name="Group 36"/>
          <p:cNvGrpSpPr/>
          <p:nvPr/>
        </p:nvGrpSpPr>
        <p:grpSpPr>
          <a:xfrm rot="18967982" flipH="1">
            <a:off x="9606668" y="1380989"/>
            <a:ext cx="2390887" cy="2553539"/>
            <a:chOff x="2299603" y="4534645"/>
            <a:chExt cx="1590312" cy="1590312"/>
          </a:xfrm>
        </p:grpSpPr>
        <p:grpSp>
          <p:nvGrpSpPr>
            <p:cNvPr id="38" name="Group 37"/>
            <p:cNvGrpSpPr/>
            <p:nvPr/>
          </p:nvGrpSpPr>
          <p:grpSpPr>
            <a:xfrm>
              <a:off x="2453280" y="4614351"/>
              <a:ext cx="1361440" cy="1326125"/>
              <a:chOff x="7439575" y="1734130"/>
              <a:chExt cx="1361440" cy="1326125"/>
            </a:xfrm>
          </p:grpSpPr>
          <p:sp>
            <p:nvSpPr>
              <p:cNvPr id="40" name="Oval 39"/>
              <p:cNvSpPr/>
              <p:nvPr/>
            </p:nvSpPr>
            <p:spPr bwMode="auto">
              <a:xfrm>
                <a:off x="7439575" y="1734130"/>
                <a:ext cx="1361440" cy="1326125"/>
              </a:xfrm>
              <a:prstGeom prst="ellipse">
                <a:avLst/>
              </a:prstGeom>
              <a:noFill/>
              <a:ln w="101600">
                <a:solidFill>
                  <a:srgbClr val="FF000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41" name="Oval 40"/>
              <p:cNvSpPr/>
              <p:nvPr/>
            </p:nvSpPr>
            <p:spPr bwMode="auto">
              <a:xfrm>
                <a:off x="7617823" y="1920005"/>
                <a:ext cx="1004943" cy="954373"/>
              </a:xfrm>
              <a:prstGeom prst="ellipse">
                <a:avLst/>
              </a:prstGeom>
              <a:noFill/>
              <a:ln w="76200">
                <a:solidFill>
                  <a:srgbClr val="FF000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42" name="Oval 41"/>
              <p:cNvSpPr/>
              <p:nvPr/>
            </p:nvSpPr>
            <p:spPr bwMode="auto">
              <a:xfrm>
                <a:off x="7806264" y="2102550"/>
                <a:ext cx="626536" cy="600009"/>
              </a:xfrm>
              <a:prstGeom prst="ellipse">
                <a:avLst/>
              </a:prstGeom>
              <a:noFill/>
              <a:ln w="57150">
                <a:solidFill>
                  <a:srgbClr val="FF000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sp>
          <p:nvSpPr>
            <p:cNvPr id="39" name="Pie 38"/>
            <p:cNvSpPr/>
            <p:nvPr/>
          </p:nvSpPr>
          <p:spPr bwMode="auto">
            <a:xfrm>
              <a:off x="2299603" y="4534645"/>
              <a:ext cx="1590312" cy="1590312"/>
            </a:xfrm>
            <a:prstGeom prst="pie">
              <a:avLst/>
            </a:prstGeom>
            <a:solidFill>
              <a:schemeClr val="bg1"/>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grpSp>
        <p:nvGrpSpPr>
          <p:cNvPr id="22" name="Group 21"/>
          <p:cNvGrpSpPr/>
          <p:nvPr/>
        </p:nvGrpSpPr>
        <p:grpSpPr>
          <a:xfrm rot="2632018">
            <a:off x="-35925" y="1454968"/>
            <a:ext cx="2638674" cy="2638674"/>
            <a:chOff x="2299603" y="4534645"/>
            <a:chExt cx="1590312" cy="1590312"/>
          </a:xfrm>
        </p:grpSpPr>
        <p:grpSp>
          <p:nvGrpSpPr>
            <p:cNvPr id="31" name="Group 30"/>
            <p:cNvGrpSpPr/>
            <p:nvPr/>
          </p:nvGrpSpPr>
          <p:grpSpPr>
            <a:xfrm>
              <a:off x="2453280" y="4614351"/>
              <a:ext cx="1361440" cy="1326125"/>
              <a:chOff x="7439575" y="1734130"/>
              <a:chExt cx="1361440" cy="1326125"/>
            </a:xfrm>
          </p:grpSpPr>
          <p:sp>
            <p:nvSpPr>
              <p:cNvPr id="32" name="Oval 31"/>
              <p:cNvSpPr/>
              <p:nvPr/>
            </p:nvSpPr>
            <p:spPr bwMode="auto">
              <a:xfrm>
                <a:off x="7439575" y="1734130"/>
                <a:ext cx="1361440" cy="1326125"/>
              </a:xfrm>
              <a:prstGeom prst="ellipse">
                <a:avLst/>
              </a:prstGeom>
              <a:noFill/>
              <a:ln w="101600">
                <a:solidFill>
                  <a:srgbClr val="3333FF"/>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33" name="Oval 32"/>
              <p:cNvSpPr/>
              <p:nvPr/>
            </p:nvSpPr>
            <p:spPr bwMode="auto">
              <a:xfrm>
                <a:off x="7617823" y="1920005"/>
                <a:ext cx="1004943" cy="954373"/>
              </a:xfrm>
              <a:prstGeom prst="ellipse">
                <a:avLst/>
              </a:prstGeom>
              <a:noFill/>
              <a:ln w="76200">
                <a:solidFill>
                  <a:srgbClr val="3333FF"/>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34" name="Oval 33"/>
              <p:cNvSpPr/>
              <p:nvPr/>
            </p:nvSpPr>
            <p:spPr bwMode="auto">
              <a:xfrm>
                <a:off x="7806264" y="2102550"/>
                <a:ext cx="626536" cy="600009"/>
              </a:xfrm>
              <a:prstGeom prst="ellipse">
                <a:avLst/>
              </a:prstGeom>
              <a:noFill/>
              <a:ln w="57150">
                <a:solidFill>
                  <a:srgbClr val="3333FF"/>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sp>
          <p:nvSpPr>
            <p:cNvPr id="21" name="Pie 20"/>
            <p:cNvSpPr/>
            <p:nvPr/>
          </p:nvSpPr>
          <p:spPr bwMode="auto">
            <a:xfrm>
              <a:off x="2299603" y="4534645"/>
              <a:ext cx="1590312" cy="1590312"/>
            </a:xfrm>
            <a:prstGeom prst="pie">
              <a:avLst/>
            </a:prstGeom>
            <a:solidFill>
              <a:schemeClr val="bg1"/>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pic>
        <p:nvPicPr>
          <p:cNvPr id="7" name="Picture 6"/>
          <p:cNvPicPr>
            <a:picLocks noChangeAspect="1"/>
          </p:cNvPicPr>
          <p:nvPr/>
        </p:nvPicPr>
        <p:blipFill>
          <a:blip r:embed="rId3"/>
          <a:stretch>
            <a:fillRect/>
          </a:stretch>
        </p:blipFill>
        <p:spPr>
          <a:xfrm>
            <a:off x="5242706" y="3796318"/>
            <a:ext cx="3471949" cy="2533585"/>
          </a:xfrm>
          <a:prstGeom prst="rect">
            <a:avLst/>
          </a:prstGeom>
        </p:spPr>
      </p:pic>
      <p:sp>
        <p:nvSpPr>
          <p:cNvPr id="3" name="Title 2"/>
          <p:cNvSpPr>
            <a:spLocks noGrp="1"/>
          </p:cNvSpPr>
          <p:nvPr>
            <p:ph type="title"/>
          </p:nvPr>
        </p:nvSpPr>
        <p:spPr>
          <a:xfrm>
            <a:off x="328027" y="76568"/>
            <a:ext cx="11430000" cy="507831"/>
          </a:xfrm>
        </p:spPr>
        <p:txBody>
          <a:bodyPr/>
          <a:lstStyle/>
          <a:p>
            <a:r>
              <a:rPr lang="en-US" b="1" dirty="0" smtClean="0"/>
              <a:t>SALTE: UE Behavior Example</a:t>
            </a:r>
            <a:endParaRPr lang="en-US" b="1" dirty="0"/>
          </a:p>
        </p:txBody>
      </p:sp>
      <p:sp>
        <p:nvSpPr>
          <p:cNvPr id="8" name="Rectangle 7"/>
          <p:cNvSpPr/>
          <p:nvPr/>
        </p:nvSpPr>
        <p:spPr>
          <a:xfrm>
            <a:off x="3659169" y="1545859"/>
            <a:ext cx="5166467" cy="4854941"/>
          </a:xfrm>
          <a:prstGeom prst="rect">
            <a:avLst/>
          </a:prstGeom>
          <a:solidFill>
            <a:srgbClr val="FFFFFF">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pic>
        <p:nvPicPr>
          <p:cNvPr id="2052" name="Picture 4" descr="http://www.pd4pic.com/images/tower-phone-icon-cell-cartoon-cellular-antenna.png"/>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33680" y="2166627"/>
            <a:ext cx="1717040" cy="343408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www.pd4pic.com/images/tower-phone-icon-cell-cartoon-cellular-antenna.png"/>
          <p:cNvPicPr>
            <a:picLocks noChangeAspect="1" noChangeArrowheads="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flipH="1">
            <a:off x="10148171" y="2058300"/>
            <a:ext cx="1717040" cy="343408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01652" y="5654352"/>
            <a:ext cx="1385764" cy="341632"/>
          </a:xfrm>
          <a:prstGeom prst="rect">
            <a:avLst/>
          </a:prstGeom>
          <a:noFill/>
        </p:spPr>
        <p:txBody>
          <a:bodyPr wrap="none" rtlCol="0">
            <a:spAutoFit/>
          </a:bodyPr>
          <a:lstStyle/>
          <a:p>
            <a:pPr algn="ctr">
              <a:lnSpc>
                <a:spcPct val="90000"/>
              </a:lnSpc>
              <a:spcAft>
                <a:spcPts val="300"/>
              </a:spcAft>
            </a:pPr>
            <a:r>
              <a:rPr lang="en-US" b="1" dirty="0" smtClean="0">
                <a:solidFill>
                  <a:srgbClr val="0000FF"/>
                </a:solidFill>
                <a:latin typeface="Calibre Semibold" pitchFamily="34" charset="0"/>
              </a:rPr>
              <a:t>MNO A NW</a:t>
            </a:r>
            <a:endParaRPr lang="en-US" sz="1600" dirty="0" smtClean="0">
              <a:solidFill>
                <a:srgbClr val="0000FF"/>
              </a:solidFill>
              <a:latin typeface="Calibre Semibold" pitchFamily="34" charset="0"/>
            </a:endParaRPr>
          </a:p>
        </p:txBody>
      </p:sp>
      <p:sp>
        <p:nvSpPr>
          <p:cNvPr id="12" name="TextBox 11"/>
          <p:cNvSpPr txBox="1"/>
          <p:nvPr/>
        </p:nvSpPr>
        <p:spPr>
          <a:xfrm>
            <a:off x="10308342" y="5580938"/>
            <a:ext cx="1402948" cy="341632"/>
          </a:xfrm>
          <a:prstGeom prst="rect">
            <a:avLst/>
          </a:prstGeom>
          <a:noFill/>
        </p:spPr>
        <p:txBody>
          <a:bodyPr wrap="none" rtlCol="0">
            <a:spAutoFit/>
          </a:bodyPr>
          <a:lstStyle/>
          <a:p>
            <a:pPr algn="ctr">
              <a:lnSpc>
                <a:spcPct val="90000"/>
              </a:lnSpc>
              <a:spcAft>
                <a:spcPts val="300"/>
              </a:spcAft>
            </a:pPr>
            <a:r>
              <a:rPr lang="en-US" b="1" dirty="0" smtClean="0">
                <a:solidFill>
                  <a:srgbClr val="FF0000"/>
                </a:solidFill>
                <a:latin typeface="Calibre Semibold" pitchFamily="34" charset="0"/>
              </a:rPr>
              <a:t>MNO B NW</a:t>
            </a:r>
          </a:p>
        </p:txBody>
      </p:sp>
      <p:grpSp>
        <p:nvGrpSpPr>
          <p:cNvPr id="11" name="Group 10"/>
          <p:cNvGrpSpPr/>
          <p:nvPr/>
        </p:nvGrpSpPr>
        <p:grpSpPr>
          <a:xfrm>
            <a:off x="4915129" y="2155780"/>
            <a:ext cx="1028280" cy="980428"/>
            <a:chOff x="7439575" y="1734130"/>
            <a:chExt cx="1361440" cy="1326125"/>
          </a:xfrm>
        </p:grpSpPr>
        <p:sp>
          <p:nvSpPr>
            <p:cNvPr id="9" name="Oval 8"/>
            <p:cNvSpPr/>
            <p:nvPr/>
          </p:nvSpPr>
          <p:spPr bwMode="auto">
            <a:xfrm>
              <a:off x="7439575" y="1734130"/>
              <a:ext cx="1361440" cy="1326125"/>
            </a:xfrm>
            <a:prstGeom prst="ellipse">
              <a:avLst/>
            </a:prstGeom>
            <a:noFill/>
            <a:ln w="7620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14" name="Oval 13"/>
            <p:cNvSpPr/>
            <p:nvPr/>
          </p:nvSpPr>
          <p:spPr bwMode="auto">
            <a:xfrm>
              <a:off x="7617823" y="1920005"/>
              <a:ext cx="1004943" cy="954373"/>
            </a:xfrm>
            <a:prstGeom prst="ellipse">
              <a:avLst/>
            </a:prstGeom>
            <a:noFill/>
            <a:ln w="5715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15" name="Oval 14"/>
            <p:cNvSpPr/>
            <p:nvPr/>
          </p:nvSpPr>
          <p:spPr bwMode="auto">
            <a:xfrm>
              <a:off x="7806264" y="2102550"/>
              <a:ext cx="626536" cy="600009"/>
            </a:xfrm>
            <a:prstGeom prst="ellipse">
              <a:avLst/>
            </a:prstGeom>
            <a:noFill/>
            <a:ln w="28575">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grpSp>
        <p:nvGrpSpPr>
          <p:cNvPr id="23" name="Group 22"/>
          <p:cNvGrpSpPr/>
          <p:nvPr/>
        </p:nvGrpSpPr>
        <p:grpSpPr>
          <a:xfrm>
            <a:off x="6311078" y="4567230"/>
            <a:ext cx="1075242" cy="1070369"/>
            <a:chOff x="7439575" y="1734130"/>
            <a:chExt cx="1361440" cy="1326125"/>
          </a:xfrm>
        </p:grpSpPr>
        <p:sp>
          <p:nvSpPr>
            <p:cNvPr id="24" name="Oval 23"/>
            <p:cNvSpPr/>
            <p:nvPr/>
          </p:nvSpPr>
          <p:spPr bwMode="auto">
            <a:xfrm>
              <a:off x="7439575" y="1734130"/>
              <a:ext cx="1361440" cy="1326125"/>
            </a:xfrm>
            <a:prstGeom prst="ellipse">
              <a:avLst/>
            </a:prstGeom>
            <a:noFill/>
            <a:ln w="7620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25" name="Oval 24"/>
            <p:cNvSpPr/>
            <p:nvPr/>
          </p:nvSpPr>
          <p:spPr bwMode="auto">
            <a:xfrm>
              <a:off x="7617823" y="1920005"/>
              <a:ext cx="1004943" cy="954373"/>
            </a:xfrm>
            <a:prstGeom prst="ellipse">
              <a:avLst/>
            </a:prstGeom>
            <a:noFill/>
            <a:ln w="57150">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sp>
          <p:nvSpPr>
            <p:cNvPr id="26" name="Oval 25"/>
            <p:cNvSpPr/>
            <p:nvPr/>
          </p:nvSpPr>
          <p:spPr bwMode="auto">
            <a:xfrm>
              <a:off x="7806264" y="2102550"/>
              <a:ext cx="626536" cy="600009"/>
            </a:xfrm>
            <a:prstGeom prst="ellipse">
              <a:avLst/>
            </a:prstGeom>
            <a:noFill/>
            <a:ln w="28575">
              <a:solidFill>
                <a:srgbClr val="00B050"/>
              </a:solid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smtClean="0">
                <a:solidFill>
                  <a:schemeClr val="bg1"/>
                </a:solidFill>
              </a:endParaRPr>
            </a:p>
          </p:txBody>
        </p:sp>
      </p:grpSp>
      <p:pic>
        <p:nvPicPr>
          <p:cNvPr id="2048" name="Picture 2047"/>
          <p:cNvPicPr>
            <a:picLocks noChangeAspect="1"/>
          </p:cNvPicPr>
          <p:nvPr/>
        </p:nvPicPr>
        <p:blipFill>
          <a:blip r:embed="rId5"/>
          <a:stretch>
            <a:fillRect/>
          </a:stretch>
        </p:blipFill>
        <p:spPr>
          <a:xfrm rot="5400000">
            <a:off x="5332147" y="4825603"/>
            <a:ext cx="580207" cy="323417"/>
          </a:xfrm>
          <a:prstGeom prst="rect">
            <a:avLst/>
          </a:prstGeom>
        </p:spPr>
      </p:pic>
      <p:pic>
        <p:nvPicPr>
          <p:cNvPr id="48" name="Picture 47"/>
          <p:cNvPicPr>
            <a:picLocks noChangeAspect="1"/>
          </p:cNvPicPr>
          <p:nvPr/>
        </p:nvPicPr>
        <p:blipFill>
          <a:blip r:embed="rId5"/>
          <a:stretch>
            <a:fillRect/>
          </a:stretch>
        </p:blipFill>
        <p:spPr>
          <a:xfrm rot="5400000">
            <a:off x="3938511" y="2707864"/>
            <a:ext cx="580207" cy="323417"/>
          </a:xfrm>
          <a:prstGeom prst="rect">
            <a:avLst/>
          </a:prstGeom>
        </p:spPr>
      </p:pic>
      <p:pic>
        <p:nvPicPr>
          <p:cNvPr id="49" name="Picture 48"/>
          <p:cNvPicPr>
            <a:picLocks noChangeAspect="1"/>
          </p:cNvPicPr>
          <p:nvPr/>
        </p:nvPicPr>
        <p:blipFill>
          <a:blip r:embed="rId5">
            <a:duotone>
              <a:schemeClr val="accent6">
                <a:shade val="45000"/>
                <a:satMod val="135000"/>
              </a:schemeClr>
              <a:prstClr val="white"/>
            </a:duotone>
          </a:blip>
          <a:stretch>
            <a:fillRect/>
          </a:stretch>
        </p:blipFill>
        <p:spPr>
          <a:xfrm rot="5400000">
            <a:off x="6394240" y="2585128"/>
            <a:ext cx="580207" cy="323417"/>
          </a:xfrm>
          <a:prstGeom prst="rect">
            <a:avLst/>
          </a:prstGeom>
        </p:spPr>
      </p:pic>
      <p:pic>
        <p:nvPicPr>
          <p:cNvPr id="50" name="Picture 49"/>
          <p:cNvPicPr>
            <a:picLocks noChangeAspect="1"/>
          </p:cNvPicPr>
          <p:nvPr/>
        </p:nvPicPr>
        <p:blipFill>
          <a:blip r:embed="rId5"/>
          <a:stretch>
            <a:fillRect/>
          </a:stretch>
        </p:blipFill>
        <p:spPr>
          <a:xfrm rot="5400000">
            <a:off x="2709181" y="4974395"/>
            <a:ext cx="580207" cy="323417"/>
          </a:xfrm>
          <a:prstGeom prst="rect">
            <a:avLst/>
          </a:prstGeom>
        </p:spPr>
      </p:pic>
      <p:pic>
        <p:nvPicPr>
          <p:cNvPr id="51" name="Picture 50"/>
          <p:cNvPicPr>
            <a:picLocks noChangeAspect="1"/>
          </p:cNvPicPr>
          <p:nvPr/>
        </p:nvPicPr>
        <p:blipFill>
          <a:blip r:embed="rId5">
            <a:duotone>
              <a:schemeClr val="accent6">
                <a:shade val="45000"/>
                <a:satMod val="135000"/>
              </a:schemeClr>
              <a:prstClr val="white"/>
            </a:duotone>
          </a:blip>
          <a:stretch>
            <a:fillRect/>
          </a:stretch>
        </p:blipFill>
        <p:spPr>
          <a:xfrm rot="5400000">
            <a:off x="7755350" y="4364797"/>
            <a:ext cx="580207" cy="323417"/>
          </a:xfrm>
          <a:prstGeom prst="rect">
            <a:avLst/>
          </a:prstGeom>
        </p:spPr>
      </p:pic>
      <p:pic>
        <p:nvPicPr>
          <p:cNvPr id="52" name="Picture 51"/>
          <p:cNvPicPr>
            <a:picLocks noChangeAspect="1"/>
          </p:cNvPicPr>
          <p:nvPr/>
        </p:nvPicPr>
        <p:blipFill>
          <a:blip r:embed="rId5">
            <a:duotone>
              <a:schemeClr val="accent6">
                <a:shade val="45000"/>
                <a:satMod val="135000"/>
              </a:schemeClr>
              <a:prstClr val="white"/>
            </a:duotone>
          </a:blip>
          <a:stretch>
            <a:fillRect/>
          </a:stretch>
        </p:blipFill>
        <p:spPr>
          <a:xfrm rot="5400000">
            <a:off x="9373541" y="4580520"/>
            <a:ext cx="580207" cy="323417"/>
          </a:xfrm>
          <a:prstGeom prst="rect">
            <a:avLst/>
          </a:prstGeom>
        </p:spPr>
      </p:pic>
      <p:cxnSp>
        <p:nvCxnSpPr>
          <p:cNvPr id="2051" name="Straight Connector 2050"/>
          <p:cNvCxnSpPr>
            <a:stCxn id="52" idx="1"/>
            <a:endCxn id="39" idx="0"/>
          </p:cNvCxnSpPr>
          <p:nvPr/>
        </p:nvCxnSpPr>
        <p:spPr>
          <a:xfrm flipV="1">
            <a:off x="9663644" y="3486185"/>
            <a:ext cx="276612" cy="965940"/>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8264177" y="3217193"/>
            <a:ext cx="1399467" cy="1234932"/>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879587" y="2734196"/>
            <a:ext cx="2619503" cy="21200"/>
          </a:xfrm>
          <a:prstGeom prst="line">
            <a:avLst/>
          </a:prstGeom>
          <a:ln w="38100">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2058" name="Straight Connector 2057"/>
          <p:cNvCxnSpPr/>
          <p:nvPr/>
        </p:nvCxnSpPr>
        <p:spPr>
          <a:xfrm flipH="1">
            <a:off x="7453457" y="4593233"/>
            <a:ext cx="407584" cy="350811"/>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H="1" flipV="1">
            <a:off x="5797588" y="4987311"/>
            <a:ext cx="415794" cy="115102"/>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6026448" y="2639741"/>
            <a:ext cx="464418" cy="94455"/>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4432209" y="2671226"/>
            <a:ext cx="384888" cy="146580"/>
          </a:xfrm>
          <a:prstGeom prst="line">
            <a:avLst/>
          </a:prstGeom>
          <a:ln w="38100">
            <a:solidFill>
              <a:srgbClr val="00B050"/>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2609872" y="2869572"/>
            <a:ext cx="1449466" cy="4701"/>
          </a:xfrm>
          <a:prstGeom prst="line">
            <a:avLst/>
          </a:prstGeom>
          <a:ln w="38100">
            <a:solidFill>
              <a:srgbClr val="0000FF"/>
            </a:solidFill>
            <a:prstDash val="sysDash"/>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a:off x="2534990" y="3328813"/>
            <a:ext cx="2842925" cy="1615231"/>
          </a:xfrm>
          <a:prstGeom prst="line">
            <a:avLst/>
          </a:prstGeom>
          <a:ln w="38100">
            <a:solidFill>
              <a:srgbClr val="0000FF"/>
            </a:solidFill>
            <a:prstDash val="sysDash"/>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2257671" y="3710966"/>
            <a:ext cx="636579" cy="1066921"/>
          </a:xfrm>
          <a:prstGeom prst="line">
            <a:avLst/>
          </a:prstGeom>
          <a:ln w="38100">
            <a:solidFill>
              <a:srgbClr val="0000FF"/>
            </a:solidFill>
            <a:prstDash val="sys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6524923" y="2603348"/>
            <a:ext cx="338554" cy="341632"/>
          </a:xfrm>
          <a:prstGeom prst="rect">
            <a:avLst/>
          </a:prstGeom>
          <a:noFill/>
        </p:spPr>
        <p:txBody>
          <a:bodyPr wrap="none" rtlCol="0">
            <a:spAutoFit/>
          </a:bodyPr>
          <a:lstStyle/>
          <a:p>
            <a:pPr>
              <a:lnSpc>
                <a:spcPct val="90000"/>
              </a:lnSpc>
              <a:spcAft>
                <a:spcPts val="300"/>
              </a:spcAft>
            </a:pPr>
            <a:r>
              <a:rPr lang="en-US" dirty="0" smtClean="0">
                <a:solidFill>
                  <a:srgbClr val="FF0000"/>
                </a:solidFill>
                <a:latin typeface="Calibre Semibold" pitchFamily="34" charset="0"/>
              </a:rPr>
              <a:t>B</a:t>
            </a:r>
          </a:p>
        </p:txBody>
      </p:sp>
      <p:sp>
        <p:nvSpPr>
          <p:cNvPr id="96" name="TextBox 95"/>
          <p:cNvSpPr txBox="1"/>
          <p:nvPr/>
        </p:nvSpPr>
        <p:spPr>
          <a:xfrm>
            <a:off x="7876177" y="4390170"/>
            <a:ext cx="338554" cy="341632"/>
          </a:xfrm>
          <a:prstGeom prst="rect">
            <a:avLst/>
          </a:prstGeom>
          <a:noFill/>
        </p:spPr>
        <p:txBody>
          <a:bodyPr wrap="none" rtlCol="0">
            <a:spAutoFit/>
          </a:bodyPr>
          <a:lstStyle/>
          <a:p>
            <a:pPr>
              <a:lnSpc>
                <a:spcPct val="90000"/>
              </a:lnSpc>
              <a:spcAft>
                <a:spcPts val="300"/>
              </a:spcAft>
            </a:pPr>
            <a:r>
              <a:rPr lang="en-US" dirty="0" smtClean="0">
                <a:solidFill>
                  <a:srgbClr val="FF0000"/>
                </a:solidFill>
                <a:latin typeface="Calibre Semibold" pitchFamily="34" charset="0"/>
              </a:rPr>
              <a:t>B</a:t>
            </a:r>
          </a:p>
        </p:txBody>
      </p:sp>
      <p:sp>
        <p:nvSpPr>
          <p:cNvPr id="97" name="TextBox 96"/>
          <p:cNvSpPr txBox="1"/>
          <p:nvPr/>
        </p:nvSpPr>
        <p:spPr>
          <a:xfrm>
            <a:off x="9501936" y="4593233"/>
            <a:ext cx="338554" cy="341632"/>
          </a:xfrm>
          <a:prstGeom prst="rect">
            <a:avLst/>
          </a:prstGeom>
          <a:noFill/>
        </p:spPr>
        <p:txBody>
          <a:bodyPr wrap="none" rtlCol="0">
            <a:spAutoFit/>
          </a:bodyPr>
          <a:lstStyle/>
          <a:p>
            <a:pPr>
              <a:lnSpc>
                <a:spcPct val="90000"/>
              </a:lnSpc>
              <a:spcAft>
                <a:spcPts val="300"/>
              </a:spcAft>
            </a:pPr>
            <a:r>
              <a:rPr lang="en-US" dirty="0" smtClean="0">
                <a:solidFill>
                  <a:srgbClr val="FF0000"/>
                </a:solidFill>
                <a:latin typeface="Calibre Semibold" pitchFamily="34" charset="0"/>
              </a:rPr>
              <a:t>B</a:t>
            </a:r>
          </a:p>
        </p:txBody>
      </p:sp>
      <p:sp>
        <p:nvSpPr>
          <p:cNvPr id="99" name="TextBox 98"/>
          <p:cNvSpPr txBox="1"/>
          <p:nvPr/>
        </p:nvSpPr>
        <p:spPr>
          <a:xfrm>
            <a:off x="10294834" y="2448474"/>
            <a:ext cx="370614" cy="369332"/>
          </a:xfrm>
          <a:prstGeom prst="rect">
            <a:avLst/>
          </a:prstGeom>
          <a:noFill/>
        </p:spPr>
        <p:txBody>
          <a:bodyPr wrap="none" rtlCol="0">
            <a:spAutoFit/>
          </a:bodyPr>
          <a:lstStyle/>
          <a:p>
            <a:pPr>
              <a:lnSpc>
                <a:spcPct val="90000"/>
              </a:lnSpc>
              <a:spcAft>
                <a:spcPts val="300"/>
              </a:spcAft>
            </a:pPr>
            <a:r>
              <a:rPr lang="en-US" sz="2000" b="1" dirty="0" smtClean="0">
                <a:solidFill>
                  <a:srgbClr val="FF0000"/>
                </a:solidFill>
                <a:latin typeface="Calibre Semibold" pitchFamily="34" charset="0"/>
              </a:rPr>
              <a:t>B</a:t>
            </a:r>
          </a:p>
        </p:txBody>
      </p:sp>
      <p:sp>
        <p:nvSpPr>
          <p:cNvPr id="100" name="TextBox 99"/>
          <p:cNvSpPr txBox="1"/>
          <p:nvPr/>
        </p:nvSpPr>
        <p:spPr>
          <a:xfrm>
            <a:off x="1428679" y="2556618"/>
            <a:ext cx="407484" cy="424732"/>
          </a:xfrm>
          <a:prstGeom prst="rect">
            <a:avLst/>
          </a:prstGeom>
          <a:noFill/>
        </p:spPr>
        <p:txBody>
          <a:bodyPr wrap="none" rtlCol="0">
            <a:spAutoFit/>
          </a:bodyPr>
          <a:lstStyle/>
          <a:p>
            <a:pPr>
              <a:lnSpc>
                <a:spcPct val="90000"/>
              </a:lnSpc>
              <a:spcAft>
                <a:spcPts val="300"/>
              </a:spcAft>
            </a:pPr>
            <a:r>
              <a:rPr lang="en-US" sz="2400" b="1" dirty="0" smtClean="0">
                <a:solidFill>
                  <a:srgbClr val="0000FF"/>
                </a:solidFill>
                <a:latin typeface="Calibre Semibold" pitchFamily="34" charset="0"/>
              </a:rPr>
              <a:t>A</a:t>
            </a:r>
          </a:p>
        </p:txBody>
      </p:sp>
      <p:sp>
        <p:nvSpPr>
          <p:cNvPr id="101" name="TextBox 100"/>
          <p:cNvSpPr txBox="1"/>
          <p:nvPr/>
        </p:nvSpPr>
        <p:spPr>
          <a:xfrm>
            <a:off x="4059338" y="2694992"/>
            <a:ext cx="338554" cy="341632"/>
          </a:xfrm>
          <a:prstGeom prst="rect">
            <a:avLst/>
          </a:prstGeom>
          <a:noFill/>
        </p:spPr>
        <p:txBody>
          <a:bodyPr wrap="none" rtlCol="0">
            <a:spAutoFit/>
          </a:bodyPr>
          <a:lstStyle/>
          <a:p>
            <a:pPr>
              <a:lnSpc>
                <a:spcPct val="90000"/>
              </a:lnSpc>
              <a:spcAft>
                <a:spcPts val="300"/>
              </a:spcAft>
            </a:pPr>
            <a:r>
              <a:rPr lang="en-US" dirty="0" smtClean="0">
                <a:solidFill>
                  <a:srgbClr val="0000FF"/>
                </a:solidFill>
                <a:latin typeface="Calibre Semibold" pitchFamily="34" charset="0"/>
              </a:rPr>
              <a:t>A</a:t>
            </a:r>
          </a:p>
        </p:txBody>
      </p:sp>
      <p:sp>
        <p:nvSpPr>
          <p:cNvPr id="103" name="TextBox 102"/>
          <p:cNvSpPr txBox="1"/>
          <p:nvPr/>
        </p:nvSpPr>
        <p:spPr>
          <a:xfrm>
            <a:off x="2817730" y="4954136"/>
            <a:ext cx="338554" cy="341632"/>
          </a:xfrm>
          <a:prstGeom prst="rect">
            <a:avLst/>
          </a:prstGeom>
          <a:noFill/>
        </p:spPr>
        <p:txBody>
          <a:bodyPr wrap="none" rtlCol="0">
            <a:spAutoFit/>
          </a:bodyPr>
          <a:lstStyle/>
          <a:p>
            <a:pPr>
              <a:lnSpc>
                <a:spcPct val="90000"/>
              </a:lnSpc>
              <a:spcAft>
                <a:spcPts val="300"/>
              </a:spcAft>
            </a:pPr>
            <a:r>
              <a:rPr lang="en-US" dirty="0" smtClean="0">
                <a:solidFill>
                  <a:srgbClr val="0000FF"/>
                </a:solidFill>
                <a:latin typeface="Calibre Semibold" pitchFamily="34" charset="0"/>
              </a:rPr>
              <a:t>A</a:t>
            </a:r>
          </a:p>
        </p:txBody>
      </p:sp>
      <p:sp>
        <p:nvSpPr>
          <p:cNvPr id="104" name="TextBox 103"/>
          <p:cNvSpPr txBox="1"/>
          <p:nvPr/>
        </p:nvSpPr>
        <p:spPr>
          <a:xfrm>
            <a:off x="5441775" y="4817888"/>
            <a:ext cx="338554" cy="341632"/>
          </a:xfrm>
          <a:prstGeom prst="rect">
            <a:avLst/>
          </a:prstGeom>
          <a:noFill/>
        </p:spPr>
        <p:txBody>
          <a:bodyPr wrap="none" rtlCol="0">
            <a:spAutoFit/>
          </a:bodyPr>
          <a:lstStyle/>
          <a:p>
            <a:pPr>
              <a:lnSpc>
                <a:spcPct val="90000"/>
              </a:lnSpc>
              <a:spcAft>
                <a:spcPts val="300"/>
              </a:spcAft>
            </a:pPr>
            <a:r>
              <a:rPr lang="en-US" dirty="0" smtClean="0">
                <a:solidFill>
                  <a:srgbClr val="0000FF"/>
                </a:solidFill>
                <a:latin typeface="Calibre Semibold" pitchFamily="34" charset="0"/>
              </a:rPr>
              <a:t>A</a:t>
            </a:r>
          </a:p>
        </p:txBody>
      </p:sp>
      <p:sp>
        <p:nvSpPr>
          <p:cNvPr id="54" name="TextBox 53"/>
          <p:cNvSpPr txBox="1"/>
          <p:nvPr/>
        </p:nvSpPr>
        <p:spPr>
          <a:xfrm>
            <a:off x="3756445" y="1174444"/>
            <a:ext cx="3242939" cy="574003"/>
          </a:xfrm>
          <a:prstGeom prst="rect">
            <a:avLst/>
          </a:prstGeom>
          <a:noFill/>
        </p:spPr>
        <p:txBody>
          <a:bodyPr wrap="none" rtlCol="0">
            <a:spAutoFit/>
          </a:bodyPr>
          <a:lstStyle/>
          <a:p>
            <a:pPr algn="ctr">
              <a:lnSpc>
                <a:spcPct val="90000"/>
              </a:lnSpc>
              <a:spcAft>
                <a:spcPts val="300"/>
              </a:spcAft>
            </a:pPr>
            <a:r>
              <a:rPr lang="en-US" sz="1600" dirty="0" smtClean="0">
                <a:solidFill>
                  <a:srgbClr val="00B050"/>
                </a:solidFill>
                <a:latin typeface="Calibre Semibold" pitchFamily="34" charset="0"/>
              </a:rPr>
              <a:t>SALTE @Hotel X</a:t>
            </a:r>
          </a:p>
          <a:p>
            <a:pPr algn="ctr">
              <a:lnSpc>
                <a:spcPct val="90000"/>
              </a:lnSpc>
              <a:spcAft>
                <a:spcPts val="300"/>
              </a:spcAft>
            </a:pPr>
            <a:r>
              <a:rPr lang="en-US" sz="1600" dirty="0" smtClean="0">
                <a:solidFill>
                  <a:srgbClr val="00B050"/>
                </a:solidFill>
                <a:latin typeface="Calibre Semibold" pitchFamily="34" charset="0"/>
              </a:rPr>
              <a:t>Serves devices from MNOs A &amp; B</a:t>
            </a:r>
          </a:p>
        </p:txBody>
      </p:sp>
      <p:sp>
        <p:nvSpPr>
          <p:cNvPr id="106" name="TextBox 105"/>
          <p:cNvSpPr txBox="1"/>
          <p:nvPr/>
        </p:nvSpPr>
        <p:spPr>
          <a:xfrm>
            <a:off x="5205433" y="5794997"/>
            <a:ext cx="3242939" cy="535531"/>
          </a:xfrm>
          <a:prstGeom prst="rect">
            <a:avLst/>
          </a:prstGeom>
          <a:noFill/>
        </p:spPr>
        <p:txBody>
          <a:bodyPr wrap="none" rtlCol="0">
            <a:spAutoFit/>
          </a:bodyPr>
          <a:lstStyle/>
          <a:p>
            <a:pPr algn="ctr">
              <a:lnSpc>
                <a:spcPct val="90000"/>
              </a:lnSpc>
              <a:spcAft>
                <a:spcPts val="300"/>
              </a:spcAft>
            </a:pPr>
            <a:r>
              <a:rPr lang="en-US" sz="1600" dirty="0" smtClean="0">
                <a:solidFill>
                  <a:srgbClr val="00B050"/>
                </a:solidFill>
                <a:latin typeface="Calibre Semibold" pitchFamily="34" charset="0"/>
              </a:rPr>
              <a:t>SALTE  @Enterprise </a:t>
            </a:r>
            <a:r>
              <a:rPr lang="en-US" sz="1600" dirty="0">
                <a:solidFill>
                  <a:srgbClr val="00B050"/>
                </a:solidFill>
                <a:latin typeface="Calibre Semibold" pitchFamily="34" charset="0"/>
              </a:rPr>
              <a:t>Y</a:t>
            </a:r>
            <a:br>
              <a:rPr lang="en-US" sz="1600" dirty="0">
                <a:solidFill>
                  <a:srgbClr val="00B050"/>
                </a:solidFill>
                <a:latin typeface="Calibre Semibold" pitchFamily="34" charset="0"/>
              </a:rPr>
            </a:br>
            <a:r>
              <a:rPr lang="en-US" sz="1600" dirty="0" smtClean="0">
                <a:solidFill>
                  <a:srgbClr val="00B050"/>
                </a:solidFill>
                <a:latin typeface="Calibre Semibold" pitchFamily="34" charset="0"/>
              </a:rPr>
              <a:t>Serves devices from MNOs </a:t>
            </a:r>
            <a:r>
              <a:rPr lang="en-US" sz="1600" dirty="0">
                <a:solidFill>
                  <a:srgbClr val="00B050"/>
                </a:solidFill>
                <a:latin typeface="Calibre Semibold" pitchFamily="34" charset="0"/>
              </a:rPr>
              <a:t>A &amp; </a:t>
            </a:r>
            <a:r>
              <a:rPr lang="en-US" sz="1600" dirty="0" smtClean="0">
                <a:solidFill>
                  <a:srgbClr val="00B050"/>
                </a:solidFill>
                <a:latin typeface="Calibre Semibold" pitchFamily="34" charset="0"/>
              </a:rPr>
              <a:t>B</a:t>
            </a:r>
            <a:endParaRPr lang="en-US" sz="1600" dirty="0">
              <a:solidFill>
                <a:srgbClr val="00B050"/>
              </a:solidFill>
              <a:latin typeface="Calibre Semibold" pitchFamily="34" charset="0"/>
            </a:endParaRPr>
          </a:p>
        </p:txBody>
      </p:sp>
      <p:sp>
        <p:nvSpPr>
          <p:cNvPr id="58" name="TextBox 57"/>
          <p:cNvSpPr txBox="1"/>
          <p:nvPr/>
        </p:nvSpPr>
        <p:spPr>
          <a:xfrm>
            <a:off x="5242706" y="3175787"/>
            <a:ext cx="389850" cy="424732"/>
          </a:xfrm>
          <a:prstGeom prst="rect">
            <a:avLst/>
          </a:prstGeom>
          <a:noFill/>
        </p:spPr>
        <p:txBody>
          <a:bodyPr wrap="none" rtlCol="0">
            <a:spAutoFit/>
          </a:bodyPr>
          <a:lstStyle/>
          <a:p>
            <a:pPr>
              <a:lnSpc>
                <a:spcPct val="90000"/>
              </a:lnSpc>
              <a:spcAft>
                <a:spcPts val="300"/>
              </a:spcAft>
            </a:pPr>
            <a:r>
              <a:rPr lang="en-US" sz="2400" b="1" dirty="0" smtClean="0">
                <a:solidFill>
                  <a:srgbClr val="002060"/>
                </a:solidFill>
                <a:latin typeface="Calibre Semibold" pitchFamily="34" charset="0"/>
              </a:rPr>
              <a:t>X</a:t>
            </a:r>
          </a:p>
        </p:txBody>
      </p:sp>
      <p:sp>
        <p:nvSpPr>
          <p:cNvPr id="60" name="TextBox 59"/>
          <p:cNvSpPr txBox="1"/>
          <p:nvPr/>
        </p:nvSpPr>
        <p:spPr>
          <a:xfrm>
            <a:off x="6619741" y="4153829"/>
            <a:ext cx="389850" cy="424732"/>
          </a:xfrm>
          <a:prstGeom prst="rect">
            <a:avLst/>
          </a:prstGeom>
          <a:noFill/>
        </p:spPr>
        <p:txBody>
          <a:bodyPr wrap="none" rtlCol="0">
            <a:spAutoFit/>
          </a:bodyPr>
          <a:lstStyle/>
          <a:p>
            <a:pPr>
              <a:lnSpc>
                <a:spcPct val="90000"/>
              </a:lnSpc>
              <a:spcAft>
                <a:spcPts val="300"/>
              </a:spcAft>
            </a:pPr>
            <a:r>
              <a:rPr lang="en-US" sz="2400" b="1" dirty="0" smtClean="0">
                <a:solidFill>
                  <a:srgbClr val="002060"/>
                </a:solidFill>
                <a:latin typeface="Calibre Semibold" pitchFamily="34" charset="0"/>
              </a:rPr>
              <a:t>Y</a:t>
            </a:r>
          </a:p>
        </p:txBody>
      </p:sp>
      <p:sp>
        <p:nvSpPr>
          <p:cNvPr id="107" name="TextBox 106"/>
          <p:cNvSpPr txBox="1"/>
          <p:nvPr/>
        </p:nvSpPr>
        <p:spPr>
          <a:xfrm>
            <a:off x="5149282" y="2530872"/>
            <a:ext cx="589392" cy="313932"/>
          </a:xfrm>
          <a:prstGeom prst="rect">
            <a:avLst/>
          </a:prstGeom>
          <a:noFill/>
        </p:spPr>
        <p:txBody>
          <a:bodyPr wrap="none" rtlCol="0">
            <a:spAutoFit/>
          </a:bodyPr>
          <a:lstStyle/>
          <a:p>
            <a:pPr algn="ctr">
              <a:lnSpc>
                <a:spcPct val="90000"/>
              </a:lnSpc>
              <a:spcAft>
                <a:spcPts val="300"/>
              </a:spcAft>
            </a:pPr>
            <a:r>
              <a:rPr lang="en-US" sz="1600" dirty="0" smtClean="0">
                <a:solidFill>
                  <a:srgbClr val="00B050"/>
                </a:solidFill>
                <a:latin typeface="Calibre Semibold" pitchFamily="34" charset="0"/>
              </a:rPr>
              <a:t>A’,B’</a:t>
            </a:r>
          </a:p>
        </p:txBody>
      </p:sp>
      <p:sp>
        <p:nvSpPr>
          <p:cNvPr id="108" name="TextBox 107"/>
          <p:cNvSpPr txBox="1"/>
          <p:nvPr/>
        </p:nvSpPr>
        <p:spPr>
          <a:xfrm>
            <a:off x="6551356" y="4977578"/>
            <a:ext cx="589392" cy="313932"/>
          </a:xfrm>
          <a:prstGeom prst="rect">
            <a:avLst/>
          </a:prstGeom>
          <a:noFill/>
        </p:spPr>
        <p:txBody>
          <a:bodyPr wrap="none" rtlCol="0">
            <a:spAutoFit/>
          </a:bodyPr>
          <a:lstStyle/>
          <a:p>
            <a:pPr algn="ctr">
              <a:lnSpc>
                <a:spcPct val="90000"/>
              </a:lnSpc>
              <a:spcAft>
                <a:spcPts val="300"/>
              </a:spcAft>
            </a:pPr>
            <a:r>
              <a:rPr lang="en-US" sz="1600" dirty="0" smtClean="0">
                <a:solidFill>
                  <a:srgbClr val="00B050"/>
                </a:solidFill>
                <a:latin typeface="Calibre Semibold" pitchFamily="34" charset="0"/>
              </a:rPr>
              <a:t>A’,B’</a:t>
            </a:r>
          </a:p>
        </p:txBody>
      </p:sp>
      <p:cxnSp>
        <p:nvCxnSpPr>
          <p:cNvPr id="16" name="Straight Connector 15"/>
          <p:cNvCxnSpPr/>
          <p:nvPr/>
        </p:nvCxnSpPr>
        <p:spPr>
          <a:xfrm flipH="1" flipV="1">
            <a:off x="3080145" y="1732123"/>
            <a:ext cx="914397" cy="798749"/>
          </a:xfrm>
          <a:prstGeom prst="line">
            <a:avLst/>
          </a:prstGeom>
          <a:ln w="12700">
            <a:solidFill>
              <a:srgbClr val="0000FF"/>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864737" y="1138835"/>
            <a:ext cx="2622285" cy="590931"/>
          </a:xfrm>
          <a:prstGeom prst="rect">
            <a:avLst/>
          </a:prstGeom>
          <a:noFill/>
        </p:spPr>
        <p:txBody>
          <a:bodyPr wrap="square" rtlCol="0">
            <a:spAutoFit/>
          </a:bodyPr>
          <a:lstStyle/>
          <a:p>
            <a:pPr>
              <a:lnSpc>
                <a:spcPct val="90000"/>
              </a:lnSpc>
              <a:spcAft>
                <a:spcPts val="300"/>
              </a:spcAft>
            </a:pPr>
            <a:r>
              <a:rPr lang="en-US" sz="1200" dirty="0" smtClean="0">
                <a:solidFill>
                  <a:srgbClr val="0000FF"/>
                </a:solidFill>
                <a:latin typeface="Calibre Semibold" pitchFamily="34" charset="0"/>
              </a:rPr>
              <a:t>MNO A UE switches data routing between the primary MNO network and an available SALTE network</a:t>
            </a:r>
          </a:p>
        </p:txBody>
      </p:sp>
      <p:cxnSp>
        <p:nvCxnSpPr>
          <p:cNvPr id="83" name="Straight Connector 82"/>
          <p:cNvCxnSpPr/>
          <p:nvPr/>
        </p:nvCxnSpPr>
        <p:spPr>
          <a:xfrm flipV="1">
            <a:off x="6916218" y="1847353"/>
            <a:ext cx="819569" cy="707002"/>
          </a:xfrm>
          <a:prstGeom prst="line">
            <a:avLst/>
          </a:prstGeom>
          <a:ln w="1270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449235" y="1225738"/>
            <a:ext cx="2805630" cy="590931"/>
          </a:xfrm>
          <a:prstGeom prst="rect">
            <a:avLst/>
          </a:prstGeom>
          <a:noFill/>
        </p:spPr>
        <p:txBody>
          <a:bodyPr wrap="square" rtlCol="0">
            <a:spAutoFit/>
          </a:bodyPr>
          <a:lstStyle/>
          <a:p>
            <a:pPr>
              <a:lnSpc>
                <a:spcPct val="90000"/>
              </a:lnSpc>
              <a:spcAft>
                <a:spcPts val="300"/>
              </a:spcAft>
            </a:pPr>
            <a:r>
              <a:rPr lang="en-US" sz="1200" dirty="0" smtClean="0">
                <a:solidFill>
                  <a:srgbClr val="FF0000"/>
                </a:solidFill>
                <a:latin typeface="Calibre Semibold" pitchFamily="34" charset="0"/>
              </a:rPr>
              <a:t>MNO B UE </a:t>
            </a:r>
            <a:r>
              <a:rPr lang="en-US" sz="1200" dirty="0">
                <a:solidFill>
                  <a:srgbClr val="FF0000"/>
                </a:solidFill>
                <a:latin typeface="Calibre Semibold" pitchFamily="34" charset="0"/>
              </a:rPr>
              <a:t>switches data routing</a:t>
            </a:r>
            <a:br>
              <a:rPr lang="en-US" sz="1200" dirty="0">
                <a:solidFill>
                  <a:srgbClr val="FF0000"/>
                </a:solidFill>
                <a:latin typeface="Calibre Semibold" pitchFamily="34" charset="0"/>
              </a:rPr>
            </a:br>
            <a:r>
              <a:rPr lang="en-US" sz="1200" dirty="0">
                <a:solidFill>
                  <a:srgbClr val="FF0000"/>
                </a:solidFill>
                <a:latin typeface="Calibre Semibold" pitchFamily="34" charset="0"/>
              </a:rPr>
              <a:t>between </a:t>
            </a:r>
            <a:r>
              <a:rPr lang="en-US" sz="1200" dirty="0" smtClean="0">
                <a:solidFill>
                  <a:srgbClr val="FF0000"/>
                </a:solidFill>
                <a:latin typeface="Calibre Semibold" pitchFamily="34" charset="0"/>
              </a:rPr>
              <a:t>the primary </a:t>
            </a:r>
            <a:r>
              <a:rPr lang="en-US" sz="1200" dirty="0">
                <a:solidFill>
                  <a:srgbClr val="FF0000"/>
                </a:solidFill>
                <a:latin typeface="Calibre Semibold" pitchFamily="34" charset="0"/>
              </a:rPr>
              <a:t>MNO </a:t>
            </a:r>
            <a:r>
              <a:rPr lang="en-US" sz="1200" dirty="0" smtClean="0">
                <a:solidFill>
                  <a:srgbClr val="FF0000"/>
                </a:solidFill>
                <a:latin typeface="Calibre Semibold" pitchFamily="34" charset="0"/>
              </a:rPr>
              <a:t>network and an available SALTE NW </a:t>
            </a:r>
            <a:endParaRPr lang="en-US" sz="1200" dirty="0">
              <a:solidFill>
                <a:srgbClr val="FF0000"/>
              </a:solidFill>
              <a:latin typeface="Calibre Semibold" pitchFamily="34" charset="0"/>
            </a:endParaRPr>
          </a:p>
        </p:txBody>
      </p:sp>
      <p:sp>
        <p:nvSpPr>
          <p:cNvPr id="66" name="Rectangle 65"/>
          <p:cNvSpPr/>
          <p:nvPr/>
        </p:nvSpPr>
        <p:spPr bwMode="auto">
          <a:xfrm>
            <a:off x="9126908" y="6434983"/>
            <a:ext cx="2589376" cy="324740"/>
          </a:xfrm>
          <a:prstGeom prst="rect">
            <a:avLst/>
          </a:prstGeom>
          <a:solidFill>
            <a:srgbClr val="FFFFF7"/>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smtClean="0">
              <a:solidFill>
                <a:schemeClr val="bg1"/>
              </a:solidFill>
            </a:endParaRPr>
          </a:p>
        </p:txBody>
      </p:sp>
    </p:spTree>
    <p:extLst>
      <p:ext uri="{BB962C8B-B14F-4D97-AF65-F5344CB8AC3E}">
        <p14:creationId xmlns:p14="http://schemas.microsoft.com/office/powerpoint/2010/main" val="156965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273" y="76465"/>
            <a:ext cx="11430000" cy="507831"/>
          </a:xfrm>
        </p:spPr>
        <p:txBody>
          <a:bodyPr>
            <a:noAutofit/>
          </a:bodyPr>
          <a:lstStyle/>
          <a:p>
            <a:r>
              <a:rPr lang="en-US" b="1" dirty="0" smtClean="0"/>
              <a:t>SALTE: Possible </a:t>
            </a:r>
            <a:r>
              <a:rPr lang="en-US" b="1" dirty="0"/>
              <a:t>Solution Architecture</a:t>
            </a:r>
          </a:p>
        </p:txBody>
      </p:sp>
      <p:sp>
        <p:nvSpPr>
          <p:cNvPr id="18" name="Rounded Rectangle 17"/>
          <p:cNvSpPr/>
          <p:nvPr/>
        </p:nvSpPr>
        <p:spPr>
          <a:xfrm flipH="1">
            <a:off x="1319752" y="5146814"/>
            <a:ext cx="7296347" cy="474884"/>
          </a:xfrm>
          <a:prstGeom prst="roundRect">
            <a:avLst/>
          </a:prstGeom>
          <a:solidFill>
            <a:schemeClr val="bg1">
              <a:lumMod val="8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rgbClr val="006600"/>
                </a:solidFill>
              </a:rPr>
              <a:t>Dual Context SALTE enabled UE</a:t>
            </a:r>
            <a:endParaRPr lang="en-US" b="1" dirty="0">
              <a:solidFill>
                <a:srgbClr val="006600"/>
              </a:solidFill>
            </a:endParaRPr>
          </a:p>
        </p:txBody>
      </p:sp>
      <p:sp>
        <p:nvSpPr>
          <p:cNvPr id="22" name="TextBox 21"/>
          <p:cNvSpPr txBox="1"/>
          <p:nvPr/>
        </p:nvSpPr>
        <p:spPr>
          <a:xfrm>
            <a:off x="9634167" y="3350860"/>
            <a:ext cx="2385008" cy="712503"/>
          </a:xfrm>
          <a:prstGeom prst="rect">
            <a:avLst/>
          </a:prstGeom>
          <a:noFill/>
        </p:spPr>
        <p:txBody>
          <a:bodyPr wrap="square" rtlCol="0">
            <a:spAutoFit/>
          </a:bodyPr>
          <a:lstStyle/>
          <a:p>
            <a:pPr>
              <a:lnSpc>
                <a:spcPct val="90000"/>
              </a:lnSpc>
              <a:spcAft>
                <a:spcPts val="300"/>
              </a:spcAft>
            </a:pPr>
            <a:r>
              <a:rPr lang="en-US" sz="1400" dirty="0" smtClean="0">
                <a:solidFill>
                  <a:schemeClr val="bg1">
                    <a:lumMod val="50000"/>
                  </a:schemeClr>
                </a:solidFill>
                <a:latin typeface="Calibre Semibold" pitchFamily="34" charset="0"/>
              </a:rPr>
              <a:t>Self contained</a:t>
            </a:r>
            <a:br>
              <a:rPr lang="en-US" sz="1400" dirty="0" smtClean="0">
                <a:solidFill>
                  <a:schemeClr val="bg1">
                    <a:lumMod val="50000"/>
                  </a:schemeClr>
                </a:solidFill>
                <a:latin typeface="Calibre Semibold" pitchFamily="34" charset="0"/>
              </a:rPr>
            </a:br>
            <a:r>
              <a:rPr lang="en-US" sz="1400" dirty="0" smtClean="0">
                <a:solidFill>
                  <a:schemeClr val="bg1">
                    <a:lumMod val="50000"/>
                  </a:schemeClr>
                </a:solidFill>
                <a:latin typeface="Calibre Semibold" pitchFamily="34" charset="0"/>
              </a:rPr>
              <a:t>SALTE Network </a:t>
            </a:r>
          </a:p>
          <a:p>
            <a:pPr>
              <a:lnSpc>
                <a:spcPct val="90000"/>
              </a:lnSpc>
              <a:spcAft>
                <a:spcPts val="300"/>
              </a:spcAft>
            </a:pPr>
            <a:r>
              <a:rPr lang="en-US" sz="1400" i="1" dirty="0" smtClean="0">
                <a:solidFill>
                  <a:schemeClr val="bg1">
                    <a:lumMod val="50000"/>
                  </a:schemeClr>
                </a:solidFill>
                <a:latin typeface="Calibre Semibold" pitchFamily="34" charset="0"/>
              </a:rPr>
              <a:t>‘Mini 23.401 NW’’</a:t>
            </a:r>
          </a:p>
        </p:txBody>
      </p:sp>
      <p:cxnSp>
        <p:nvCxnSpPr>
          <p:cNvPr id="25" name="Straight Arrow Connector 24"/>
          <p:cNvCxnSpPr/>
          <p:nvPr/>
        </p:nvCxnSpPr>
        <p:spPr>
          <a:xfrm flipH="1">
            <a:off x="7882774" y="1829885"/>
            <a:ext cx="1751394" cy="769286"/>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9634167" y="1589819"/>
            <a:ext cx="2462763" cy="286232"/>
          </a:xfrm>
          <a:prstGeom prst="rect">
            <a:avLst/>
          </a:prstGeom>
          <a:noFill/>
        </p:spPr>
        <p:txBody>
          <a:bodyPr wrap="square" rtlCol="0">
            <a:spAutoFit/>
          </a:bodyPr>
          <a:lstStyle/>
          <a:p>
            <a:pPr>
              <a:lnSpc>
                <a:spcPct val="90000"/>
              </a:lnSpc>
              <a:spcAft>
                <a:spcPts val="300"/>
              </a:spcAft>
            </a:pPr>
            <a:r>
              <a:rPr lang="en-US" sz="1400" dirty="0" smtClean="0">
                <a:solidFill>
                  <a:schemeClr val="bg1">
                    <a:lumMod val="50000"/>
                  </a:schemeClr>
                </a:solidFill>
                <a:latin typeface="Calibre Semibold" pitchFamily="34" charset="0"/>
              </a:rPr>
              <a:t>Local breakout to Internet</a:t>
            </a:r>
            <a:endParaRPr lang="en-US" sz="1400" dirty="0">
              <a:solidFill>
                <a:schemeClr val="bg1">
                  <a:lumMod val="50000"/>
                </a:schemeClr>
              </a:solidFill>
              <a:latin typeface="Calibre Semibold" pitchFamily="34" charset="0"/>
            </a:endParaRPr>
          </a:p>
        </p:txBody>
      </p:sp>
      <p:sp>
        <p:nvSpPr>
          <p:cNvPr id="27" name="TextBox 26"/>
          <p:cNvSpPr txBox="1"/>
          <p:nvPr/>
        </p:nvSpPr>
        <p:spPr>
          <a:xfrm>
            <a:off x="1697965" y="4396242"/>
            <a:ext cx="1701107" cy="313932"/>
          </a:xfrm>
          <a:prstGeom prst="rect">
            <a:avLst/>
          </a:prstGeom>
          <a:noFill/>
        </p:spPr>
        <p:txBody>
          <a:bodyPr wrap="none" rtlCol="0">
            <a:spAutoFit/>
          </a:bodyPr>
          <a:lstStyle/>
          <a:p>
            <a:pPr>
              <a:lnSpc>
                <a:spcPct val="90000"/>
              </a:lnSpc>
              <a:spcAft>
                <a:spcPts val="300"/>
              </a:spcAft>
            </a:pPr>
            <a:r>
              <a:rPr lang="en-US" sz="1600" dirty="0" smtClean="0">
                <a:solidFill>
                  <a:srgbClr val="3333FF"/>
                </a:solidFill>
                <a:latin typeface="Calibre Semibold" pitchFamily="34" charset="0"/>
              </a:rPr>
              <a:t>Primary Network</a:t>
            </a:r>
          </a:p>
        </p:txBody>
      </p:sp>
      <p:sp>
        <p:nvSpPr>
          <p:cNvPr id="3" name="TextBox 2"/>
          <p:cNvSpPr txBox="1"/>
          <p:nvPr/>
        </p:nvSpPr>
        <p:spPr>
          <a:xfrm>
            <a:off x="4669177" y="6096209"/>
            <a:ext cx="3988912" cy="518604"/>
          </a:xfrm>
          <a:prstGeom prst="rect">
            <a:avLst/>
          </a:prstGeom>
          <a:noFill/>
        </p:spPr>
        <p:txBody>
          <a:bodyPr wrap="none" rtlCol="0">
            <a:spAutoFit/>
          </a:bodyPr>
          <a:lstStyle/>
          <a:p>
            <a:pPr marL="169863" indent="-169863">
              <a:lnSpc>
                <a:spcPct val="90000"/>
              </a:lnSpc>
              <a:spcAft>
                <a:spcPts val="300"/>
              </a:spcAft>
              <a:buFont typeface="Arial" panose="020B0604020202020204" pitchFamily="34" charset="0"/>
              <a:buChar char="•"/>
            </a:pPr>
            <a:r>
              <a:rPr lang="en-US" sz="1400" dirty="0" smtClean="0">
                <a:solidFill>
                  <a:schemeClr val="bg1">
                    <a:lumMod val="50000"/>
                  </a:schemeClr>
                </a:solidFill>
                <a:latin typeface="Calibre Semibold" pitchFamily="34" charset="0"/>
              </a:rPr>
              <a:t>Parallel Primary and Secondary LTE contexts</a:t>
            </a:r>
          </a:p>
          <a:p>
            <a:pPr marL="169863" indent="-169863">
              <a:lnSpc>
                <a:spcPct val="90000"/>
              </a:lnSpc>
              <a:spcAft>
                <a:spcPts val="300"/>
              </a:spcAft>
              <a:buFont typeface="Arial" panose="020B0604020202020204" pitchFamily="34" charset="0"/>
              <a:buChar char="•"/>
            </a:pPr>
            <a:r>
              <a:rPr lang="en-US" sz="1400" dirty="0" smtClean="0">
                <a:solidFill>
                  <a:schemeClr val="bg1">
                    <a:lumMod val="50000"/>
                  </a:schemeClr>
                </a:solidFill>
                <a:latin typeface="Calibre Semibold" pitchFamily="34" charset="0"/>
              </a:rPr>
              <a:t>UE creates seamless service experience</a:t>
            </a:r>
          </a:p>
        </p:txBody>
      </p:sp>
      <p:cxnSp>
        <p:nvCxnSpPr>
          <p:cNvPr id="5" name="Straight Arrow Connector 4"/>
          <p:cNvCxnSpPr/>
          <p:nvPr/>
        </p:nvCxnSpPr>
        <p:spPr>
          <a:xfrm flipH="1" flipV="1">
            <a:off x="4596672" y="5513217"/>
            <a:ext cx="145010" cy="570533"/>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2910557" y="1852363"/>
            <a:ext cx="0" cy="881238"/>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1448553" y="1841763"/>
            <a:ext cx="0" cy="962529"/>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31" name="Cloud 30"/>
          <p:cNvSpPr/>
          <p:nvPr/>
        </p:nvSpPr>
        <p:spPr>
          <a:xfrm flipH="1">
            <a:off x="901798" y="1413471"/>
            <a:ext cx="1093511" cy="826304"/>
          </a:xfrm>
          <a:prstGeom prst="cloud">
            <a:avLst/>
          </a:prstGeom>
          <a:solidFill>
            <a:schemeClr val="bg1">
              <a:lumMod val="9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1799" dirty="0" smtClean="0">
                <a:solidFill>
                  <a:schemeClr val="bg1">
                    <a:lumMod val="50000"/>
                  </a:schemeClr>
                </a:solidFill>
              </a:rPr>
              <a:t>PSTN</a:t>
            </a:r>
            <a:endParaRPr lang="en-US" sz="1400" dirty="0">
              <a:solidFill>
                <a:schemeClr val="tx1"/>
              </a:solidFill>
            </a:endParaRPr>
          </a:p>
        </p:txBody>
      </p:sp>
      <p:sp>
        <p:nvSpPr>
          <p:cNvPr id="32" name="Cloud 31"/>
          <p:cNvSpPr/>
          <p:nvPr/>
        </p:nvSpPr>
        <p:spPr>
          <a:xfrm flipH="1">
            <a:off x="2226842" y="1421158"/>
            <a:ext cx="6701290" cy="663574"/>
          </a:xfrm>
          <a:prstGeom prst="cloud">
            <a:avLst/>
          </a:prstGeom>
          <a:solidFill>
            <a:schemeClr val="bg1">
              <a:lumMod val="9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799" dirty="0" smtClean="0">
                <a:solidFill>
                  <a:schemeClr val="bg1">
                    <a:lumMod val="50000"/>
                  </a:schemeClr>
                </a:solidFill>
              </a:rPr>
              <a:t/>
            </a:r>
            <a:br>
              <a:rPr lang="en-US" sz="1799" dirty="0" smtClean="0">
                <a:solidFill>
                  <a:schemeClr val="bg1">
                    <a:lumMod val="50000"/>
                  </a:schemeClr>
                </a:solidFill>
              </a:rPr>
            </a:br>
            <a:r>
              <a:rPr lang="en-US" sz="1799" dirty="0">
                <a:solidFill>
                  <a:schemeClr val="bg1">
                    <a:lumMod val="50000"/>
                  </a:schemeClr>
                </a:solidFill>
              </a:rPr>
              <a:t>	</a:t>
            </a:r>
            <a:r>
              <a:rPr lang="en-US" sz="2400" b="1" dirty="0" smtClean="0">
                <a:solidFill>
                  <a:schemeClr val="bg1">
                    <a:lumMod val="50000"/>
                  </a:schemeClr>
                </a:solidFill>
              </a:rPr>
              <a:t>Internet</a:t>
            </a:r>
            <a:endParaRPr lang="en-US" sz="2400" b="1" dirty="0">
              <a:solidFill>
                <a:schemeClr val="bg1">
                  <a:lumMod val="50000"/>
                </a:schemeClr>
              </a:solidFill>
            </a:endParaRPr>
          </a:p>
          <a:p>
            <a:pPr algn="ctr"/>
            <a:endParaRPr lang="en-US" sz="1400" dirty="0">
              <a:solidFill>
                <a:schemeClr val="tx1"/>
              </a:solidFill>
            </a:endParaRPr>
          </a:p>
          <a:p>
            <a:pPr algn="ctr"/>
            <a:endParaRPr lang="en-US" sz="1400" dirty="0">
              <a:solidFill>
                <a:schemeClr val="tx1"/>
              </a:solidFill>
            </a:endParaRPr>
          </a:p>
        </p:txBody>
      </p:sp>
      <p:sp>
        <p:nvSpPr>
          <p:cNvPr id="34" name="TextBox 33"/>
          <p:cNvSpPr txBox="1"/>
          <p:nvPr/>
        </p:nvSpPr>
        <p:spPr>
          <a:xfrm>
            <a:off x="1697965" y="4767429"/>
            <a:ext cx="1596912" cy="313932"/>
          </a:xfrm>
          <a:prstGeom prst="rect">
            <a:avLst/>
          </a:prstGeom>
          <a:noFill/>
        </p:spPr>
        <p:txBody>
          <a:bodyPr wrap="none" rtlCol="0">
            <a:spAutoFit/>
          </a:bodyPr>
          <a:lstStyle/>
          <a:p>
            <a:pPr>
              <a:lnSpc>
                <a:spcPct val="90000"/>
              </a:lnSpc>
              <a:spcAft>
                <a:spcPts val="300"/>
              </a:spcAft>
            </a:pPr>
            <a:r>
              <a:rPr lang="en-US" sz="1600" dirty="0" smtClean="0">
                <a:solidFill>
                  <a:srgbClr val="3333FF"/>
                </a:solidFill>
                <a:latin typeface="Calibre Semibold" pitchFamily="34" charset="0"/>
              </a:rPr>
              <a:t>Mobile Network</a:t>
            </a:r>
          </a:p>
        </p:txBody>
      </p:sp>
      <p:sp>
        <p:nvSpPr>
          <p:cNvPr id="35" name="TextBox 34"/>
          <p:cNvSpPr txBox="1"/>
          <p:nvPr/>
        </p:nvSpPr>
        <p:spPr>
          <a:xfrm>
            <a:off x="6943085" y="4824218"/>
            <a:ext cx="1626536" cy="313932"/>
          </a:xfrm>
          <a:prstGeom prst="rect">
            <a:avLst/>
          </a:prstGeom>
          <a:noFill/>
        </p:spPr>
        <p:txBody>
          <a:bodyPr wrap="none" rtlCol="0">
            <a:spAutoFit/>
          </a:bodyPr>
          <a:lstStyle/>
          <a:p>
            <a:pPr>
              <a:lnSpc>
                <a:spcPct val="90000"/>
              </a:lnSpc>
              <a:spcAft>
                <a:spcPts val="300"/>
              </a:spcAft>
            </a:pPr>
            <a:r>
              <a:rPr lang="en-US" sz="1600" dirty="0" smtClean="0">
                <a:solidFill>
                  <a:srgbClr val="006600"/>
                </a:solidFill>
                <a:latin typeface="Calibre Semibold" pitchFamily="34" charset="0"/>
              </a:rPr>
              <a:t>SALTE Network</a:t>
            </a:r>
          </a:p>
        </p:txBody>
      </p:sp>
      <p:sp>
        <p:nvSpPr>
          <p:cNvPr id="36" name="Rounded Rectangle 35"/>
          <p:cNvSpPr/>
          <p:nvPr/>
        </p:nvSpPr>
        <p:spPr>
          <a:xfrm flipH="1">
            <a:off x="1088845" y="2691106"/>
            <a:ext cx="2847880" cy="2091829"/>
          </a:xfrm>
          <a:prstGeom prst="roundRect">
            <a:avLst>
              <a:gd name="adj" fmla="val 12251"/>
            </a:avLst>
          </a:prstGeom>
          <a:solidFill>
            <a:schemeClr val="bg1">
              <a:lumMod val="85000"/>
            </a:schemeClr>
          </a:solidFill>
          <a:ln>
            <a:solidFill>
              <a:srgbClr val="3333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chemeClr val="tx1"/>
                </a:solidFill>
              </a:rPr>
              <a:t>3GPP</a:t>
            </a:r>
            <a:br>
              <a:rPr lang="en-US" b="1" dirty="0" smtClean="0">
                <a:solidFill>
                  <a:schemeClr val="tx1"/>
                </a:solidFill>
              </a:rPr>
            </a:br>
            <a:r>
              <a:rPr lang="en-US" b="1" dirty="0" smtClean="0">
                <a:solidFill>
                  <a:schemeClr val="tx1"/>
                </a:solidFill>
              </a:rPr>
              <a:t>Mobile NW</a:t>
            </a:r>
            <a:endParaRPr lang="en-US" b="1" dirty="0">
              <a:solidFill>
                <a:schemeClr val="tx1"/>
              </a:solidFill>
            </a:endParaRPr>
          </a:p>
        </p:txBody>
      </p:sp>
      <p:sp>
        <p:nvSpPr>
          <p:cNvPr id="37" name="Cloud 36"/>
          <p:cNvSpPr/>
          <p:nvPr/>
        </p:nvSpPr>
        <p:spPr>
          <a:xfrm flipH="1">
            <a:off x="6469711" y="3137017"/>
            <a:ext cx="2458419" cy="1592598"/>
          </a:xfrm>
          <a:prstGeom prst="cloud">
            <a:avLst/>
          </a:prstGeom>
          <a:solidFill>
            <a:schemeClr val="bg1">
              <a:lumMod val="85000"/>
            </a:schemeClr>
          </a:solidFill>
          <a:ln>
            <a:solidFill>
              <a:srgbClr val="006600"/>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endParaRPr lang="en-US" sz="1600" b="1" dirty="0" smtClean="0">
              <a:solidFill>
                <a:schemeClr val="tx1"/>
              </a:solidFill>
            </a:endParaRPr>
          </a:p>
        </p:txBody>
      </p:sp>
      <p:sp>
        <p:nvSpPr>
          <p:cNvPr id="38" name="Rectangle 37"/>
          <p:cNvSpPr/>
          <p:nvPr/>
        </p:nvSpPr>
        <p:spPr bwMode="auto">
          <a:xfrm>
            <a:off x="3192008" y="2683226"/>
            <a:ext cx="744717" cy="460457"/>
          </a:xfrm>
          <a:prstGeom prst="rect">
            <a:avLst/>
          </a:prstGeom>
          <a:solidFill>
            <a:schemeClr val="bg1">
              <a:lumMod val="65000"/>
            </a:schemeClr>
          </a:solidFill>
          <a:ln>
            <a:solidFill>
              <a:schemeClr val="tx1"/>
            </a:solidFill>
          </a:ln>
          <a:ex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600" dirty="0" smtClean="0"/>
              <a:t>AAA</a:t>
            </a:r>
            <a:br>
              <a:rPr lang="en-US" sz="1600" dirty="0" smtClean="0"/>
            </a:br>
            <a:r>
              <a:rPr lang="en-US" sz="1600" dirty="0" smtClean="0"/>
              <a:t>/HSS</a:t>
            </a:r>
          </a:p>
        </p:txBody>
      </p:sp>
      <p:cxnSp>
        <p:nvCxnSpPr>
          <p:cNvPr id="41" name="Straight Connector 40"/>
          <p:cNvCxnSpPr/>
          <p:nvPr/>
        </p:nvCxnSpPr>
        <p:spPr>
          <a:xfrm flipV="1">
            <a:off x="7787847" y="2022554"/>
            <a:ext cx="6652" cy="2378813"/>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42" name="Rectangle 41"/>
          <p:cNvSpPr/>
          <p:nvPr/>
        </p:nvSpPr>
        <p:spPr bwMode="auto">
          <a:xfrm>
            <a:off x="7406160" y="3478108"/>
            <a:ext cx="782736" cy="460457"/>
          </a:xfrm>
          <a:prstGeom prst="rect">
            <a:avLst/>
          </a:prstGeom>
          <a:solidFill>
            <a:schemeClr val="bg1">
              <a:lumMod val="65000"/>
            </a:schemeClr>
          </a:solidFill>
          <a:ln w="19050">
            <a:solidFill>
              <a:srgbClr val="006600"/>
            </a:solidFill>
          </a:ln>
          <a:ex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200" b="1" dirty="0" smtClean="0">
                <a:solidFill>
                  <a:srgbClr val="006600"/>
                </a:solidFill>
              </a:rPr>
              <a:t>On-site</a:t>
            </a:r>
            <a:r>
              <a:rPr lang="en-US" sz="1600" b="1" dirty="0" smtClean="0">
                <a:solidFill>
                  <a:srgbClr val="006600"/>
                </a:solidFill>
              </a:rPr>
              <a:t/>
            </a:r>
            <a:br>
              <a:rPr lang="en-US" sz="1600" b="1" dirty="0" smtClean="0">
                <a:solidFill>
                  <a:srgbClr val="006600"/>
                </a:solidFill>
              </a:rPr>
            </a:br>
            <a:r>
              <a:rPr lang="en-US" sz="1600" b="1" dirty="0" smtClean="0">
                <a:solidFill>
                  <a:srgbClr val="006600"/>
                </a:solidFill>
              </a:rPr>
              <a:t>EPC</a:t>
            </a:r>
          </a:p>
        </p:txBody>
      </p:sp>
      <p:sp>
        <p:nvSpPr>
          <p:cNvPr id="48" name="TextBox 47"/>
          <p:cNvSpPr txBox="1"/>
          <p:nvPr/>
        </p:nvSpPr>
        <p:spPr>
          <a:xfrm>
            <a:off x="5973531" y="2287573"/>
            <a:ext cx="1713931" cy="750975"/>
          </a:xfrm>
          <a:prstGeom prst="rect">
            <a:avLst/>
          </a:prstGeom>
          <a:noFill/>
        </p:spPr>
        <p:txBody>
          <a:bodyPr wrap="none" rtlCol="0">
            <a:spAutoFit/>
          </a:bodyPr>
          <a:lstStyle/>
          <a:p>
            <a:pPr algn="r">
              <a:lnSpc>
                <a:spcPct val="90000"/>
              </a:lnSpc>
              <a:spcAft>
                <a:spcPts val="300"/>
              </a:spcAft>
            </a:pPr>
            <a:r>
              <a:rPr lang="en-US" sz="1400" b="1" dirty="0" smtClean="0">
                <a:solidFill>
                  <a:schemeClr val="tx1">
                    <a:lumMod val="75000"/>
                    <a:lumOff val="25000"/>
                  </a:schemeClr>
                </a:solidFill>
                <a:latin typeface="Calibre Semibold" pitchFamily="34" charset="0"/>
              </a:rPr>
              <a:t>A</a:t>
            </a:r>
            <a:r>
              <a:rPr lang="en-US" sz="1200" dirty="0" smtClean="0">
                <a:solidFill>
                  <a:schemeClr val="tx1">
                    <a:lumMod val="75000"/>
                    <a:lumOff val="25000"/>
                  </a:schemeClr>
                </a:solidFill>
                <a:latin typeface="Calibre Semibold" pitchFamily="34" charset="0"/>
              </a:rPr>
              <a:t>uthentication (USIM)</a:t>
            </a:r>
          </a:p>
          <a:p>
            <a:pPr algn="r">
              <a:lnSpc>
                <a:spcPct val="90000"/>
              </a:lnSpc>
              <a:spcAft>
                <a:spcPts val="300"/>
              </a:spcAft>
            </a:pPr>
            <a:r>
              <a:rPr lang="en-US" sz="1400" b="1" dirty="0" smtClean="0">
                <a:solidFill>
                  <a:schemeClr val="tx1">
                    <a:lumMod val="75000"/>
                    <a:lumOff val="25000"/>
                  </a:schemeClr>
                </a:solidFill>
                <a:latin typeface="Calibre Semibold" pitchFamily="34" charset="0"/>
              </a:rPr>
              <a:t>A</a:t>
            </a:r>
            <a:r>
              <a:rPr lang="en-US" sz="1200" dirty="0" smtClean="0">
                <a:solidFill>
                  <a:schemeClr val="tx1">
                    <a:lumMod val="75000"/>
                    <a:lumOff val="25000"/>
                  </a:schemeClr>
                </a:solidFill>
                <a:latin typeface="Calibre Semibold" pitchFamily="34" charset="0"/>
              </a:rPr>
              <a:t>uthorization</a:t>
            </a:r>
          </a:p>
          <a:p>
            <a:pPr algn="r">
              <a:lnSpc>
                <a:spcPct val="90000"/>
              </a:lnSpc>
              <a:spcAft>
                <a:spcPts val="300"/>
              </a:spcAft>
            </a:pPr>
            <a:r>
              <a:rPr lang="en-US" sz="1400" b="1" dirty="0">
                <a:solidFill>
                  <a:schemeClr val="tx1">
                    <a:lumMod val="75000"/>
                    <a:lumOff val="25000"/>
                  </a:schemeClr>
                </a:solidFill>
                <a:latin typeface="Calibre Semibold" pitchFamily="34" charset="0"/>
              </a:rPr>
              <a:t>A</a:t>
            </a:r>
            <a:r>
              <a:rPr lang="en-US" sz="1200" dirty="0" smtClean="0">
                <a:solidFill>
                  <a:schemeClr val="tx1">
                    <a:lumMod val="75000"/>
                    <a:lumOff val="25000"/>
                  </a:schemeClr>
                </a:solidFill>
                <a:latin typeface="Calibre Semibold" pitchFamily="34" charset="0"/>
              </a:rPr>
              <a:t>ccounting</a:t>
            </a:r>
          </a:p>
        </p:txBody>
      </p:sp>
      <p:sp>
        <p:nvSpPr>
          <p:cNvPr id="49" name="Rectangle 48"/>
          <p:cNvSpPr/>
          <p:nvPr/>
        </p:nvSpPr>
        <p:spPr bwMode="auto">
          <a:xfrm>
            <a:off x="7403131" y="4335826"/>
            <a:ext cx="782736" cy="460457"/>
          </a:xfrm>
          <a:prstGeom prst="rect">
            <a:avLst/>
          </a:prstGeom>
          <a:solidFill>
            <a:schemeClr val="bg1">
              <a:lumMod val="65000"/>
            </a:schemeClr>
          </a:solidFill>
          <a:ln w="19050">
            <a:solidFill>
              <a:srgbClr val="006600"/>
            </a:solidFill>
          </a:ln>
          <a:ex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200" b="1" dirty="0" smtClean="0">
                <a:solidFill>
                  <a:srgbClr val="006600"/>
                </a:solidFill>
              </a:rPr>
              <a:t>On-site</a:t>
            </a:r>
            <a:br>
              <a:rPr lang="en-US" sz="1200" b="1" dirty="0" smtClean="0">
                <a:solidFill>
                  <a:srgbClr val="006600"/>
                </a:solidFill>
              </a:rPr>
            </a:br>
            <a:r>
              <a:rPr lang="en-US" sz="1600" b="1" dirty="0" smtClean="0">
                <a:solidFill>
                  <a:srgbClr val="006600"/>
                </a:solidFill>
              </a:rPr>
              <a:t>eNB</a:t>
            </a:r>
          </a:p>
        </p:txBody>
      </p:sp>
      <p:cxnSp>
        <p:nvCxnSpPr>
          <p:cNvPr id="21" name="Straight Arrow Connector 20"/>
          <p:cNvCxnSpPr/>
          <p:nvPr/>
        </p:nvCxnSpPr>
        <p:spPr>
          <a:xfrm flipH="1">
            <a:off x="8409537" y="3546067"/>
            <a:ext cx="1224630" cy="515989"/>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bwMode="auto">
          <a:xfrm>
            <a:off x="5195587" y="927823"/>
            <a:ext cx="1109440" cy="572466"/>
          </a:xfrm>
          <a:prstGeom prst="rect">
            <a:avLst/>
          </a:prstGeom>
          <a:solidFill>
            <a:schemeClr val="bg1">
              <a:lumMod val="65000"/>
            </a:schemeClr>
          </a:solidFill>
          <a:ln>
            <a:solidFill>
              <a:schemeClr val="tx1"/>
            </a:solidFill>
          </a:ln>
          <a:ex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400" dirty="0" smtClean="0"/>
              <a:t>AAA</a:t>
            </a:r>
            <a:br>
              <a:rPr lang="en-US" sz="1400" dirty="0" smtClean="0"/>
            </a:br>
            <a:r>
              <a:rPr lang="en-US" sz="1400" dirty="0" smtClean="0"/>
              <a:t>roaming hubs</a:t>
            </a:r>
            <a:endParaRPr lang="en-US" sz="1400" dirty="0"/>
          </a:p>
        </p:txBody>
      </p:sp>
      <p:cxnSp>
        <p:nvCxnSpPr>
          <p:cNvPr id="7" name="Elbow Connector 6"/>
          <p:cNvCxnSpPr>
            <a:stCxn id="38" idx="0"/>
            <a:endCxn id="4" idx="1"/>
          </p:cNvCxnSpPr>
          <p:nvPr/>
        </p:nvCxnSpPr>
        <p:spPr>
          <a:xfrm rot="5400000" flipH="1" flipV="1">
            <a:off x="3645392" y="1133031"/>
            <a:ext cx="1469170" cy="1631220"/>
          </a:xfrm>
          <a:prstGeom prst="bentConnector2">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Elbow Connector 44"/>
          <p:cNvCxnSpPr>
            <a:endCxn id="4" idx="3"/>
          </p:cNvCxnSpPr>
          <p:nvPr/>
        </p:nvCxnSpPr>
        <p:spPr>
          <a:xfrm rot="16200000" flipV="1">
            <a:off x="5842336" y="1676748"/>
            <a:ext cx="2264053" cy="1338670"/>
          </a:xfrm>
          <a:prstGeom prst="bentConnector2">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bwMode="auto">
          <a:xfrm>
            <a:off x="2211848" y="2687046"/>
            <a:ext cx="509748" cy="320853"/>
          </a:xfrm>
          <a:prstGeom prst="rect">
            <a:avLst/>
          </a:prstGeom>
          <a:solidFill>
            <a:schemeClr val="bg1">
              <a:lumMod val="65000"/>
            </a:schemeClr>
          </a:solidFill>
          <a:ln>
            <a:solidFill>
              <a:schemeClr val="tx1"/>
            </a:solidFill>
          </a:ln>
          <a:ex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400" dirty="0" smtClean="0"/>
              <a:t>ePDG</a:t>
            </a:r>
          </a:p>
        </p:txBody>
      </p:sp>
      <p:sp>
        <p:nvSpPr>
          <p:cNvPr id="53" name="Rectangle 52"/>
          <p:cNvSpPr/>
          <p:nvPr/>
        </p:nvSpPr>
        <p:spPr bwMode="auto">
          <a:xfrm>
            <a:off x="1246485" y="2847318"/>
            <a:ext cx="509748" cy="320853"/>
          </a:xfrm>
          <a:prstGeom prst="rect">
            <a:avLst/>
          </a:prstGeom>
          <a:solidFill>
            <a:schemeClr val="bg1">
              <a:lumMod val="65000"/>
            </a:schemeClr>
          </a:solidFill>
          <a:ln>
            <a:solidFill>
              <a:schemeClr val="tx1"/>
            </a:solidFill>
          </a:ln>
          <a:extLst/>
        </p:spPr>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400" dirty="0" smtClean="0"/>
              <a:t>IMS</a:t>
            </a:r>
          </a:p>
        </p:txBody>
      </p:sp>
      <p:cxnSp>
        <p:nvCxnSpPr>
          <p:cNvPr id="33" name="Straight Arrow Connector 32"/>
          <p:cNvCxnSpPr/>
          <p:nvPr/>
        </p:nvCxnSpPr>
        <p:spPr>
          <a:xfrm flipV="1">
            <a:off x="754665" y="3038548"/>
            <a:ext cx="1405434" cy="3045202"/>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541764" y="6096209"/>
            <a:ext cx="2857307" cy="480131"/>
          </a:xfrm>
          <a:prstGeom prst="rect">
            <a:avLst/>
          </a:prstGeom>
          <a:noFill/>
        </p:spPr>
        <p:txBody>
          <a:bodyPr wrap="square" rtlCol="0">
            <a:spAutoFit/>
          </a:bodyPr>
          <a:lstStyle/>
          <a:p>
            <a:pPr marL="285750" indent="-285750">
              <a:lnSpc>
                <a:spcPct val="90000"/>
              </a:lnSpc>
              <a:spcAft>
                <a:spcPts val="300"/>
              </a:spcAft>
              <a:buFont typeface="Arial" panose="020B0604020202020204" pitchFamily="34" charset="0"/>
              <a:buChar char="•"/>
            </a:pPr>
            <a:r>
              <a:rPr lang="en-US" sz="1400" dirty="0" smtClean="0">
                <a:solidFill>
                  <a:schemeClr val="bg1">
                    <a:lumMod val="50000"/>
                  </a:schemeClr>
                </a:solidFill>
                <a:latin typeface="Calibre Semibold" pitchFamily="34" charset="0"/>
              </a:rPr>
              <a:t>Option to support MNO voice over SALTE via </a:t>
            </a:r>
            <a:r>
              <a:rPr lang="en-US" sz="1400" dirty="0" err="1" smtClean="0">
                <a:solidFill>
                  <a:schemeClr val="bg1">
                    <a:lumMod val="50000"/>
                  </a:schemeClr>
                </a:solidFill>
                <a:latin typeface="Calibre Semibold" pitchFamily="34" charset="0"/>
              </a:rPr>
              <a:t>ePDG</a:t>
            </a:r>
            <a:endParaRPr lang="en-US" sz="1400" dirty="0">
              <a:solidFill>
                <a:schemeClr val="bg1">
                  <a:lumMod val="50000"/>
                </a:schemeClr>
              </a:solidFill>
              <a:latin typeface="Calibre Semibold" pitchFamily="34" charset="0"/>
            </a:endParaRPr>
          </a:p>
        </p:txBody>
      </p:sp>
      <p:cxnSp>
        <p:nvCxnSpPr>
          <p:cNvPr id="40" name="Straight Arrow Connector 39"/>
          <p:cNvCxnSpPr/>
          <p:nvPr/>
        </p:nvCxnSpPr>
        <p:spPr>
          <a:xfrm flipV="1">
            <a:off x="744718" y="5384257"/>
            <a:ext cx="1194492" cy="699493"/>
          </a:xfrm>
          <a:prstGeom prst="straightConnector1">
            <a:avLst/>
          </a:prstGeom>
          <a:ln w="1905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3" name="Rectangle 42"/>
          <p:cNvSpPr/>
          <p:nvPr/>
        </p:nvSpPr>
        <p:spPr bwMode="auto">
          <a:xfrm>
            <a:off x="9126908" y="6434983"/>
            <a:ext cx="2589376" cy="324740"/>
          </a:xfrm>
          <a:prstGeom prst="rect">
            <a:avLst/>
          </a:prstGeom>
          <a:solidFill>
            <a:srgbClr val="FFFFF7"/>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smtClean="0">
              <a:solidFill>
                <a:schemeClr val="bg1"/>
              </a:solidFill>
            </a:endParaRPr>
          </a:p>
        </p:txBody>
      </p:sp>
    </p:spTree>
    <p:extLst>
      <p:ext uri="{BB962C8B-B14F-4D97-AF65-F5344CB8AC3E}">
        <p14:creationId xmlns:p14="http://schemas.microsoft.com/office/powerpoint/2010/main" val="1054822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225" y="76740"/>
            <a:ext cx="11430000" cy="507831"/>
          </a:xfrm>
        </p:spPr>
        <p:txBody>
          <a:bodyPr>
            <a:noAutofit/>
          </a:bodyPr>
          <a:lstStyle/>
          <a:p>
            <a:r>
              <a:rPr lang="en-US" b="1" dirty="0" smtClean="0"/>
              <a:t>SALTE</a:t>
            </a:r>
            <a:r>
              <a:rPr lang="en-US" b="1" dirty="0"/>
              <a:t>:</a:t>
            </a:r>
            <a:r>
              <a:rPr lang="en-US" b="1" dirty="0" smtClean="0"/>
              <a:t> Possible 3GPP Spec </a:t>
            </a:r>
            <a:r>
              <a:rPr lang="en-US" b="1" dirty="0"/>
              <a:t>Enhancements</a:t>
            </a:r>
          </a:p>
        </p:txBody>
      </p:sp>
      <p:sp>
        <p:nvSpPr>
          <p:cNvPr id="8" name="TextBox 7"/>
          <p:cNvSpPr txBox="1"/>
          <p:nvPr/>
        </p:nvSpPr>
        <p:spPr>
          <a:xfrm>
            <a:off x="485943" y="858548"/>
            <a:ext cx="11250428" cy="5644622"/>
          </a:xfrm>
          <a:prstGeom prst="rect">
            <a:avLst/>
          </a:prstGeom>
          <a:noFill/>
        </p:spPr>
        <p:txBody>
          <a:bodyPr wrap="square" rtlCol="0">
            <a:spAutoFit/>
          </a:bodyPr>
          <a:lstStyle/>
          <a:p>
            <a:pPr marL="457200" indent="-457200">
              <a:lnSpc>
                <a:spcPct val="90000"/>
              </a:lnSpc>
              <a:spcBef>
                <a:spcPts val="1200"/>
              </a:spcBef>
              <a:spcAft>
                <a:spcPts val="300"/>
              </a:spcAft>
              <a:buFont typeface="Arial" panose="020B0604020202020204" pitchFamily="34" charset="0"/>
              <a:buChar char="•"/>
            </a:pPr>
            <a:r>
              <a:rPr lang="en-US" sz="2400" b="1" dirty="0" smtClean="0">
                <a:solidFill>
                  <a:srgbClr val="006600"/>
                </a:solidFill>
                <a:latin typeface="Calibre Semibold" pitchFamily="34" charset="0"/>
              </a:rPr>
              <a:t>SALTE System Info</a:t>
            </a:r>
          </a:p>
          <a:p>
            <a:pPr marL="914400" lvl="1" indent="-457200">
              <a:lnSpc>
                <a:spcPct val="90000"/>
              </a:lnSpc>
              <a:spcBef>
                <a:spcPts val="600"/>
              </a:spcBef>
              <a:buFont typeface="Arial" panose="020B0604020202020204" pitchFamily="34" charset="0"/>
              <a:buChar char="•"/>
            </a:pPr>
            <a:r>
              <a:rPr lang="en-US" dirty="0" smtClean="0">
                <a:solidFill>
                  <a:srgbClr val="002060"/>
                </a:solidFill>
              </a:rPr>
              <a:t>SALTE identification</a:t>
            </a:r>
            <a:endParaRPr lang="en-US" dirty="0">
              <a:solidFill>
                <a:srgbClr val="002060"/>
              </a:solidFill>
            </a:endParaRPr>
          </a:p>
          <a:p>
            <a:pPr marL="914400" lvl="1" indent="-457200">
              <a:lnSpc>
                <a:spcPct val="90000"/>
              </a:lnSpc>
              <a:spcBef>
                <a:spcPts val="600"/>
              </a:spcBef>
              <a:buFont typeface="Arial" panose="020B0604020202020204" pitchFamily="34" charset="0"/>
              <a:buChar char="•"/>
            </a:pPr>
            <a:r>
              <a:rPr lang="en-US" dirty="0">
                <a:solidFill>
                  <a:srgbClr val="002060"/>
                </a:solidFill>
              </a:rPr>
              <a:t>List of </a:t>
            </a:r>
            <a:r>
              <a:rPr lang="en-US" dirty="0" smtClean="0">
                <a:solidFill>
                  <a:srgbClr val="002060"/>
                </a:solidFill>
              </a:rPr>
              <a:t>PLMN-IDs for which SALTE service available</a:t>
            </a:r>
            <a:endParaRPr lang="en-US" dirty="0">
              <a:solidFill>
                <a:srgbClr val="002060"/>
              </a:solidFill>
            </a:endParaRPr>
          </a:p>
          <a:p>
            <a:pPr marL="457200" indent="-457200">
              <a:lnSpc>
                <a:spcPct val="90000"/>
              </a:lnSpc>
              <a:spcBef>
                <a:spcPts val="1800"/>
              </a:spcBef>
              <a:spcAft>
                <a:spcPts val="300"/>
              </a:spcAft>
              <a:buFont typeface="Arial" panose="020B0604020202020204" pitchFamily="34" charset="0"/>
              <a:buChar char="•"/>
            </a:pPr>
            <a:r>
              <a:rPr lang="en-US" sz="2400" b="1" dirty="0" smtClean="0">
                <a:solidFill>
                  <a:srgbClr val="006600"/>
                </a:solidFill>
                <a:latin typeface="Calibre Semibold" pitchFamily="34" charset="0"/>
              </a:rPr>
              <a:t>SALTE discovery &amp; selection</a:t>
            </a:r>
          </a:p>
          <a:p>
            <a:pPr marL="914400" lvl="1" indent="-457200">
              <a:lnSpc>
                <a:spcPct val="90000"/>
              </a:lnSpc>
              <a:spcBef>
                <a:spcPts val="600"/>
              </a:spcBef>
              <a:spcAft>
                <a:spcPts val="300"/>
              </a:spcAft>
              <a:buFont typeface="Arial" panose="020B0604020202020204" pitchFamily="34" charset="0"/>
              <a:buChar char="•"/>
            </a:pPr>
            <a:r>
              <a:rPr lang="en-US" dirty="0" smtClean="0">
                <a:solidFill>
                  <a:srgbClr val="002060"/>
                </a:solidFill>
              </a:rPr>
              <a:t>Rules </a:t>
            </a:r>
            <a:r>
              <a:rPr lang="en-US" dirty="0">
                <a:solidFill>
                  <a:srgbClr val="002060"/>
                </a:solidFill>
              </a:rPr>
              <a:t>for </a:t>
            </a:r>
            <a:r>
              <a:rPr lang="en-US" dirty="0" smtClean="0">
                <a:solidFill>
                  <a:srgbClr val="002060"/>
                </a:solidFill>
              </a:rPr>
              <a:t>discovery and selection of SALTE networks</a:t>
            </a:r>
          </a:p>
          <a:p>
            <a:pPr marL="1371600" lvl="2" indent="-457200">
              <a:lnSpc>
                <a:spcPct val="90000"/>
              </a:lnSpc>
              <a:spcBef>
                <a:spcPts val="600"/>
              </a:spcBef>
              <a:spcAft>
                <a:spcPts val="300"/>
              </a:spcAft>
              <a:buFont typeface="Arial" panose="020B0604020202020204" pitchFamily="34" charset="0"/>
              <a:buChar char="•"/>
            </a:pPr>
            <a:r>
              <a:rPr lang="en-US" dirty="0" smtClean="0">
                <a:solidFill>
                  <a:srgbClr val="002060"/>
                </a:solidFill>
              </a:rPr>
              <a:t>Similar than </a:t>
            </a:r>
            <a:r>
              <a:rPr lang="en-US" dirty="0" err="1" smtClean="0">
                <a:solidFill>
                  <a:srgbClr val="002060"/>
                </a:solidFill>
              </a:rPr>
              <a:t>WiFi</a:t>
            </a:r>
            <a:r>
              <a:rPr lang="en-US" dirty="0" smtClean="0">
                <a:solidFill>
                  <a:srgbClr val="002060"/>
                </a:solidFill>
              </a:rPr>
              <a:t> discovery &amp; selection, fully decoupled from Primary PLMN selection</a:t>
            </a:r>
            <a:endParaRPr lang="en-US" dirty="0">
              <a:solidFill>
                <a:srgbClr val="002060"/>
              </a:solidFill>
            </a:endParaRPr>
          </a:p>
          <a:p>
            <a:pPr marL="457200" indent="-457200">
              <a:lnSpc>
                <a:spcPct val="90000"/>
              </a:lnSpc>
              <a:spcBef>
                <a:spcPts val="1800"/>
              </a:spcBef>
              <a:spcAft>
                <a:spcPts val="300"/>
              </a:spcAft>
              <a:buFont typeface="Arial" panose="020B0604020202020204" pitchFamily="34" charset="0"/>
              <a:buChar char="•"/>
            </a:pPr>
            <a:r>
              <a:rPr lang="en-US" sz="2400" b="1" dirty="0" smtClean="0">
                <a:solidFill>
                  <a:srgbClr val="006600"/>
                </a:solidFill>
                <a:latin typeface="Calibre Semibold" pitchFamily="34" charset="0"/>
              </a:rPr>
              <a:t>Dynamic control of UE SALTE selection &amp; use</a:t>
            </a:r>
          </a:p>
          <a:p>
            <a:pPr marL="914400" lvl="1" indent="-457200">
              <a:lnSpc>
                <a:spcPct val="90000"/>
              </a:lnSpc>
              <a:spcBef>
                <a:spcPts val="600"/>
              </a:spcBef>
              <a:spcAft>
                <a:spcPts val="300"/>
              </a:spcAft>
              <a:buFont typeface="Arial" panose="020B0604020202020204" pitchFamily="34" charset="0"/>
              <a:buChar char="•"/>
            </a:pPr>
            <a:r>
              <a:rPr lang="en-US" dirty="0">
                <a:solidFill>
                  <a:srgbClr val="002060"/>
                </a:solidFill>
              </a:rPr>
              <a:t>Option </a:t>
            </a:r>
            <a:r>
              <a:rPr lang="en-US" dirty="0" smtClean="0">
                <a:solidFill>
                  <a:srgbClr val="002060"/>
                </a:solidFill>
              </a:rPr>
              <a:t>for dynamic </a:t>
            </a:r>
            <a:r>
              <a:rPr lang="en-US" dirty="0">
                <a:solidFill>
                  <a:srgbClr val="002060"/>
                </a:solidFill>
              </a:rPr>
              <a:t>control of UE </a:t>
            </a:r>
            <a:r>
              <a:rPr lang="en-US" dirty="0" smtClean="0">
                <a:solidFill>
                  <a:srgbClr val="002060"/>
                </a:solidFill>
              </a:rPr>
              <a:t>SALTE </a:t>
            </a:r>
            <a:r>
              <a:rPr lang="en-US" dirty="0">
                <a:solidFill>
                  <a:srgbClr val="002060"/>
                </a:solidFill>
              </a:rPr>
              <a:t>selection &amp; </a:t>
            </a:r>
            <a:r>
              <a:rPr lang="en-US" dirty="0" smtClean="0">
                <a:solidFill>
                  <a:srgbClr val="002060"/>
                </a:solidFill>
              </a:rPr>
              <a:t>use by MNO network</a:t>
            </a:r>
            <a:endParaRPr lang="en-US" dirty="0">
              <a:solidFill>
                <a:srgbClr val="002060"/>
              </a:solidFill>
            </a:endParaRPr>
          </a:p>
          <a:p>
            <a:pPr marL="1371600" lvl="2" indent="-457200">
              <a:lnSpc>
                <a:spcPct val="90000"/>
              </a:lnSpc>
              <a:spcBef>
                <a:spcPts val="600"/>
              </a:spcBef>
              <a:spcAft>
                <a:spcPts val="300"/>
              </a:spcAft>
              <a:buFont typeface="Arial" panose="020B0604020202020204" pitchFamily="34" charset="0"/>
              <a:buChar char="•"/>
            </a:pPr>
            <a:r>
              <a:rPr lang="en-US" sz="1600" dirty="0">
                <a:solidFill>
                  <a:srgbClr val="002060"/>
                </a:solidFill>
              </a:rPr>
              <a:t>Requires MNO network upgrade </a:t>
            </a:r>
          </a:p>
          <a:p>
            <a:pPr marL="457200" indent="-457200">
              <a:lnSpc>
                <a:spcPct val="90000"/>
              </a:lnSpc>
              <a:spcBef>
                <a:spcPts val="1800"/>
              </a:spcBef>
              <a:spcAft>
                <a:spcPts val="300"/>
              </a:spcAft>
              <a:buFont typeface="Arial" panose="020B0604020202020204" pitchFamily="34" charset="0"/>
              <a:buChar char="•"/>
            </a:pPr>
            <a:r>
              <a:rPr lang="en-US" sz="2400" b="1" dirty="0" smtClean="0">
                <a:solidFill>
                  <a:srgbClr val="006600"/>
                </a:solidFill>
                <a:latin typeface="Calibre Semibold" pitchFamily="34" charset="0"/>
              </a:rPr>
              <a:t>SALTE registration</a:t>
            </a:r>
          </a:p>
          <a:p>
            <a:pPr marL="914400" lvl="1" indent="-457200">
              <a:lnSpc>
                <a:spcPct val="90000"/>
              </a:lnSpc>
              <a:spcBef>
                <a:spcPts val="600"/>
              </a:spcBef>
              <a:spcAft>
                <a:spcPts val="300"/>
              </a:spcAft>
              <a:buFont typeface="Arial" panose="020B0604020202020204" pitchFamily="34" charset="0"/>
              <a:buChar char="•"/>
            </a:pPr>
            <a:r>
              <a:rPr lang="en-US" dirty="0" smtClean="0">
                <a:solidFill>
                  <a:srgbClr val="002060"/>
                </a:solidFill>
              </a:rPr>
              <a:t>Secondary SALTE authentication</a:t>
            </a:r>
            <a:r>
              <a:rPr lang="en-US" dirty="0">
                <a:solidFill>
                  <a:srgbClr val="002060"/>
                </a:solidFill>
              </a:rPr>
              <a:t>, </a:t>
            </a:r>
            <a:r>
              <a:rPr lang="en-US" dirty="0" smtClean="0">
                <a:solidFill>
                  <a:srgbClr val="002060"/>
                </a:solidFill>
              </a:rPr>
              <a:t>SALTE authorization &amp; SALTE accounting</a:t>
            </a:r>
            <a:endParaRPr lang="en-US" dirty="0">
              <a:solidFill>
                <a:srgbClr val="002060"/>
              </a:solidFill>
            </a:endParaRPr>
          </a:p>
          <a:p>
            <a:pPr marL="457200" indent="-457200">
              <a:lnSpc>
                <a:spcPct val="90000"/>
              </a:lnSpc>
              <a:spcBef>
                <a:spcPts val="1800"/>
              </a:spcBef>
              <a:spcAft>
                <a:spcPts val="300"/>
              </a:spcAft>
              <a:buFont typeface="Arial" panose="020B0604020202020204" pitchFamily="34" charset="0"/>
              <a:buChar char="•"/>
            </a:pPr>
            <a:r>
              <a:rPr lang="en-US" sz="2400" b="1" dirty="0" err="1">
                <a:solidFill>
                  <a:srgbClr val="006600"/>
                </a:solidFill>
                <a:latin typeface="Calibre Semibold" pitchFamily="34" charset="0"/>
              </a:rPr>
              <a:t>SWu</a:t>
            </a:r>
            <a:r>
              <a:rPr lang="en-US" sz="2400" b="1" dirty="0">
                <a:solidFill>
                  <a:srgbClr val="006600"/>
                </a:solidFill>
                <a:latin typeface="Calibre Semibold" pitchFamily="34" charset="0"/>
              </a:rPr>
              <a:t> over </a:t>
            </a:r>
            <a:r>
              <a:rPr lang="en-US" sz="2400" b="1" dirty="0" smtClean="0">
                <a:solidFill>
                  <a:srgbClr val="006600"/>
                </a:solidFill>
                <a:latin typeface="Calibre Semibold" pitchFamily="34" charset="0"/>
              </a:rPr>
              <a:t>SALTE</a:t>
            </a:r>
            <a:endParaRPr lang="en-US" sz="2400" b="1" dirty="0">
              <a:solidFill>
                <a:srgbClr val="006600"/>
              </a:solidFill>
              <a:latin typeface="Calibre Semibold" pitchFamily="34" charset="0"/>
            </a:endParaRPr>
          </a:p>
          <a:p>
            <a:pPr marL="914400" lvl="1" indent="-457200">
              <a:lnSpc>
                <a:spcPct val="90000"/>
              </a:lnSpc>
              <a:spcBef>
                <a:spcPts val="600"/>
              </a:spcBef>
              <a:spcAft>
                <a:spcPts val="300"/>
              </a:spcAft>
              <a:buFont typeface="Arial" panose="020B0604020202020204" pitchFamily="34" charset="0"/>
              <a:buChar char="•"/>
            </a:pPr>
            <a:r>
              <a:rPr lang="en-US" dirty="0">
                <a:solidFill>
                  <a:srgbClr val="002060"/>
                </a:solidFill>
              </a:rPr>
              <a:t>Possibility to route </a:t>
            </a:r>
            <a:r>
              <a:rPr lang="en-US" dirty="0" smtClean="0">
                <a:solidFill>
                  <a:srgbClr val="002060"/>
                </a:solidFill>
              </a:rPr>
              <a:t>also MNO </a:t>
            </a:r>
            <a:r>
              <a:rPr lang="en-US" dirty="0">
                <a:solidFill>
                  <a:srgbClr val="002060"/>
                </a:solidFill>
              </a:rPr>
              <a:t>services (e.g. IMS-APN) over </a:t>
            </a:r>
            <a:r>
              <a:rPr lang="en-US" dirty="0" smtClean="0">
                <a:solidFill>
                  <a:srgbClr val="002060"/>
                </a:solidFill>
              </a:rPr>
              <a:t>SALTE</a:t>
            </a:r>
          </a:p>
        </p:txBody>
      </p:sp>
      <p:sp>
        <p:nvSpPr>
          <p:cNvPr id="4" name="Rectangle 3"/>
          <p:cNvSpPr/>
          <p:nvPr/>
        </p:nvSpPr>
        <p:spPr bwMode="auto">
          <a:xfrm>
            <a:off x="9126908" y="6434983"/>
            <a:ext cx="2589376" cy="324740"/>
          </a:xfrm>
          <a:prstGeom prst="rect">
            <a:avLst/>
          </a:prstGeom>
          <a:solidFill>
            <a:srgbClr val="FFFFF7"/>
          </a:solidFill>
          <a:ln>
            <a:noFill/>
          </a:ln>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GB" dirty="0" err="1" smtClean="0">
              <a:solidFill>
                <a:schemeClr val="bg1"/>
              </a:solidFill>
            </a:endParaRPr>
          </a:p>
        </p:txBody>
      </p:sp>
    </p:spTree>
    <p:extLst>
      <p:ext uri="{BB962C8B-B14F-4D97-AF65-F5344CB8AC3E}">
        <p14:creationId xmlns:p14="http://schemas.microsoft.com/office/powerpoint/2010/main" val="2950713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525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Qualcomm_Template_Standard</Template>
  <TotalTime>53959</TotalTime>
  <Words>399</Words>
  <Application>Microsoft Office PowerPoint</Application>
  <PresentationFormat>Custom</PresentationFormat>
  <Paragraphs>90</Paragraphs>
  <Slides>8</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vt:i4>
      </vt:variant>
    </vt:vector>
  </HeadingPairs>
  <TitlesOfParts>
    <vt:vector size="19" baseType="lpstr">
      <vt:lpstr>Arial</vt:lpstr>
      <vt:lpstr>Calibre Regular</vt:lpstr>
      <vt:lpstr>Calibre Semibold</vt:lpstr>
      <vt:lpstr>Courier New</vt:lpstr>
      <vt:lpstr>Helvetica Neue</vt:lpstr>
      <vt:lpstr>Helvetica Neue Light</vt:lpstr>
      <vt:lpstr>Qualcomm Office Bold</vt:lpstr>
      <vt:lpstr>Qualcomm Office Light</vt:lpstr>
      <vt:lpstr>Qualcomm Office Regular</vt:lpstr>
      <vt:lpstr>Qualcomm Regular</vt:lpstr>
      <vt:lpstr>Qualcomm_Template_Standard</vt:lpstr>
      <vt:lpstr>Secondary Access LTE (SALTE)</vt:lpstr>
      <vt:lpstr>Secondary Access LTE  (SALTE)</vt:lpstr>
      <vt:lpstr>SALTE Concept </vt:lpstr>
      <vt:lpstr>SALTE: Deployment Roles example</vt:lpstr>
      <vt:lpstr>SALTE: UE Behavior Example</vt:lpstr>
      <vt:lpstr>SALTE: Possible Solution Architecture</vt:lpstr>
      <vt:lpstr>SALTE: Possible 3GPP Spec Enhancements</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Hall, Eddy</cp:lastModifiedBy>
  <cp:revision>1476</cp:revision>
  <cp:lastPrinted>2015-04-28T19:47:25Z</cp:lastPrinted>
  <dcterms:created xsi:type="dcterms:W3CDTF">2013-03-06T00:13:51Z</dcterms:created>
  <dcterms:modified xsi:type="dcterms:W3CDTF">2015-08-07T13:49:37Z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1652756582</vt:i4>
  </property>
  <property fmtid="{D5CDD505-2E9C-101B-9397-08002B2CF9AE}" pid="3" name="_NewReviewCycle">
    <vt:lpwstr/>
  </property>
  <property fmtid="{D5CDD505-2E9C-101B-9397-08002B2CF9AE}" pid="4" name="_EmailSubject">
    <vt:lpwstr>off list -- Fwd: Bringing Neutral Host to 3GPP</vt:lpwstr>
  </property>
  <property fmtid="{D5CDD505-2E9C-101B-9397-08002B2CF9AE}" pid="5" name="_AuthorEmail">
    <vt:lpwstr>edhall@qti.qualcomm.com</vt:lpwstr>
  </property>
  <property fmtid="{D5CDD505-2E9C-101B-9397-08002B2CF9AE}" pid="6" name="_AuthorEmailDisplayName">
    <vt:lpwstr>Hall, Eddy</vt:lpwstr>
  </property>
  <property fmtid="{D5CDD505-2E9C-101B-9397-08002B2CF9AE}" pid="7" name="_PreviousAdHocReviewCycleID">
    <vt:i4>425881233</vt:i4>
  </property>
</Properties>
</file>