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9" r:id="rId4"/>
    <p:sldId id="278" r:id="rId5"/>
    <p:sldId id="280" r:id="rId6"/>
    <p:sldId id="281" r:id="rId7"/>
    <p:sldId id="277" r:id="rId8"/>
    <p:sldId id="275" r:id="rId9"/>
    <p:sldId id="282" r:id="rId10"/>
    <p:sldId id="283" r:id="rId1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4" autoAdjust="0"/>
    <p:restoredTop sz="94660"/>
  </p:normalViewPr>
  <p:slideViewPr>
    <p:cSldViewPr>
      <p:cViewPr>
        <p:scale>
          <a:sx n="90" d="100"/>
          <a:sy n="90" d="100"/>
        </p:scale>
        <p:origin x="6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773399-6828-4B71-8F06-CC6CCCC0939B}" type="datetimeFigureOut">
              <a:rPr lang="en-US" smtClean="0"/>
              <a:t>8/6/2015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BEBB1-0147-47A1-BFE0-DFB25139B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942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4A163-CD8B-4853-8210-827AB5B3A0F8}" type="datetime1">
              <a:rPr lang="ko-KR" altLang="en-US" smtClean="0"/>
              <a:t>2015-08-06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713285" cy="92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BF97E-8A0D-4CD4-BF19-CEFB5AD9F36C}" type="datetime1">
              <a:rPr lang="ko-KR" altLang="en-US" smtClean="0"/>
              <a:t>2015-08-06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44624"/>
            <a:ext cx="1008112" cy="545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14422"/>
            <a:ext cx="8229600" cy="5143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7E7BA-8D11-45EF-BC16-411BDA0A505E}" type="datetime1">
              <a:rPr lang="ko-KR" altLang="en-US" smtClean="0"/>
              <a:t>2015-08-06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smtClean="0"/>
              <a:t>LG Electronics Inc.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948264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1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Wingdings" pitchFamily="2" charset="2"/>
        <a:buChar char="v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3gpp.org/news-events/3gpp-news/1675-lte_automotiv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512913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ko-KR" b="1" dirty="0"/>
              <a:t>V2X SID </a:t>
            </a:r>
            <a:r>
              <a:rPr lang="en-US" altLang="ko-KR" b="1" dirty="0" smtClean="0"/>
              <a:t>Status </a:t>
            </a:r>
            <a:r>
              <a:rPr lang="en-US" altLang="ko-KR" b="1" dirty="0"/>
              <a:t>and Plan for the Next (Stage 1</a:t>
            </a:r>
            <a:r>
              <a:rPr lang="en-US" altLang="ko-KR" b="1" dirty="0" smtClean="0"/>
              <a:t>)</a:t>
            </a:r>
            <a:br>
              <a:rPr lang="en-US" altLang="ko-KR" b="1" dirty="0" smtClean="0"/>
            </a:br>
            <a:endParaRPr lang="ko-KR" altLang="en-US" sz="24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4268688"/>
            <a:ext cx="6400800" cy="1752600"/>
          </a:xfrm>
        </p:spPr>
        <p:txBody>
          <a:bodyPr/>
          <a:lstStyle/>
          <a:p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>
                <a:solidFill>
                  <a:srgbClr val="002060"/>
                </a:solidFill>
              </a:rPr>
              <a:t>LG Electronics Inc.</a:t>
            </a:r>
            <a:endParaRPr lang="ko-KR" altLang="en-US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9792" y="174060"/>
            <a:ext cx="60486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3GPP TSG-SA WG1 Meeting #</a:t>
            </a:r>
            <a:r>
              <a:rPr lang="en-GB" sz="1400" b="1" dirty="0" smtClean="0"/>
              <a:t>71</a:t>
            </a:r>
            <a:r>
              <a:rPr lang="en-GB" sz="1400" b="1" dirty="0"/>
              <a:t>	</a:t>
            </a:r>
            <a:r>
              <a:rPr lang="en-GB" sz="1400" b="1" dirty="0" smtClean="0"/>
              <a:t>	</a:t>
            </a:r>
            <a:r>
              <a:rPr lang="en-GB" sz="1600" b="1" dirty="0" smtClean="0"/>
              <a:t>S1-152257</a:t>
            </a:r>
            <a:endParaRPr lang="en-US" sz="1600" dirty="0" smtClean="0"/>
          </a:p>
          <a:p>
            <a:r>
              <a:rPr lang="en-GB" sz="1400" b="1" dirty="0" smtClean="0"/>
              <a:t>Belgrade, Serbia, 17-21 August 2015	</a:t>
            </a:r>
            <a:r>
              <a:rPr lang="en-GB" sz="1400" b="1" i="1" dirty="0" smtClean="0"/>
              <a:t>(revision of S1-15xxxx)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2267744" y="908720"/>
            <a:ext cx="6696744" cy="1077218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fontAlgn="base" hangingPunct="0"/>
            <a:r>
              <a:rPr lang="en-GB" sz="1600" dirty="0"/>
              <a:t>Title:	</a:t>
            </a:r>
            <a:r>
              <a:rPr lang="en-GB" sz="1600" dirty="0" smtClean="0"/>
              <a:t>	V2X SID Status and Plan for the Next (Stage 1)</a:t>
            </a:r>
            <a:endParaRPr lang="en-US" sz="1600" dirty="0"/>
          </a:p>
          <a:p>
            <a:pPr fontAlgn="base" hangingPunct="0"/>
            <a:r>
              <a:rPr lang="en-GB" sz="1600" dirty="0"/>
              <a:t>Agenda Item:	</a:t>
            </a:r>
            <a:r>
              <a:rPr lang="en-GB" sz="1600" dirty="0" smtClean="0"/>
              <a:t>5  New Study and Work</a:t>
            </a:r>
            <a:endParaRPr lang="en-US" sz="1600" dirty="0"/>
          </a:p>
          <a:p>
            <a:pPr fontAlgn="base" hangingPunct="0"/>
            <a:r>
              <a:rPr lang="en-GB" sz="1600" dirty="0"/>
              <a:t>Source:	</a:t>
            </a:r>
            <a:r>
              <a:rPr lang="en-GB" sz="1600" dirty="0" smtClean="0"/>
              <a:t>	LG </a:t>
            </a:r>
            <a:r>
              <a:rPr lang="en-GB" sz="1600" dirty="0"/>
              <a:t>Electronics Inc.</a:t>
            </a:r>
            <a:endParaRPr lang="en-US" sz="1600" dirty="0"/>
          </a:p>
          <a:p>
            <a:pPr fontAlgn="base" hangingPunct="0"/>
            <a:r>
              <a:rPr lang="en-GB" sz="1600" dirty="0"/>
              <a:t>Contact:	</a:t>
            </a:r>
            <a:r>
              <a:rPr lang="en-GB" sz="1600" dirty="0" smtClean="0"/>
              <a:t>	Ki-Dong </a:t>
            </a:r>
            <a:r>
              <a:rPr lang="en-GB" sz="1600" dirty="0"/>
              <a:t>Lee &lt;kidong.lee (at) lge.com&gt;</a:t>
            </a:r>
            <a:endParaRPr lang="en-US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Others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WID Proposal is available at </a:t>
            </a:r>
            <a:r>
              <a:rPr lang="en-US" altLang="ko-KR" dirty="0" smtClean="0"/>
              <a:t>S1-152258 </a:t>
            </a:r>
            <a:r>
              <a:rPr lang="en-US" altLang="ko-KR" dirty="0" smtClean="0"/>
              <a:t>(with details)</a:t>
            </a:r>
          </a:p>
          <a:p>
            <a:pPr lvl="1" latinLnBrk="0"/>
            <a:r>
              <a:rPr lang="en-US" dirty="0" smtClean="0"/>
              <a:t>Note: watch for revisions</a:t>
            </a:r>
            <a:endParaRPr lang="en-US" altLang="ko-KR" dirty="0"/>
          </a:p>
          <a:p>
            <a:pPr lvl="1" latinLnBrk="0"/>
            <a:endParaRPr lang="en-US" altLang="ko-KR" dirty="0" smtClean="0"/>
          </a:p>
          <a:p>
            <a:pPr lvl="1" latinLnBrk="0"/>
            <a:endParaRPr lang="en-US" altLang="ko-KR" dirty="0"/>
          </a:p>
          <a:p>
            <a:pPr lvl="1" latinLnBrk="0"/>
            <a:endParaRPr lang="en-US" altLang="ko-KR" dirty="0" smtClean="0"/>
          </a:p>
          <a:p>
            <a:pPr lvl="1" latinLnBrk="0"/>
            <a:endParaRPr lang="en-US" altLang="ko-KR" dirty="0"/>
          </a:p>
          <a:p>
            <a:pPr lvl="1" latinLnBrk="0"/>
            <a:endParaRPr lang="en-US" altLang="ko-KR" dirty="0" smtClean="0"/>
          </a:p>
          <a:p>
            <a:pPr lvl="1" latinLnBrk="0"/>
            <a:endParaRPr lang="en-US" altLang="ko-KR" dirty="0" smtClean="0"/>
          </a:p>
          <a:p>
            <a:pPr marL="0" indent="0" algn="ctr" latinLnBrk="0">
              <a:buNone/>
            </a:pPr>
            <a:r>
              <a:rPr lang="en-US" altLang="ko-KR" sz="5400" b="1" dirty="0" smtClean="0">
                <a:latin typeface="Californian FB" panose="0207040306080B030204" pitchFamily="18" charset="0"/>
              </a:rPr>
              <a:t>Thank you!</a:t>
            </a:r>
            <a:endParaRPr lang="en-US" altLang="ko-KR" sz="5400" b="1" dirty="0">
              <a:latin typeface="Californian FB" panose="0207040306080B0302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2900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Overview of V2X SID </a:t>
            </a:r>
            <a:r>
              <a:rPr lang="en-US" altLang="ko-KR" sz="2400" dirty="0" smtClean="0"/>
              <a:t>(1/2)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61206"/>
          </a:xfrm>
        </p:spPr>
        <p:txBody>
          <a:bodyPr/>
          <a:lstStyle/>
          <a:p>
            <a:pPr latinLnBrk="0"/>
            <a:r>
              <a:rPr lang="en-US" altLang="ko-KR" dirty="0"/>
              <a:t>LTE support for the connected </a:t>
            </a:r>
            <a:r>
              <a:rPr lang="en-US" altLang="ko-KR" dirty="0" smtClean="0"/>
              <a:t>car</a:t>
            </a:r>
            <a:endParaRPr lang="en-US" altLang="ko-KR" dirty="0"/>
          </a:p>
          <a:p>
            <a:pPr lvl="1"/>
            <a:r>
              <a:rPr lang="en-US" altLang="ko-KR" sz="1400" dirty="0"/>
              <a:t>3GPP is now actively looking forward to the use of LTE mobile networks to ensure connectivity between vehicles, roadside infrastructure and the people inside and around the connected car.</a:t>
            </a:r>
          </a:p>
          <a:p>
            <a:pPr lvl="1"/>
            <a:r>
              <a:rPr lang="en-US" altLang="ko-KR" sz="1400" dirty="0"/>
              <a:t>A new Study Item on “V2X” will particularly consider the usefulness of new LTE features to the automotive industry - including Proximity Service (</a:t>
            </a:r>
            <a:r>
              <a:rPr lang="en-US" altLang="ko-KR" sz="1400" dirty="0" err="1"/>
              <a:t>ProSe</a:t>
            </a:r>
            <a:r>
              <a:rPr lang="en-US" altLang="ko-KR" sz="1400" dirty="0"/>
              <a:t>) and LTE-based broadcast services such as Public Warning Systems (PWS) and </a:t>
            </a:r>
            <a:r>
              <a:rPr lang="en-US" altLang="ko-KR" sz="1400" dirty="0" err="1"/>
              <a:t>eMBMS</a:t>
            </a:r>
            <a:r>
              <a:rPr lang="en-US" altLang="ko-KR" sz="1400" dirty="0"/>
              <a:t>.</a:t>
            </a:r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 smtClean="0"/>
              <a:t>LG Electronics Inc.</a:t>
            </a:r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763688" y="6329136"/>
            <a:ext cx="5931111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 anchorCtr="0">
            <a:spAutoFit/>
          </a:bodyPr>
          <a:lstStyle/>
          <a:p>
            <a:r>
              <a:rPr lang="en-US" sz="1200" b="0" dirty="0" smtClean="0"/>
              <a:t>Source: 3GPP, </a:t>
            </a:r>
            <a:r>
              <a:rPr lang="en-US" sz="1200" b="0" dirty="0" smtClean="0">
                <a:hlinkClick r:id="rId2"/>
              </a:rPr>
              <a:t>http</a:t>
            </a:r>
            <a:r>
              <a:rPr lang="en-US" sz="1200" b="0" dirty="0">
                <a:hlinkClick r:id="rId2"/>
              </a:rPr>
              <a:t>://</a:t>
            </a:r>
            <a:r>
              <a:rPr lang="en-US" sz="1200" b="0" dirty="0" smtClean="0">
                <a:hlinkClick r:id="rId2"/>
              </a:rPr>
              <a:t>www.3gpp.org/news-events/3gpp-news/1675-lte_automotive</a:t>
            </a:r>
            <a:r>
              <a:rPr lang="en-US" sz="1200" b="0" dirty="0" smtClean="0"/>
              <a:t> </a:t>
            </a:r>
          </a:p>
        </p:txBody>
      </p:sp>
      <p:pic>
        <p:nvPicPr>
          <p:cNvPr id="23" name="Picture 2" descr="http://www.3gpp.org/images/articleimages/cars_collide_lar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068960"/>
            <a:ext cx="6802877" cy="325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Overview of V2X SID </a:t>
            </a:r>
            <a:r>
              <a:rPr lang="en-US" altLang="ko-KR" sz="2400" dirty="0" smtClean="0"/>
              <a:t>(2/2)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FS_V2XLTE: Study on service aspects for LTE-based V2X</a:t>
            </a:r>
          </a:p>
          <a:p>
            <a:pPr lvl="1" latinLnBrk="0"/>
            <a:r>
              <a:rPr lang="en-US" altLang="ko-KR" dirty="0"/>
              <a:t>TR 22.885 (latest version: v0.2.0)</a:t>
            </a:r>
          </a:p>
          <a:p>
            <a:pPr lvl="1" latinLnBrk="0"/>
            <a:r>
              <a:rPr lang="en-US" altLang="ko-KR" dirty="0" smtClean="0"/>
              <a:t>Birth: Agreed in SA1#69 (approved in SA#67; SP-150051)</a:t>
            </a:r>
          </a:p>
          <a:p>
            <a:pPr lvl="1" latinLnBrk="0"/>
            <a:r>
              <a:rPr lang="en-US" altLang="ko-KR" dirty="0" smtClean="0"/>
              <a:t>Target completion: SA1#72 (SA#70)</a:t>
            </a:r>
          </a:p>
          <a:p>
            <a:pPr lvl="2" latinLnBrk="0"/>
            <a:r>
              <a:rPr lang="en-US" altLang="ko-KR" dirty="0" smtClean="0"/>
              <a:t>To be presented for information @ SA#69</a:t>
            </a:r>
          </a:p>
          <a:p>
            <a:pPr lvl="2" latinLnBrk="0"/>
            <a:r>
              <a:rPr lang="en-US" altLang="ko-KR" dirty="0" smtClean="0"/>
              <a:t>To be submitted for approval</a:t>
            </a:r>
            <a:r>
              <a:rPr lang="en-US" altLang="ko-KR" dirty="0"/>
              <a:t> @ </a:t>
            </a:r>
            <a:r>
              <a:rPr lang="en-US" altLang="ko-KR" dirty="0" smtClean="0"/>
              <a:t>SA#70</a:t>
            </a:r>
            <a:endParaRPr lang="en-US" altLang="ko-KR" dirty="0"/>
          </a:p>
          <a:p>
            <a:pPr lvl="1" latinLnBrk="0"/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7" name="모서리가 둥근 직사각형 1"/>
          <p:cNvSpPr>
            <a:spLocks noChangeArrowheads="1"/>
          </p:cNvSpPr>
          <p:nvPr/>
        </p:nvSpPr>
        <p:spPr bwMode="auto">
          <a:xfrm>
            <a:off x="827584" y="5301010"/>
            <a:ext cx="1152525" cy="576262"/>
          </a:xfrm>
          <a:prstGeom prst="roundRect">
            <a:avLst>
              <a:gd name="adj" fmla="val 16667"/>
            </a:avLst>
          </a:prstGeom>
          <a:solidFill>
            <a:srgbClr val="72AF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ko-KR" sz="1800" b="1" dirty="0" smtClean="0">
                <a:solidFill>
                  <a:schemeClr val="bg1"/>
                </a:solidFill>
                <a:latin typeface="Arial" charset="0"/>
                <a:ea typeface="굴림" pitchFamily="50" charset="-127"/>
              </a:rPr>
              <a:t>SA1</a:t>
            </a:r>
            <a:endParaRPr lang="ko-KR" altLang="en-US" sz="1800" b="1" dirty="0">
              <a:solidFill>
                <a:schemeClr val="bg1"/>
              </a:solidFill>
              <a:latin typeface="Arial" charset="0"/>
              <a:ea typeface="굴림" pitchFamily="50" charset="-127"/>
            </a:endParaRPr>
          </a:p>
        </p:txBody>
      </p:sp>
      <p:sp>
        <p:nvSpPr>
          <p:cNvPr id="8" name="오른쪽 화살표 21"/>
          <p:cNvSpPr>
            <a:spLocks noChangeArrowheads="1"/>
          </p:cNvSpPr>
          <p:nvPr/>
        </p:nvSpPr>
        <p:spPr bwMode="auto">
          <a:xfrm>
            <a:off x="2668502" y="5445472"/>
            <a:ext cx="5416091" cy="431800"/>
          </a:xfrm>
          <a:prstGeom prst="rightArrow">
            <a:avLst>
              <a:gd name="adj1" fmla="val 50000"/>
              <a:gd name="adj2" fmla="val 50038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ko-KR" altLang="en-US" sz="1000">
              <a:latin typeface="Arial" charset="0"/>
              <a:ea typeface="굴림" pitchFamily="50" charset="-127"/>
            </a:endParaRPr>
          </a:p>
        </p:txBody>
      </p:sp>
      <p:sp>
        <p:nvSpPr>
          <p:cNvPr id="9" name="이등변 삼각형 37"/>
          <p:cNvSpPr/>
          <p:nvPr/>
        </p:nvSpPr>
        <p:spPr bwMode="auto">
          <a:xfrm>
            <a:off x="7091318" y="5301952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10" name="TextBox 44"/>
          <p:cNvSpPr txBox="1">
            <a:spLocks noChangeArrowheads="1"/>
          </p:cNvSpPr>
          <p:nvPr/>
        </p:nvSpPr>
        <p:spPr bwMode="auto">
          <a:xfrm>
            <a:off x="2627784" y="4778732"/>
            <a:ext cx="8306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SA1#69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2015/02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11" name="이등변 삼각형 45"/>
          <p:cNvSpPr/>
          <p:nvPr/>
        </p:nvSpPr>
        <p:spPr bwMode="auto">
          <a:xfrm>
            <a:off x="4283007" y="5301952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12" name="TextBox 44"/>
          <p:cNvSpPr txBox="1">
            <a:spLocks noChangeArrowheads="1"/>
          </p:cNvSpPr>
          <p:nvPr/>
        </p:nvSpPr>
        <p:spPr bwMode="auto">
          <a:xfrm>
            <a:off x="3920382" y="4778732"/>
            <a:ext cx="830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SA1#70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2015/04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13" name="TextBox 44"/>
          <p:cNvSpPr txBox="1">
            <a:spLocks noChangeArrowheads="1"/>
          </p:cNvSpPr>
          <p:nvPr/>
        </p:nvSpPr>
        <p:spPr bwMode="auto">
          <a:xfrm>
            <a:off x="5336286" y="4778732"/>
            <a:ext cx="830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SA1#71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2015/08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14" name="TextBox 44"/>
          <p:cNvSpPr txBox="1">
            <a:spLocks noChangeArrowheads="1"/>
          </p:cNvSpPr>
          <p:nvPr/>
        </p:nvSpPr>
        <p:spPr bwMode="auto">
          <a:xfrm>
            <a:off x="6736709" y="4778732"/>
            <a:ext cx="8226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SA1#72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2015/11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15" name="이등변 삼각형 45"/>
          <p:cNvSpPr/>
          <p:nvPr/>
        </p:nvSpPr>
        <p:spPr bwMode="auto">
          <a:xfrm>
            <a:off x="2846534" y="5301952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16" name="이등변 삼각형 45"/>
          <p:cNvSpPr/>
          <p:nvPr/>
        </p:nvSpPr>
        <p:spPr bwMode="auto">
          <a:xfrm>
            <a:off x="5692318" y="5301952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17" name="Rectangle 16"/>
          <p:cNvSpPr/>
          <p:nvPr/>
        </p:nvSpPr>
        <p:spPr>
          <a:xfrm>
            <a:off x="2858012" y="5302225"/>
            <a:ext cx="4413325" cy="466224"/>
          </a:xfrm>
          <a:prstGeom prst="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44"/>
          <p:cNvSpPr txBox="1">
            <a:spLocks noChangeArrowheads="1"/>
          </p:cNvSpPr>
          <p:nvPr/>
        </p:nvSpPr>
        <p:spPr bwMode="auto">
          <a:xfrm rot="18918868">
            <a:off x="2671188" y="4217169"/>
            <a:ext cx="9156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solidFill>
                  <a:srgbClr val="FF0000"/>
                </a:solidFill>
                <a:latin typeface="Arial" charset="0"/>
                <a:ea typeface="굴림" pitchFamily="50" charset="-127"/>
              </a:rPr>
              <a:t>SID agreed</a:t>
            </a:r>
            <a:r>
              <a:rPr lang="en-US" altLang="ko-KR" sz="1000" dirty="0" smtClean="0">
                <a:latin typeface="Arial" charset="0"/>
                <a:ea typeface="굴림" pitchFamily="50" charset="-127"/>
              </a:rPr>
              <a:t>;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9 Use Cases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  <p:sp>
        <p:nvSpPr>
          <p:cNvPr id="19" name="TextBox 44"/>
          <p:cNvSpPr txBox="1">
            <a:spLocks noChangeArrowheads="1"/>
          </p:cNvSpPr>
          <p:nvPr/>
        </p:nvSpPr>
        <p:spPr bwMode="auto">
          <a:xfrm rot="18918868">
            <a:off x="4085373" y="4217168"/>
            <a:ext cx="10262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+9 Use Cases;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#UCs = 18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  <p:sp>
        <p:nvSpPr>
          <p:cNvPr id="20" name="TextBox 44"/>
          <p:cNvSpPr txBox="1">
            <a:spLocks noChangeArrowheads="1"/>
          </p:cNvSpPr>
          <p:nvPr/>
        </p:nvSpPr>
        <p:spPr bwMode="auto">
          <a:xfrm rot="18918868">
            <a:off x="6625695" y="4113635"/>
            <a:ext cx="14943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solidFill>
                  <a:srgbClr val="FF0000"/>
                </a:solidFill>
                <a:latin typeface="Arial" charset="0"/>
                <a:ea typeface="굴림" pitchFamily="50" charset="-127"/>
              </a:rPr>
              <a:t>Target completion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To be sent for approval</a:t>
            </a:r>
          </a:p>
        </p:txBody>
      </p:sp>
      <p:sp>
        <p:nvSpPr>
          <p:cNvPr id="21" name="TextBox 44"/>
          <p:cNvSpPr txBox="1">
            <a:spLocks noChangeArrowheads="1"/>
          </p:cNvSpPr>
          <p:nvPr/>
        </p:nvSpPr>
        <p:spPr bwMode="auto">
          <a:xfrm rot="18918868">
            <a:off x="5208276" y="4114029"/>
            <a:ext cx="16369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To be sent for information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45978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Status of V2X SID </a:t>
            </a:r>
            <a:r>
              <a:rPr lang="en-US" altLang="ko-KR" sz="2400" dirty="0" smtClean="0"/>
              <a:t>(1/3)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Types of V2X in SA1 Study</a:t>
            </a:r>
          </a:p>
          <a:p>
            <a:pPr lvl="1" latinLnBrk="0"/>
            <a:r>
              <a:rPr lang="en-US" altLang="ko-KR" dirty="0" smtClean="0"/>
              <a:t>V2V</a:t>
            </a:r>
            <a:r>
              <a:rPr lang="en-US" altLang="ko-KR" dirty="0"/>
              <a:t>: covering LTE-based communication between </a:t>
            </a:r>
            <a:r>
              <a:rPr lang="en-US" altLang="ko-KR" dirty="0" smtClean="0"/>
              <a:t>vehicles</a:t>
            </a:r>
          </a:p>
          <a:p>
            <a:pPr lvl="1" latinLnBrk="0"/>
            <a:r>
              <a:rPr lang="en-US" altLang="ko-KR" dirty="0" smtClean="0"/>
              <a:t>V2P</a:t>
            </a:r>
            <a:r>
              <a:rPr lang="en-US" altLang="ko-KR" dirty="0"/>
              <a:t>: covering LTE-based communication between a vehicle and a device carried by an </a:t>
            </a:r>
            <a:r>
              <a:rPr lang="en-US" altLang="ko-KR" dirty="0" smtClean="0"/>
              <a:t>individual</a:t>
            </a:r>
            <a:endParaRPr lang="en-US" altLang="ko-KR" dirty="0"/>
          </a:p>
          <a:p>
            <a:pPr lvl="1" latinLnBrk="0"/>
            <a:r>
              <a:rPr lang="en-US" altLang="ko-KR" dirty="0" smtClean="0"/>
              <a:t>V2I</a:t>
            </a:r>
            <a:r>
              <a:rPr lang="en-US" altLang="ko-KR" dirty="0"/>
              <a:t>: covering LTE-based communication between a vehicle and a roadside </a:t>
            </a:r>
            <a:r>
              <a:rPr lang="en-US" altLang="ko-KR" dirty="0" smtClean="0"/>
              <a:t>unit </a:t>
            </a:r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4</a:t>
            </a:fld>
            <a:endParaRPr lang="ko-KR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84984"/>
            <a:ext cx="4752528" cy="3067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9562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Status of V2X SID </a:t>
            </a:r>
            <a:r>
              <a:rPr lang="en-US" altLang="ko-KR" sz="2400" dirty="0" smtClean="0"/>
              <a:t>(2/3)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Progress</a:t>
            </a:r>
          </a:p>
          <a:p>
            <a:pPr lvl="1" latinLnBrk="0"/>
            <a:r>
              <a:rPr lang="en-US" dirty="0"/>
              <a:t>SA1 has been making a good progress through the previous two meetings in a </a:t>
            </a:r>
            <a:r>
              <a:rPr lang="en-US" dirty="0" smtClean="0"/>
              <a:t>row since SID began in Feb.</a:t>
            </a:r>
          </a:p>
          <a:p>
            <a:pPr lvl="1" latinLnBrk="0"/>
            <a:r>
              <a:rPr lang="en-US" altLang="ko-KR" dirty="0" smtClean="0"/>
              <a:t>SA1 has made most aspects of V2V and lots of V2I/V2P aspects complete even if </a:t>
            </a:r>
            <a:r>
              <a:rPr lang="en-US" dirty="0"/>
              <a:t>we will still drive on for a few </a:t>
            </a:r>
            <a:r>
              <a:rPr lang="en-US" u="sng" dirty="0"/>
              <a:t>unhandled but important</a:t>
            </a:r>
            <a:r>
              <a:rPr lang="en-US" dirty="0"/>
              <a:t> issues </a:t>
            </a:r>
            <a:r>
              <a:rPr lang="en-US" dirty="0" smtClean="0"/>
              <a:t>this meeting (SA1#71).</a:t>
            </a:r>
            <a:endParaRPr lang="en-US" altLang="ko-KR" dirty="0" smtClean="0"/>
          </a:p>
          <a:p>
            <a:pPr lvl="1" latinLnBrk="0"/>
            <a:r>
              <a:rPr lang="en-US" altLang="ko-KR" dirty="0"/>
              <a:t>As a result of </a:t>
            </a:r>
            <a:r>
              <a:rPr lang="en-US" altLang="ko-KR" dirty="0" smtClean="0"/>
              <a:t>extensive discussions, SA1 </a:t>
            </a:r>
            <a:r>
              <a:rPr lang="en-US" altLang="ko-KR" dirty="0"/>
              <a:t>came up with eighteen (18) valuable use </a:t>
            </a:r>
            <a:r>
              <a:rPr lang="en-US" altLang="ko-KR" dirty="0" smtClean="0"/>
              <a:t>cases, including both </a:t>
            </a:r>
            <a:r>
              <a:rPr lang="en-US" altLang="ko-KR" u="sng" dirty="0" smtClean="0"/>
              <a:t>safety</a:t>
            </a:r>
            <a:r>
              <a:rPr lang="en-US" altLang="ko-KR" dirty="0" smtClean="0"/>
              <a:t> and </a:t>
            </a:r>
            <a:r>
              <a:rPr lang="en-US" altLang="ko-KR" u="sng" dirty="0" smtClean="0"/>
              <a:t>non-safety</a:t>
            </a:r>
            <a:r>
              <a:rPr lang="en-US" altLang="ko-KR" dirty="0" smtClean="0"/>
              <a:t> aspects, </a:t>
            </a:r>
            <a:r>
              <a:rPr lang="en-US" altLang="ko-KR" dirty="0"/>
              <a:t>and their related potential requirements which were carefully chosen. </a:t>
            </a:r>
          </a:p>
          <a:p>
            <a:pPr lvl="1" latinLnBrk="0"/>
            <a:r>
              <a:rPr lang="en-US" dirty="0" smtClean="0"/>
              <a:t>These </a:t>
            </a:r>
            <a:r>
              <a:rPr lang="en-US" dirty="0"/>
              <a:t>are expected to be reviewed </a:t>
            </a:r>
            <a:r>
              <a:rPr lang="en-US" dirty="0" smtClean="0"/>
              <a:t>this meeting and </a:t>
            </a:r>
            <a:r>
              <a:rPr lang="en-US" dirty="0"/>
              <a:t>considered a fairly solid foundation for its </a:t>
            </a:r>
            <a:r>
              <a:rPr lang="en-US" b="1" dirty="0"/>
              <a:t>next </a:t>
            </a:r>
            <a:r>
              <a:rPr lang="en-US" b="1" dirty="0" smtClean="0"/>
              <a:t>step</a:t>
            </a:r>
            <a:r>
              <a:rPr lang="en-US" dirty="0" smtClean="0"/>
              <a:t>.</a:t>
            </a:r>
          </a:p>
          <a:p>
            <a:pPr lvl="2" latinLnBrk="0"/>
            <a:r>
              <a:rPr lang="en-US" altLang="ko-KR" dirty="0" smtClean="0"/>
              <a:t>Consolidation and </a:t>
            </a:r>
          </a:p>
          <a:p>
            <a:pPr lvl="2" latinLnBrk="0"/>
            <a:r>
              <a:rPr lang="en-US" altLang="ko-KR" dirty="0" smtClean="0"/>
              <a:t>Transition to Normative phase</a:t>
            </a:r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200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2144897" y="2296616"/>
            <a:ext cx="4282404" cy="952612"/>
          </a:xfrm>
          <a:prstGeom prst="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Status of V2X SID </a:t>
            </a:r>
            <a:r>
              <a:rPr lang="en-US" altLang="ko-KR" sz="2400" dirty="0" smtClean="0"/>
              <a:t>(3/3)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Progress (cont.)</a:t>
            </a:r>
          </a:p>
          <a:p>
            <a:pPr lvl="1" latinLnBrk="0"/>
            <a:r>
              <a:rPr lang="en-US" dirty="0" smtClean="0"/>
              <a:t> 1.5 meeting cycles for normative work</a:t>
            </a:r>
          </a:p>
          <a:p>
            <a:pPr lvl="1" latinLnBrk="0"/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21" name="모서리가 둥근 직사각형 1"/>
          <p:cNvSpPr>
            <a:spLocks noChangeArrowheads="1"/>
          </p:cNvSpPr>
          <p:nvPr/>
        </p:nvSpPr>
        <p:spPr bwMode="auto">
          <a:xfrm>
            <a:off x="395536" y="3088199"/>
            <a:ext cx="1152525" cy="576262"/>
          </a:xfrm>
          <a:prstGeom prst="roundRect">
            <a:avLst>
              <a:gd name="adj" fmla="val 16667"/>
            </a:avLst>
          </a:prstGeom>
          <a:solidFill>
            <a:srgbClr val="72AF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ko-KR" sz="1800" b="1" dirty="0" smtClean="0">
                <a:solidFill>
                  <a:schemeClr val="bg1"/>
                </a:solidFill>
                <a:latin typeface="Arial" charset="0"/>
                <a:ea typeface="굴림" pitchFamily="50" charset="-127"/>
              </a:rPr>
              <a:t>SA1</a:t>
            </a:r>
            <a:endParaRPr lang="ko-KR" altLang="en-US" sz="1800" b="1" dirty="0">
              <a:solidFill>
                <a:schemeClr val="bg1"/>
              </a:solidFill>
              <a:latin typeface="Arial" charset="0"/>
              <a:ea typeface="굴림" pitchFamily="50" charset="-127"/>
            </a:endParaRPr>
          </a:p>
        </p:txBody>
      </p:sp>
      <p:sp>
        <p:nvSpPr>
          <p:cNvPr id="22" name="모서리가 둥근 직사각형 14"/>
          <p:cNvSpPr>
            <a:spLocks noChangeArrowheads="1"/>
          </p:cNvSpPr>
          <p:nvPr/>
        </p:nvSpPr>
        <p:spPr bwMode="auto">
          <a:xfrm>
            <a:off x="395536" y="4138627"/>
            <a:ext cx="1152525" cy="576262"/>
          </a:xfrm>
          <a:prstGeom prst="roundRect">
            <a:avLst>
              <a:gd name="adj" fmla="val 16667"/>
            </a:avLst>
          </a:prstGeom>
          <a:solidFill>
            <a:srgbClr val="16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ko-KR" sz="1800" b="1" dirty="0" smtClean="0">
                <a:solidFill>
                  <a:schemeClr val="bg1"/>
                </a:solidFill>
                <a:latin typeface="Arial" charset="0"/>
                <a:ea typeface="굴림" pitchFamily="50" charset="-127"/>
              </a:rPr>
              <a:t>SA</a:t>
            </a:r>
            <a:endParaRPr lang="ko-KR" altLang="en-US" sz="1800" b="1" dirty="0">
              <a:solidFill>
                <a:schemeClr val="bg1"/>
              </a:solidFill>
              <a:latin typeface="Arial" charset="0"/>
              <a:ea typeface="굴림" pitchFamily="50" charset="-127"/>
            </a:endParaRPr>
          </a:p>
        </p:txBody>
      </p:sp>
      <p:sp>
        <p:nvSpPr>
          <p:cNvPr id="23" name="오른쪽 화살표 16"/>
          <p:cNvSpPr>
            <a:spLocks noChangeArrowheads="1"/>
          </p:cNvSpPr>
          <p:nvPr/>
        </p:nvSpPr>
        <p:spPr bwMode="auto">
          <a:xfrm>
            <a:off x="1640841" y="4210635"/>
            <a:ext cx="6624736" cy="431800"/>
          </a:xfrm>
          <a:prstGeom prst="rightArrow">
            <a:avLst>
              <a:gd name="adj1" fmla="val 50000"/>
              <a:gd name="adj2" fmla="val 50061"/>
            </a:avLst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ko-KR" altLang="en-US" sz="1000">
              <a:latin typeface="Arial" charset="0"/>
              <a:ea typeface="굴림" pitchFamily="50" charset="-127"/>
            </a:endParaRPr>
          </a:p>
        </p:txBody>
      </p:sp>
      <p:sp>
        <p:nvSpPr>
          <p:cNvPr id="24" name="오른쪽 화살표 21"/>
          <p:cNvSpPr>
            <a:spLocks noChangeArrowheads="1"/>
          </p:cNvSpPr>
          <p:nvPr/>
        </p:nvSpPr>
        <p:spPr bwMode="auto">
          <a:xfrm>
            <a:off x="1640841" y="3159636"/>
            <a:ext cx="6567259" cy="431800"/>
          </a:xfrm>
          <a:prstGeom prst="rightArrow">
            <a:avLst>
              <a:gd name="adj1" fmla="val 50000"/>
              <a:gd name="adj2" fmla="val 50038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ko-KR" altLang="en-US" sz="1000">
              <a:latin typeface="Arial" charset="0"/>
              <a:ea typeface="굴림" pitchFamily="50" charset="-127"/>
            </a:endParaRPr>
          </a:p>
        </p:txBody>
      </p:sp>
      <p:sp>
        <p:nvSpPr>
          <p:cNvPr id="25" name="이등변 삼각형 37"/>
          <p:cNvSpPr/>
          <p:nvPr/>
        </p:nvSpPr>
        <p:spPr bwMode="auto">
          <a:xfrm>
            <a:off x="6142950" y="3016116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26" name="TextBox 44"/>
          <p:cNvSpPr txBox="1">
            <a:spLocks noChangeArrowheads="1"/>
          </p:cNvSpPr>
          <p:nvPr/>
        </p:nvSpPr>
        <p:spPr bwMode="auto">
          <a:xfrm>
            <a:off x="2034302" y="2276872"/>
            <a:ext cx="83067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solidFill>
                  <a:srgbClr val="FF0000"/>
                </a:solidFill>
                <a:latin typeface="Arial" charset="0"/>
                <a:ea typeface="굴림" pitchFamily="50" charset="-127"/>
              </a:rPr>
              <a:t>Start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SA1#69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2015/02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27" name="이등변 삼각형 45"/>
          <p:cNvSpPr/>
          <p:nvPr/>
        </p:nvSpPr>
        <p:spPr bwMode="auto">
          <a:xfrm>
            <a:off x="3262630" y="3016116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28" name="TextBox 44"/>
          <p:cNvSpPr txBox="1">
            <a:spLocks noChangeArrowheads="1"/>
          </p:cNvSpPr>
          <p:nvPr/>
        </p:nvSpPr>
        <p:spPr bwMode="auto">
          <a:xfrm>
            <a:off x="2900005" y="2492896"/>
            <a:ext cx="830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SA1#70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2015/04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29" name="TextBox 44"/>
          <p:cNvSpPr txBox="1">
            <a:spLocks noChangeArrowheads="1"/>
          </p:cNvSpPr>
          <p:nvPr/>
        </p:nvSpPr>
        <p:spPr bwMode="auto">
          <a:xfrm>
            <a:off x="4742802" y="2492896"/>
            <a:ext cx="830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SA1#71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2015/08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30" name="TextBox 44"/>
          <p:cNvSpPr txBox="1">
            <a:spLocks noChangeArrowheads="1"/>
          </p:cNvSpPr>
          <p:nvPr/>
        </p:nvSpPr>
        <p:spPr bwMode="auto">
          <a:xfrm>
            <a:off x="5779525" y="2276872"/>
            <a:ext cx="8402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solidFill>
                  <a:srgbClr val="FF0000"/>
                </a:solidFill>
                <a:latin typeface="Arial" charset="0"/>
                <a:ea typeface="굴림" pitchFamily="50" charset="-127"/>
              </a:rPr>
              <a:t>Complete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SA1#72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2015/11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31" name="이등변 삼각형 45"/>
          <p:cNvSpPr/>
          <p:nvPr/>
        </p:nvSpPr>
        <p:spPr bwMode="auto">
          <a:xfrm>
            <a:off x="2253050" y="3016116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32" name="이등변 삼각형 45"/>
          <p:cNvSpPr/>
          <p:nvPr/>
        </p:nvSpPr>
        <p:spPr bwMode="auto">
          <a:xfrm>
            <a:off x="5098834" y="3016116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cxnSp>
        <p:nvCxnSpPr>
          <p:cNvPr id="33" name="직선 화살표 연결선 2"/>
          <p:cNvCxnSpPr>
            <a:cxnSpLocks noChangeShapeType="1"/>
          </p:cNvCxnSpPr>
          <p:nvPr/>
        </p:nvCxnSpPr>
        <p:spPr bwMode="auto">
          <a:xfrm>
            <a:off x="5241241" y="3520172"/>
            <a:ext cx="178411" cy="79283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직선 화살표 연결선 2"/>
          <p:cNvCxnSpPr>
            <a:cxnSpLocks noChangeShapeType="1"/>
          </p:cNvCxnSpPr>
          <p:nvPr/>
        </p:nvCxnSpPr>
        <p:spPr bwMode="auto">
          <a:xfrm>
            <a:off x="6248890" y="3519428"/>
            <a:ext cx="178411" cy="79283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TextBox 44"/>
          <p:cNvSpPr txBox="1">
            <a:spLocks noChangeArrowheads="1"/>
          </p:cNvSpPr>
          <p:nvPr/>
        </p:nvSpPr>
        <p:spPr bwMode="auto">
          <a:xfrm rot="4683249">
            <a:off x="4912942" y="3715789"/>
            <a:ext cx="8515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smtClean="0">
                <a:latin typeface="Arial" charset="0"/>
                <a:ea typeface="굴림" pitchFamily="50" charset="-127"/>
              </a:rPr>
              <a:t>TR for</a:t>
            </a:r>
            <a:endParaRPr lang="en-US" altLang="ko-KR" sz="10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 information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  <p:sp>
        <p:nvSpPr>
          <p:cNvPr id="36" name="TextBox 44"/>
          <p:cNvSpPr txBox="1">
            <a:spLocks noChangeArrowheads="1"/>
          </p:cNvSpPr>
          <p:nvPr/>
        </p:nvSpPr>
        <p:spPr bwMode="auto">
          <a:xfrm rot="4683249">
            <a:off x="5988155" y="3706055"/>
            <a:ext cx="7088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smtClean="0">
                <a:latin typeface="Arial" charset="0"/>
                <a:ea typeface="굴림" pitchFamily="50" charset="-127"/>
              </a:rPr>
              <a:t>TR for</a:t>
            </a:r>
            <a:endParaRPr lang="en-US" altLang="ko-KR" sz="10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 approval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  <p:sp>
        <p:nvSpPr>
          <p:cNvPr id="37" name="모서리가 둥근 직사각형 14"/>
          <p:cNvSpPr>
            <a:spLocks noChangeArrowheads="1"/>
          </p:cNvSpPr>
          <p:nvPr/>
        </p:nvSpPr>
        <p:spPr bwMode="auto">
          <a:xfrm>
            <a:off x="399083" y="5085184"/>
            <a:ext cx="1152525" cy="576262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ko-KR" sz="1800" b="1" dirty="0" smtClean="0">
                <a:solidFill>
                  <a:schemeClr val="bg1"/>
                </a:solidFill>
                <a:latin typeface="Arial" charset="0"/>
                <a:ea typeface="굴림" pitchFamily="50" charset="-127"/>
              </a:rPr>
              <a:t>RAN</a:t>
            </a:r>
            <a:endParaRPr lang="ko-KR" altLang="en-US" sz="1800" b="1" dirty="0">
              <a:solidFill>
                <a:schemeClr val="bg1"/>
              </a:solidFill>
              <a:latin typeface="Arial" charset="0"/>
              <a:ea typeface="굴림" pitchFamily="50" charset="-127"/>
            </a:endParaRPr>
          </a:p>
        </p:txBody>
      </p:sp>
      <p:sp>
        <p:nvSpPr>
          <p:cNvPr id="38" name="TextBox 44"/>
          <p:cNvSpPr txBox="1">
            <a:spLocks noChangeArrowheads="1"/>
          </p:cNvSpPr>
          <p:nvPr/>
        </p:nvSpPr>
        <p:spPr bwMode="auto">
          <a:xfrm rot="16606245">
            <a:off x="2006525" y="3782999"/>
            <a:ext cx="34015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LS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  <p:sp>
        <p:nvSpPr>
          <p:cNvPr id="39" name="TextBox 44"/>
          <p:cNvSpPr txBox="1">
            <a:spLocks noChangeArrowheads="1"/>
          </p:cNvSpPr>
          <p:nvPr/>
        </p:nvSpPr>
        <p:spPr bwMode="auto">
          <a:xfrm rot="4683249">
            <a:off x="3142220" y="3755304"/>
            <a:ext cx="7024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Reply LS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Cc: SA</a:t>
            </a:r>
          </a:p>
        </p:txBody>
      </p:sp>
      <p:sp>
        <p:nvSpPr>
          <p:cNvPr id="41" name="오른쪽 화살표 16"/>
          <p:cNvSpPr>
            <a:spLocks noChangeArrowheads="1"/>
          </p:cNvSpPr>
          <p:nvPr/>
        </p:nvSpPr>
        <p:spPr bwMode="auto">
          <a:xfrm>
            <a:off x="1640841" y="5157192"/>
            <a:ext cx="6624736" cy="431800"/>
          </a:xfrm>
          <a:prstGeom prst="rightArrow">
            <a:avLst>
              <a:gd name="adj1" fmla="val 50000"/>
              <a:gd name="adj2" fmla="val 50061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ko-KR" altLang="en-US" sz="1000">
              <a:latin typeface="Arial" charset="0"/>
              <a:ea typeface="굴림" pitchFamily="50" charset="-127"/>
            </a:endParaRPr>
          </a:p>
        </p:txBody>
      </p:sp>
      <p:cxnSp>
        <p:nvCxnSpPr>
          <p:cNvPr id="42" name="직선 화살표 연결선 2"/>
          <p:cNvCxnSpPr>
            <a:cxnSpLocks noChangeShapeType="1"/>
          </p:cNvCxnSpPr>
          <p:nvPr/>
        </p:nvCxnSpPr>
        <p:spPr bwMode="auto">
          <a:xfrm flipV="1">
            <a:off x="1928873" y="3519752"/>
            <a:ext cx="432048" cy="1781456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직선 화살표 연결선 2"/>
          <p:cNvCxnSpPr>
            <a:cxnSpLocks noChangeShapeType="1"/>
          </p:cNvCxnSpPr>
          <p:nvPr/>
        </p:nvCxnSpPr>
        <p:spPr bwMode="auto">
          <a:xfrm>
            <a:off x="3393417" y="3573016"/>
            <a:ext cx="378041" cy="1709771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1551211" y="5517430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RP#66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2014/12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648953" y="5517430"/>
            <a:ext cx="7377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err="1" smtClean="0">
                <a:latin typeface="Arial" charset="0"/>
                <a:ea typeface="굴림" pitchFamily="50" charset="-127"/>
              </a:rPr>
              <a:t>RP#67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2015/03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3740490" y="5517430"/>
            <a:ext cx="11833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err="1" smtClean="0">
                <a:latin typeface="Arial" charset="0"/>
                <a:ea typeface="굴림" pitchFamily="50" charset="-127"/>
              </a:rPr>
              <a:t>RP#68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2015/06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b="1" smtClean="0">
                <a:latin typeface="Arial" charset="0"/>
                <a:ea typeface="굴림" pitchFamily="50" charset="-127"/>
              </a:rPr>
              <a:t>RAN R13 SID </a:t>
            </a:r>
            <a:endParaRPr lang="en-US" altLang="ko-KR" sz="1200" b="1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b="1" smtClean="0">
                <a:latin typeface="Arial" charset="0"/>
                <a:ea typeface="굴림" pitchFamily="50" charset="-127"/>
              </a:rPr>
              <a:t>(approved)</a:t>
            </a:r>
            <a:endParaRPr lang="en-US" altLang="ko-KR" sz="1200" b="1" dirty="0">
              <a:latin typeface="Arial" charset="0"/>
              <a:ea typeface="굴림" pitchFamily="50" charset="-127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5385257" y="5517430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err="1" smtClean="0">
                <a:latin typeface="Arial" charset="0"/>
                <a:ea typeface="굴림" pitchFamily="50" charset="-127"/>
              </a:rPr>
              <a:t>RP#69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2015/09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6537385" y="5517430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err="1" smtClean="0">
                <a:latin typeface="Arial" charset="0"/>
                <a:ea typeface="굴림" pitchFamily="50" charset="-127"/>
              </a:rPr>
              <a:t>RP#70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2015/12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2648953" y="4551511"/>
            <a:ext cx="7377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err="1" smtClean="0">
                <a:latin typeface="Arial" charset="0"/>
                <a:ea typeface="굴림" pitchFamily="50" charset="-127"/>
              </a:rPr>
              <a:t>SP#67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2015/03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963304" y="4551511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err="1" smtClean="0">
                <a:latin typeface="Arial" charset="0"/>
                <a:ea typeface="굴림" pitchFamily="50" charset="-127"/>
              </a:rPr>
              <a:t>SP#68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2015/06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5385257" y="4551511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err="1" smtClean="0">
                <a:latin typeface="Arial" charset="0"/>
                <a:ea typeface="굴림" pitchFamily="50" charset="-127"/>
              </a:rPr>
              <a:t>SP#69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2015/09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6537385" y="4551511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err="1" smtClean="0">
                <a:latin typeface="Arial" charset="0"/>
                <a:ea typeface="굴림" pitchFamily="50" charset="-127"/>
              </a:rPr>
              <a:t>SP#70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2015/12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cxnSp>
        <p:nvCxnSpPr>
          <p:cNvPr id="53" name="직선 화살표 연결선 2"/>
          <p:cNvCxnSpPr>
            <a:cxnSpLocks noChangeShapeType="1"/>
          </p:cNvCxnSpPr>
          <p:nvPr/>
        </p:nvCxnSpPr>
        <p:spPr bwMode="auto">
          <a:xfrm>
            <a:off x="3389260" y="3574072"/>
            <a:ext cx="193177" cy="873684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7438246" y="4551511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SP#71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2016/03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cxnSp>
        <p:nvCxnSpPr>
          <p:cNvPr id="57" name="Straight Connector 56"/>
          <p:cNvCxnSpPr>
            <a:endCxn id="54" idx="0"/>
          </p:cNvCxnSpPr>
          <p:nvPr/>
        </p:nvCxnSpPr>
        <p:spPr>
          <a:xfrm>
            <a:off x="7807097" y="2266999"/>
            <a:ext cx="0" cy="228451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44"/>
          <p:cNvSpPr txBox="1">
            <a:spLocks noChangeArrowheads="1"/>
          </p:cNvSpPr>
          <p:nvPr/>
        </p:nvSpPr>
        <p:spPr bwMode="auto">
          <a:xfrm rot="19760563">
            <a:off x="7596850" y="1834676"/>
            <a:ext cx="125867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solidFill>
                  <a:srgbClr val="FF0000"/>
                </a:solidFill>
                <a:latin typeface="Arial" charset="0"/>
                <a:ea typeface="굴림" pitchFamily="50" charset="-127"/>
              </a:rPr>
              <a:t>Rel-14 Stage-1 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solidFill>
                  <a:srgbClr val="FF0000"/>
                </a:solidFill>
                <a:latin typeface="Arial" charset="0"/>
                <a:ea typeface="굴림" pitchFamily="50" charset="-127"/>
              </a:rPr>
              <a:t>Freeze Date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(tentative)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  <p:sp>
        <p:nvSpPr>
          <p:cNvPr id="60" name="이등변 삼각형 37"/>
          <p:cNvSpPr/>
          <p:nvPr/>
        </p:nvSpPr>
        <p:spPr bwMode="auto">
          <a:xfrm>
            <a:off x="7203839" y="3016116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61" name="TextBox 44"/>
          <p:cNvSpPr txBox="1">
            <a:spLocks noChangeArrowheads="1"/>
          </p:cNvSpPr>
          <p:nvPr/>
        </p:nvSpPr>
        <p:spPr bwMode="auto">
          <a:xfrm>
            <a:off x="6845223" y="2492896"/>
            <a:ext cx="830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SA1#73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2016/02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048093" y="2189751"/>
            <a:ext cx="1479782" cy="970381"/>
          </a:xfrm>
          <a:prstGeom prst="rect">
            <a:avLst/>
          </a:prstGeom>
          <a:solidFill>
            <a:schemeClr val="accent3">
              <a:lumMod val="60000"/>
              <a:lumOff val="40000"/>
              <a:alpha val="3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6561908" y="1927865"/>
            <a:ext cx="56663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b="1" dirty="0" smtClean="0">
                <a:solidFill>
                  <a:srgbClr val="7030A0"/>
                </a:solidFill>
                <a:latin typeface="Arial" charset="0"/>
                <a:ea typeface="굴림" pitchFamily="50" charset="-127"/>
              </a:rPr>
              <a:t>Work</a:t>
            </a:r>
            <a:endParaRPr lang="en-US" altLang="ko-KR" sz="1200" b="1" dirty="0">
              <a:solidFill>
                <a:srgbClr val="7030A0"/>
              </a:solidFill>
              <a:latin typeface="Arial" charset="0"/>
              <a:ea typeface="굴림" pitchFamily="50" charset="-127"/>
            </a:endParaRP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3972343" y="2058233"/>
            <a:ext cx="5774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Study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66219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6768244" y="3619264"/>
            <a:ext cx="0" cy="228451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8063106" y="3573016"/>
            <a:ext cx="0" cy="228451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오른쪽 화살표 16"/>
          <p:cNvSpPr>
            <a:spLocks noChangeArrowheads="1"/>
          </p:cNvSpPr>
          <p:nvPr/>
        </p:nvSpPr>
        <p:spPr bwMode="auto">
          <a:xfrm>
            <a:off x="5766536" y="5089848"/>
            <a:ext cx="2549879" cy="431800"/>
          </a:xfrm>
          <a:prstGeom prst="rightArrow">
            <a:avLst>
              <a:gd name="adj1" fmla="val 50000"/>
              <a:gd name="adj2" fmla="val 50061"/>
            </a:avLst>
          </a:prstGeom>
          <a:solidFill>
            <a:srgbClr val="00B0F0">
              <a:alpha val="45000"/>
            </a:srgbClr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ko-KR" altLang="en-US" sz="1000">
              <a:latin typeface="Arial" charset="0"/>
              <a:ea typeface="굴림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plan for V2X Work </a:t>
            </a:r>
            <a:r>
              <a:rPr lang="en-US" altLang="ko-KR" sz="2400" dirty="0" smtClean="0"/>
              <a:t>(1/3)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Timeline</a:t>
            </a:r>
          </a:p>
          <a:p>
            <a:pPr lvl="1"/>
            <a:r>
              <a:rPr lang="en-US" altLang="ko-KR" dirty="0" smtClean="0"/>
              <a:t>Normative Work:</a:t>
            </a:r>
          </a:p>
          <a:p>
            <a:pPr lvl="2"/>
            <a:r>
              <a:rPr lang="en-US" altLang="ko-KR" dirty="0" smtClean="0"/>
              <a:t>It is proposed to discuss and make agreement on Normative Work of V2X, in </a:t>
            </a:r>
            <a:r>
              <a:rPr lang="en-US" altLang="ko-KR" dirty="0"/>
              <a:t>order for 3GPP to take technology leadership in both mobile industry and automotive industry for V2X services.</a:t>
            </a:r>
          </a:p>
          <a:p>
            <a:pPr lvl="1"/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7" name="모서리가 둥근 직사각형 14"/>
          <p:cNvSpPr>
            <a:spLocks noChangeArrowheads="1"/>
          </p:cNvSpPr>
          <p:nvPr/>
        </p:nvSpPr>
        <p:spPr bwMode="auto">
          <a:xfrm>
            <a:off x="608013" y="5013176"/>
            <a:ext cx="1152525" cy="576262"/>
          </a:xfrm>
          <a:prstGeom prst="roundRect">
            <a:avLst>
              <a:gd name="adj" fmla="val 16667"/>
            </a:avLst>
          </a:prstGeom>
          <a:solidFill>
            <a:srgbClr val="16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ko-KR" sz="1800" b="1" dirty="0" smtClean="0">
                <a:solidFill>
                  <a:schemeClr val="bg1"/>
                </a:solidFill>
                <a:latin typeface="Arial" charset="0"/>
                <a:ea typeface="굴림" pitchFamily="50" charset="-127"/>
              </a:rPr>
              <a:t>Work</a:t>
            </a:r>
            <a:endParaRPr lang="ko-KR" altLang="en-US" sz="1800" b="1" dirty="0">
              <a:solidFill>
                <a:schemeClr val="bg1"/>
              </a:solidFill>
              <a:latin typeface="Arial" charset="0"/>
              <a:ea typeface="굴림" pitchFamily="50" charset="-127"/>
            </a:endParaRPr>
          </a:p>
        </p:txBody>
      </p:sp>
      <p:sp>
        <p:nvSpPr>
          <p:cNvPr id="8" name="오른쪽 화살표 16"/>
          <p:cNvSpPr>
            <a:spLocks noChangeArrowheads="1"/>
          </p:cNvSpPr>
          <p:nvPr/>
        </p:nvSpPr>
        <p:spPr bwMode="auto">
          <a:xfrm>
            <a:off x="6768244" y="5085184"/>
            <a:ext cx="1116124" cy="431800"/>
          </a:xfrm>
          <a:prstGeom prst="rightArrow">
            <a:avLst>
              <a:gd name="adj1" fmla="val 50000"/>
              <a:gd name="adj2" fmla="val 50061"/>
            </a:avLst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ko-KR" altLang="en-US" sz="1000">
              <a:latin typeface="Arial" charset="0"/>
              <a:ea typeface="굴림" pitchFamily="50" charset="-127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608013" y="3429000"/>
            <a:ext cx="7336886" cy="1171565"/>
            <a:chOff x="608013" y="3429000"/>
            <a:chExt cx="7336886" cy="1171565"/>
          </a:xfrm>
        </p:grpSpPr>
        <p:sp>
          <p:nvSpPr>
            <p:cNvPr id="6" name="모서리가 둥근 직사각형 1"/>
            <p:cNvSpPr>
              <a:spLocks noChangeArrowheads="1"/>
            </p:cNvSpPr>
            <p:nvPr/>
          </p:nvSpPr>
          <p:spPr bwMode="auto">
            <a:xfrm>
              <a:off x="608013" y="4024303"/>
              <a:ext cx="1152525" cy="576262"/>
            </a:xfrm>
            <a:prstGeom prst="roundRect">
              <a:avLst>
                <a:gd name="adj" fmla="val 16667"/>
              </a:avLst>
            </a:prstGeom>
            <a:solidFill>
              <a:srgbClr val="72A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35000"/>
                </a:spcBef>
                <a:buSzPct val="70000"/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10000"/>
                </a:spcBef>
                <a:buClr>
                  <a:srgbClr val="C00000"/>
                </a:buClr>
                <a:buSzPct val="70000"/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10000"/>
                </a:spcBef>
                <a:buSzPct val="70000"/>
                <a:buFont typeface="Arial" charset="0"/>
                <a:buChar char="•"/>
                <a:defRPr sz="16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5000"/>
                </a:spcBef>
                <a:buSzPct val="70000"/>
                <a:buFont typeface="Arial" charset="0"/>
                <a:buChar char="–"/>
                <a:defRPr sz="16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5000"/>
                </a:spcBef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800" b="1" dirty="0" smtClean="0">
                  <a:solidFill>
                    <a:schemeClr val="bg1"/>
                  </a:solidFill>
                  <a:latin typeface="Arial" charset="0"/>
                  <a:ea typeface="굴림" pitchFamily="50" charset="-127"/>
                </a:rPr>
                <a:t>Study</a:t>
              </a:r>
              <a:endParaRPr lang="ko-KR" altLang="en-US" sz="1800" b="1" dirty="0">
                <a:solidFill>
                  <a:schemeClr val="bg1"/>
                </a:solidFill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9" name="오른쪽 화살표 21"/>
            <p:cNvSpPr>
              <a:spLocks noChangeArrowheads="1"/>
            </p:cNvSpPr>
            <p:nvPr/>
          </p:nvSpPr>
          <p:spPr bwMode="auto">
            <a:xfrm>
              <a:off x="2629914" y="4095740"/>
              <a:ext cx="5314985" cy="431800"/>
            </a:xfrm>
            <a:prstGeom prst="rightArrow">
              <a:avLst>
                <a:gd name="adj1" fmla="val 50000"/>
                <a:gd name="adj2" fmla="val 50038"/>
              </a:avLst>
            </a:prstGeom>
            <a:solidFill>
              <a:srgbClr val="00B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35000"/>
                </a:spcBef>
                <a:buSzPct val="70000"/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10000"/>
                </a:spcBef>
                <a:buClr>
                  <a:srgbClr val="C00000"/>
                </a:buClr>
                <a:buSzPct val="70000"/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10000"/>
                </a:spcBef>
                <a:buSzPct val="70000"/>
                <a:buFont typeface="Arial" charset="0"/>
                <a:buChar char="•"/>
                <a:defRPr sz="16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5000"/>
                </a:spcBef>
                <a:buSzPct val="70000"/>
                <a:buFont typeface="Arial" charset="0"/>
                <a:buChar char="–"/>
                <a:defRPr sz="16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5000"/>
                </a:spcBef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SzTx/>
                <a:buFontTx/>
                <a:buNone/>
              </a:pPr>
              <a:endParaRPr lang="ko-KR" altLang="en-US" sz="1000"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0" name="이등변 삼각형 37"/>
            <p:cNvSpPr/>
            <p:nvPr/>
          </p:nvSpPr>
          <p:spPr bwMode="auto">
            <a:xfrm>
              <a:off x="6697845" y="3952220"/>
              <a:ext cx="180020" cy="144016"/>
            </a:xfrm>
            <a:prstGeom prst="triangl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10799999"/>
              </a:camera>
              <a:lightRig rig="threePt" dir="t"/>
            </a:scene3d>
          </p:spPr>
          <p:txBody>
            <a:bodyPr/>
            <a:lstStyle/>
            <a:p>
              <a:pPr eaLnBrk="0" hangingPunct="0">
                <a:defRPr/>
              </a:pPr>
              <a:endParaRPr lang="ko-KR" altLang="en-US"/>
            </a:p>
          </p:txBody>
        </p:sp>
        <p:sp>
          <p:nvSpPr>
            <p:cNvPr id="11" name="TextBox 44"/>
            <p:cNvSpPr txBox="1">
              <a:spLocks noChangeArrowheads="1"/>
            </p:cNvSpPr>
            <p:nvPr/>
          </p:nvSpPr>
          <p:spPr bwMode="auto">
            <a:xfrm>
              <a:off x="2589195" y="3448164"/>
              <a:ext cx="83067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35000"/>
                </a:spcBef>
                <a:buSzPct val="70000"/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10000"/>
                </a:spcBef>
                <a:buClr>
                  <a:srgbClr val="C00000"/>
                </a:buClr>
                <a:buSzPct val="70000"/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10000"/>
                </a:spcBef>
                <a:buSzPct val="70000"/>
                <a:buFont typeface="Arial" charset="0"/>
                <a:buChar char="•"/>
                <a:defRPr sz="16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5000"/>
                </a:spcBef>
                <a:buSzPct val="70000"/>
                <a:buFont typeface="Arial" charset="0"/>
                <a:buChar char="–"/>
                <a:defRPr sz="16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5000"/>
                </a:spcBef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400" dirty="0" smtClean="0">
                  <a:latin typeface="Arial" charset="0"/>
                  <a:ea typeface="굴림" pitchFamily="50" charset="-127"/>
                </a:rPr>
                <a:t>SA1#69</a:t>
              </a:r>
            </a:p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400" dirty="0" smtClean="0">
                  <a:latin typeface="Arial" charset="0"/>
                  <a:ea typeface="굴림" pitchFamily="50" charset="-127"/>
                </a:rPr>
                <a:t>2015/02</a:t>
              </a:r>
              <a:endParaRPr lang="en-US" altLang="ko-KR" sz="1400" dirty="0"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2" name="이등변 삼각형 45"/>
            <p:cNvSpPr/>
            <p:nvPr/>
          </p:nvSpPr>
          <p:spPr bwMode="auto">
            <a:xfrm>
              <a:off x="3817525" y="3952220"/>
              <a:ext cx="180020" cy="144016"/>
            </a:xfrm>
            <a:prstGeom prst="triangl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10799999"/>
              </a:camera>
              <a:lightRig rig="threePt" dir="t"/>
            </a:scene3d>
          </p:spPr>
          <p:txBody>
            <a:bodyPr/>
            <a:lstStyle/>
            <a:p>
              <a:pPr eaLnBrk="0" hangingPunct="0">
                <a:defRPr/>
              </a:pPr>
              <a:endParaRPr lang="ko-KR" altLang="en-US"/>
            </a:p>
          </p:txBody>
        </p:sp>
        <p:sp>
          <p:nvSpPr>
            <p:cNvPr id="13" name="TextBox 44"/>
            <p:cNvSpPr txBox="1">
              <a:spLocks noChangeArrowheads="1"/>
            </p:cNvSpPr>
            <p:nvPr/>
          </p:nvSpPr>
          <p:spPr bwMode="auto">
            <a:xfrm>
              <a:off x="3454900" y="3429000"/>
              <a:ext cx="83067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35000"/>
                </a:spcBef>
                <a:buSzPct val="70000"/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10000"/>
                </a:spcBef>
                <a:buClr>
                  <a:srgbClr val="C00000"/>
                </a:buClr>
                <a:buSzPct val="70000"/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10000"/>
                </a:spcBef>
                <a:buSzPct val="70000"/>
                <a:buFont typeface="Arial" charset="0"/>
                <a:buChar char="•"/>
                <a:defRPr sz="16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5000"/>
                </a:spcBef>
                <a:buSzPct val="70000"/>
                <a:buFont typeface="Arial" charset="0"/>
                <a:buChar char="–"/>
                <a:defRPr sz="16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5000"/>
                </a:spcBef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400" dirty="0" smtClean="0">
                  <a:latin typeface="Arial" charset="0"/>
                  <a:ea typeface="굴림" pitchFamily="50" charset="-127"/>
                </a:rPr>
                <a:t>SA1#70</a:t>
              </a:r>
            </a:p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400" dirty="0" smtClean="0">
                  <a:latin typeface="Arial" charset="0"/>
                  <a:ea typeface="굴림" pitchFamily="50" charset="-127"/>
                </a:rPr>
                <a:t>2015/04</a:t>
              </a:r>
              <a:endParaRPr lang="en-US" altLang="ko-KR" sz="1400" dirty="0"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4" name="TextBox 44"/>
            <p:cNvSpPr txBox="1">
              <a:spLocks noChangeArrowheads="1"/>
            </p:cNvSpPr>
            <p:nvPr/>
          </p:nvSpPr>
          <p:spPr bwMode="auto">
            <a:xfrm>
              <a:off x="5297697" y="3429000"/>
              <a:ext cx="83067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35000"/>
                </a:spcBef>
                <a:buSzPct val="70000"/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10000"/>
                </a:spcBef>
                <a:buClr>
                  <a:srgbClr val="C00000"/>
                </a:buClr>
                <a:buSzPct val="70000"/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10000"/>
                </a:spcBef>
                <a:buSzPct val="70000"/>
                <a:buFont typeface="Arial" charset="0"/>
                <a:buChar char="•"/>
                <a:defRPr sz="16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5000"/>
                </a:spcBef>
                <a:buSzPct val="70000"/>
                <a:buFont typeface="Arial" charset="0"/>
                <a:buChar char="–"/>
                <a:defRPr sz="16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5000"/>
                </a:spcBef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400" dirty="0" smtClean="0">
                  <a:latin typeface="Arial" charset="0"/>
                  <a:ea typeface="굴림" pitchFamily="50" charset="-127"/>
                </a:rPr>
                <a:t>SA1#71</a:t>
              </a:r>
            </a:p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400" dirty="0" smtClean="0">
                  <a:latin typeface="Arial" charset="0"/>
                  <a:ea typeface="굴림" pitchFamily="50" charset="-127"/>
                </a:rPr>
                <a:t>2015/08</a:t>
              </a:r>
              <a:endParaRPr lang="en-US" altLang="ko-KR" sz="1400" dirty="0"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5" name="TextBox 44"/>
            <p:cNvSpPr txBox="1">
              <a:spLocks noChangeArrowheads="1"/>
            </p:cNvSpPr>
            <p:nvPr/>
          </p:nvSpPr>
          <p:spPr bwMode="auto">
            <a:xfrm>
              <a:off x="6343236" y="3429000"/>
              <a:ext cx="82266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35000"/>
                </a:spcBef>
                <a:buSzPct val="70000"/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10000"/>
                </a:spcBef>
                <a:buClr>
                  <a:srgbClr val="C00000"/>
                </a:buClr>
                <a:buSzPct val="70000"/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10000"/>
                </a:spcBef>
                <a:buSzPct val="70000"/>
                <a:buFont typeface="Arial" charset="0"/>
                <a:buChar char="•"/>
                <a:defRPr sz="16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5000"/>
                </a:spcBef>
                <a:buSzPct val="70000"/>
                <a:buFont typeface="Arial" charset="0"/>
                <a:buChar char="–"/>
                <a:defRPr sz="16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5000"/>
                </a:spcBef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400" dirty="0" smtClean="0">
                  <a:latin typeface="Arial" charset="0"/>
                  <a:ea typeface="굴림" pitchFamily="50" charset="-127"/>
                </a:rPr>
                <a:t>SA1#72</a:t>
              </a:r>
            </a:p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400" dirty="0" smtClean="0">
                  <a:latin typeface="Arial" charset="0"/>
                  <a:ea typeface="굴림" pitchFamily="50" charset="-127"/>
                </a:rPr>
                <a:t>2015/11</a:t>
              </a:r>
              <a:endParaRPr lang="en-US" altLang="ko-KR" sz="1400" dirty="0"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6" name="이등변 삼각형 45"/>
            <p:cNvSpPr/>
            <p:nvPr/>
          </p:nvSpPr>
          <p:spPr bwMode="auto">
            <a:xfrm>
              <a:off x="2807945" y="3952220"/>
              <a:ext cx="180020" cy="144016"/>
            </a:xfrm>
            <a:prstGeom prst="triangl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10799999"/>
              </a:camera>
              <a:lightRig rig="threePt" dir="t"/>
            </a:scene3d>
          </p:spPr>
          <p:txBody>
            <a:bodyPr/>
            <a:lstStyle/>
            <a:p>
              <a:pPr eaLnBrk="0" hangingPunct="0">
                <a:defRPr/>
              </a:pPr>
              <a:endParaRPr lang="ko-KR" altLang="en-US"/>
            </a:p>
          </p:txBody>
        </p:sp>
        <p:sp>
          <p:nvSpPr>
            <p:cNvPr id="17" name="이등변 삼각형 45"/>
            <p:cNvSpPr/>
            <p:nvPr/>
          </p:nvSpPr>
          <p:spPr bwMode="auto">
            <a:xfrm>
              <a:off x="5653729" y="3952220"/>
              <a:ext cx="180020" cy="144016"/>
            </a:xfrm>
            <a:prstGeom prst="triangl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10799999"/>
              </a:camera>
              <a:lightRig rig="threePt" dir="t"/>
            </a:scene3d>
          </p:spPr>
          <p:txBody>
            <a:bodyPr/>
            <a:lstStyle/>
            <a:p>
              <a:pPr eaLnBrk="0" hangingPunct="0">
                <a:defRPr/>
              </a:pPr>
              <a:endParaRPr lang="ko-KR" alt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819424" y="3952220"/>
              <a:ext cx="4064128" cy="466224"/>
            </a:xfrm>
            <a:prstGeom prst="rect">
              <a:avLst/>
            </a:prstGeom>
            <a:solidFill>
              <a:srgbClr val="FFFF00">
                <a:alpha val="3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6" name="직선 화살표 연결선 2"/>
          <p:cNvCxnSpPr>
            <a:cxnSpLocks noChangeShapeType="1"/>
          </p:cNvCxnSpPr>
          <p:nvPr/>
        </p:nvCxnSpPr>
        <p:spPr bwMode="auto">
          <a:xfrm>
            <a:off x="5766537" y="4365104"/>
            <a:ext cx="178411" cy="79283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stealth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TextBox 44"/>
          <p:cNvSpPr txBox="1">
            <a:spLocks noChangeArrowheads="1"/>
          </p:cNvSpPr>
          <p:nvPr/>
        </p:nvSpPr>
        <p:spPr bwMode="auto">
          <a:xfrm>
            <a:off x="7197708" y="3429000"/>
            <a:ext cx="830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SA1#73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2016/02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28" name="이등변 삼각형 37"/>
          <p:cNvSpPr/>
          <p:nvPr/>
        </p:nvSpPr>
        <p:spPr bwMode="auto">
          <a:xfrm>
            <a:off x="6984268" y="4976600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30" name="TextBox 44"/>
          <p:cNvSpPr txBox="1">
            <a:spLocks noChangeArrowheads="1"/>
          </p:cNvSpPr>
          <p:nvPr/>
        </p:nvSpPr>
        <p:spPr bwMode="auto">
          <a:xfrm rot="18971518">
            <a:off x="7397020" y="3010508"/>
            <a:ext cx="8306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Work</a:t>
            </a:r>
          </a:p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Completion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  <p:sp>
        <p:nvSpPr>
          <p:cNvPr id="31" name="TextBox 44"/>
          <p:cNvSpPr txBox="1">
            <a:spLocks noChangeArrowheads="1"/>
          </p:cNvSpPr>
          <p:nvPr/>
        </p:nvSpPr>
        <p:spPr bwMode="auto">
          <a:xfrm>
            <a:off x="6926299" y="4568389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smtClean="0">
                <a:latin typeface="Arial" charset="0"/>
                <a:ea typeface="굴림" pitchFamily="50" charset="-127"/>
              </a:rPr>
              <a:t>SP#70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2015/12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29" name="이등변 삼각형 37"/>
          <p:cNvSpPr/>
          <p:nvPr/>
        </p:nvSpPr>
        <p:spPr bwMode="auto">
          <a:xfrm>
            <a:off x="7944899" y="4981698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32" name="이등변 삼각형 37"/>
          <p:cNvSpPr/>
          <p:nvPr/>
        </p:nvSpPr>
        <p:spPr bwMode="auto">
          <a:xfrm>
            <a:off x="7632340" y="3937237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cxnSp>
        <p:nvCxnSpPr>
          <p:cNvPr id="19" name="직선 화살표 연결선 2"/>
          <p:cNvCxnSpPr>
            <a:cxnSpLocks noChangeShapeType="1"/>
          </p:cNvCxnSpPr>
          <p:nvPr/>
        </p:nvCxnSpPr>
        <p:spPr bwMode="auto">
          <a:xfrm>
            <a:off x="6804248" y="4365104"/>
            <a:ext cx="178411" cy="79283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stealth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695137" y="4581128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SP#71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2016/03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35" name="TextBox 44"/>
          <p:cNvSpPr txBox="1">
            <a:spLocks noChangeArrowheads="1"/>
          </p:cNvSpPr>
          <p:nvPr/>
        </p:nvSpPr>
        <p:spPr bwMode="auto">
          <a:xfrm>
            <a:off x="7489786" y="5733256"/>
            <a:ext cx="125867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solidFill>
                  <a:srgbClr val="FF0000"/>
                </a:solidFill>
                <a:latin typeface="Arial" charset="0"/>
                <a:ea typeface="굴림" pitchFamily="50" charset="-127"/>
              </a:rPr>
              <a:t>Rel-14 Stage-1 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solidFill>
                  <a:srgbClr val="FF0000"/>
                </a:solidFill>
                <a:latin typeface="Arial" charset="0"/>
                <a:ea typeface="굴림" pitchFamily="50" charset="-127"/>
              </a:rPr>
              <a:t>Freeze Date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(tentative)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4108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plan for V2X Work </a:t>
            </a:r>
            <a:r>
              <a:rPr lang="en-US" altLang="ko-KR" sz="2400" dirty="0" smtClean="0"/>
              <a:t>(2/3)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atinLnBrk="0"/>
            <a:r>
              <a:rPr lang="en-US" altLang="ko-KR" dirty="0" smtClean="0"/>
              <a:t>Objective/Scope</a:t>
            </a:r>
          </a:p>
          <a:p>
            <a:pPr lvl="1" latinLnBrk="0"/>
            <a:r>
              <a:rPr lang="en-US" altLang="ko-KR" dirty="0" smtClean="0"/>
              <a:t>to </a:t>
            </a:r>
            <a:r>
              <a:rPr lang="en-US" altLang="ko-KR" dirty="0"/>
              <a:t>specify service requirements for:</a:t>
            </a:r>
          </a:p>
          <a:p>
            <a:pPr lvl="2" latinLnBrk="0"/>
            <a:r>
              <a:rPr lang="en-US" altLang="ko-KR" b="1" dirty="0" smtClean="0"/>
              <a:t>V2V</a:t>
            </a:r>
            <a:r>
              <a:rPr lang="en-US" altLang="ko-KR" dirty="0"/>
              <a:t>: covering LTE-based communication between vehicles.</a:t>
            </a:r>
          </a:p>
          <a:p>
            <a:pPr lvl="2" latinLnBrk="0"/>
            <a:r>
              <a:rPr lang="en-US" altLang="ko-KR" b="1" dirty="0" smtClean="0"/>
              <a:t>V2P</a:t>
            </a:r>
            <a:r>
              <a:rPr lang="en-US" altLang="ko-KR" dirty="0"/>
              <a:t>: covering LTE-based communication between a vehicle and a device carried by an individual (e.g. handheld terminal carried by a pedestrian, cyclist, driver or passenger). </a:t>
            </a:r>
          </a:p>
          <a:p>
            <a:pPr lvl="2" latinLnBrk="0"/>
            <a:r>
              <a:rPr lang="en-US" altLang="ko-KR" b="1" dirty="0" smtClean="0"/>
              <a:t>V2I/N</a:t>
            </a:r>
            <a:r>
              <a:rPr lang="en-US" altLang="ko-KR" dirty="0"/>
              <a:t>: covering LTE-based communication between a vehicle and a roadside unit. A roadside unit (RSU) is a transportation infrastructure entity (e.g. an entity transmitting speed notifications).</a:t>
            </a:r>
          </a:p>
          <a:p>
            <a:pPr lvl="1" latinLnBrk="0"/>
            <a:r>
              <a:rPr lang="en-US" altLang="ko-KR" dirty="0" smtClean="0"/>
              <a:t>transport </a:t>
            </a:r>
            <a:r>
              <a:rPr lang="en-US" altLang="ko-KR" dirty="0"/>
              <a:t>layer support for both safety and non-safety V2X services:</a:t>
            </a:r>
          </a:p>
          <a:p>
            <a:pPr lvl="2" latinLnBrk="0"/>
            <a:r>
              <a:rPr lang="en-US" altLang="ko-KR" b="1" dirty="0" smtClean="0"/>
              <a:t>Safety-related </a:t>
            </a:r>
            <a:r>
              <a:rPr lang="en-US" altLang="ko-KR" b="1" dirty="0"/>
              <a:t>V2X services</a:t>
            </a:r>
            <a:r>
              <a:rPr lang="en-US" altLang="ko-KR" dirty="0"/>
              <a:t>: critical-event warning, e.g., collision warning, emergency stop warning.</a:t>
            </a:r>
          </a:p>
          <a:p>
            <a:pPr lvl="2" latinLnBrk="0"/>
            <a:r>
              <a:rPr lang="en-US" altLang="ko-KR" b="1" dirty="0" smtClean="0"/>
              <a:t>Non-safety-related </a:t>
            </a:r>
            <a:r>
              <a:rPr lang="en-US" altLang="ko-KR" b="1" dirty="0"/>
              <a:t>V2X services</a:t>
            </a:r>
            <a:r>
              <a:rPr lang="en-US" altLang="ko-KR" dirty="0"/>
              <a:t>: supplemental services that can help drivers/passengers reap the benefit of using advanced V2X services, e.g., automated parking assistance, traffic route information support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7757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plan for V2X Work </a:t>
            </a:r>
            <a:r>
              <a:rPr lang="en-US" altLang="ko-KR" sz="2400" dirty="0" smtClean="0"/>
              <a:t>(3/3)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Objective/Scope (cont.)</a:t>
            </a:r>
          </a:p>
          <a:p>
            <a:pPr lvl="1" latinLnBrk="0"/>
            <a:r>
              <a:rPr lang="en-GB" dirty="0"/>
              <a:t>Especially for safety-related V2X services, the Normative Work will include the necessary </a:t>
            </a:r>
            <a:r>
              <a:rPr lang="en-GB" u="sng" dirty="0"/>
              <a:t>performance measures </a:t>
            </a:r>
            <a:r>
              <a:rPr lang="en-GB" dirty="0"/>
              <a:t>by specifying the required or recommended </a:t>
            </a:r>
            <a:r>
              <a:rPr lang="en-GB" dirty="0" smtClean="0"/>
              <a:t>values</a:t>
            </a:r>
          </a:p>
          <a:p>
            <a:pPr lvl="2" latinLnBrk="0"/>
            <a:r>
              <a:rPr lang="en-US" altLang="ko-KR" dirty="0" smtClean="0"/>
              <a:t>maximum </a:t>
            </a:r>
            <a:r>
              <a:rPr lang="en-US" altLang="ko-KR" dirty="0"/>
              <a:t>latency, </a:t>
            </a:r>
          </a:p>
          <a:p>
            <a:pPr lvl="2" latinLnBrk="0"/>
            <a:r>
              <a:rPr lang="en-US" altLang="ko-KR" dirty="0" smtClean="0"/>
              <a:t>reliability</a:t>
            </a:r>
            <a:r>
              <a:rPr lang="en-US" altLang="ko-KR" dirty="0"/>
              <a:t>, </a:t>
            </a:r>
          </a:p>
          <a:p>
            <a:pPr lvl="2" latinLnBrk="0"/>
            <a:r>
              <a:rPr lang="en-US" altLang="ko-KR" dirty="0" smtClean="0"/>
              <a:t>frequency </a:t>
            </a:r>
            <a:r>
              <a:rPr lang="en-US" altLang="ko-KR" dirty="0"/>
              <a:t>of V2X message transmissions, </a:t>
            </a:r>
          </a:p>
          <a:p>
            <a:pPr lvl="2" latinLnBrk="0"/>
            <a:r>
              <a:rPr lang="en-US" altLang="ko-KR" dirty="0" smtClean="0"/>
              <a:t>communication </a:t>
            </a:r>
            <a:r>
              <a:rPr lang="en-US" altLang="ko-KR" dirty="0"/>
              <a:t>ranges (in the form of ample time to prepare) and </a:t>
            </a:r>
          </a:p>
          <a:p>
            <a:pPr lvl="2" latinLnBrk="0"/>
            <a:r>
              <a:rPr lang="en-US" altLang="ko-KR" dirty="0" smtClean="0"/>
              <a:t>maximum </a:t>
            </a:r>
            <a:r>
              <a:rPr lang="en-US" altLang="ko-KR" dirty="0"/>
              <a:t>velocity that needs to be met for the support of LTE-based V2X services.</a:t>
            </a:r>
          </a:p>
          <a:p>
            <a:pPr lvl="1" latinLnBrk="0"/>
            <a:r>
              <a:rPr lang="en-US" altLang="ko-KR" dirty="0"/>
              <a:t>The art of </a:t>
            </a:r>
            <a:r>
              <a:rPr lang="en-US" altLang="ko-KR" u="sng" dirty="0"/>
              <a:t>spectrum operations </a:t>
            </a:r>
            <a:r>
              <a:rPr lang="en-US" altLang="ko-KR" dirty="0"/>
              <a:t>for V2X is also essential part of this Normative Work.</a:t>
            </a:r>
          </a:p>
          <a:p>
            <a:pPr lvl="1" latinLnBrk="0"/>
            <a:endParaRPr lang="en-US" altLang="ko-K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7824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3328</TotalTime>
  <Words>829</Words>
  <Application>Microsoft Office PowerPoint</Application>
  <PresentationFormat>On-screen Show (4:3)</PresentationFormat>
  <Paragraphs>174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테마</vt:lpstr>
      <vt:lpstr>V2X SID Status and Plan for the Next (Stage 1) </vt:lpstr>
      <vt:lpstr>Overview of V2X SID (1/2)</vt:lpstr>
      <vt:lpstr>Overview of V2X SID (2/2)</vt:lpstr>
      <vt:lpstr>Status of V2X SID (1/3)</vt:lpstr>
      <vt:lpstr>Status of V2X SID (2/3)</vt:lpstr>
      <vt:lpstr>Status of V2X SID (3/3)</vt:lpstr>
      <vt:lpstr>Proposed plan for V2X Work (1/3)</vt:lpstr>
      <vt:lpstr>Proposed plan for V2X Work (2/3)</vt:lpstr>
      <vt:lpstr>Proposed plan for V2X Work (3/3)</vt:lpstr>
      <vt:lpstr>Others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Microsoft Corporation</dc:creator>
  <cp:lastModifiedBy>KDLee</cp:lastModifiedBy>
  <cp:revision>131</cp:revision>
  <dcterms:created xsi:type="dcterms:W3CDTF">2006-10-05T04:04:58Z</dcterms:created>
  <dcterms:modified xsi:type="dcterms:W3CDTF">2015-08-07T16:02:10Z</dcterms:modified>
</cp:coreProperties>
</file>