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0" r:id="rId3"/>
    <p:sldId id="262" r:id="rId4"/>
    <p:sldId id="263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SSOU Bruno IMT/OLN" initials="TB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293" autoAdjust="0"/>
    <p:restoredTop sz="78252" autoAdjust="0"/>
  </p:normalViewPr>
  <p:slideViewPr>
    <p:cSldViewPr>
      <p:cViewPr>
        <p:scale>
          <a:sx n="100" d="100"/>
          <a:sy n="100" d="100"/>
        </p:scale>
        <p:origin x="-756" y="-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fld id="{11E2C63B-EB26-4011-B71F-4C8741F0DFD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75324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96032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2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7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396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9431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0334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DD8A508F-FDF2-4CEB-A229-311704F6580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6F76D91D-FF5E-4378-832D-C2799BD686F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AAFCA348-6E25-44B4-A9FA-F7C8AB4F9CC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it-IT" dirty="0" smtClean="0"/>
              <a:t>5G security</a:t>
            </a:r>
            <a:endParaRPr lang="en-US" dirty="0">
              <a:cs typeface="+mj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063750"/>
          </a:xfrm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/>
              <a:t>Discussion Paper 5G security</a:t>
            </a:r>
            <a:endParaRPr lang="en-US" dirty="0" smtClean="0">
              <a:cs typeface="+mn-cs"/>
            </a:endParaRPr>
          </a:p>
          <a:p>
            <a:pPr>
              <a:defRPr/>
            </a:pPr>
            <a:r>
              <a:rPr lang="en-US" sz="2400" dirty="0" smtClean="0">
                <a:cs typeface="+mn-cs"/>
              </a:rPr>
              <a:t>ORANGE</a:t>
            </a:r>
          </a:p>
          <a:p>
            <a:pPr>
              <a:defRPr/>
            </a:pPr>
            <a:r>
              <a:rPr lang="en-US" sz="2000" dirty="0"/>
              <a:t>Bruno TOSSOU</a:t>
            </a:r>
          </a:p>
          <a:p>
            <a:pPr>
              <a:defRPr/>
            </a:pPr>
            <a:r>
              <a:rPr lang="en-US" dirty="0" smtClean="0">
                <a:cs typeface="+mn-cs"/>
              </a:rPr>
              <a:t> 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fr-FR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S1-152205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1C510E4-5700-4EA7-8FBB-FF6290D8EF2E}" type="slidenum">
              <a:rPr lang="en-GB" altLang="zh-CN" smtClean="0"/>
              <a:pPr/>
              <a:t>1</a:t>
            </a:fld>
            <a:endParaRPr lang="en-GB" altLang="zh-CN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80405" cy="5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GB" altLang="zh-CN" sz="1200" b="1" dirty="0"/>
              <a:t>3GPP TSG-SA WG1 Meeting </a:t>
            </a:r>
            <a:r>
              <a:rPr lang="en-GB" altLang="zh-CN" sz="1200" b="1" dirty="0" smtClean="0"/>
              <a:t>#71</a:t>
            </a:r>
            <a:endParaRPr lang="en-GB" altLang="zh-CN" sz="1200" b="1" dirty="0"/>
          </a:p>
          <a:p>
            <a:pPr>
              <a:buFontTx/>
              <a:buNone/>
            </a:pPr>
            <a:r>
              <a:rPr lang="en-GB" altLang="zh-CN" sz="1200" b="1" dirty="0" smtClean="0"/>
              <a:t>Belgrade, 17 August -21 August 2015</a:t>
            </a:r>
            <a:endParaRPr lang="en-GB" altLang="zh-CN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35280" cy="792088"/>
          </a:xfrm>
        </p:spPr>
        <p:txBody>
          <a:bodyPr lIns="91440" tIns="45720" rIns="91440" bIns="45720" anchor="t"/>
          <a:lstStyle/>
          <a:p>
            <a:r>
              <a:rPr lang="it-IT" sz="2800" dirty="0" smtClean="0"/>
              <a:t>Security mechanisms at access network</a:t>
            </a:r>
            <a:endParaRPr lang="it-IT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457200" y="1412776"/>
            <a:ext cx="8579296" cy="4824536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it-IT" sz="1800" dirty="0" smtClean="0">
                <a:solidFill>
                  <a:srgbClr val="FF9933"/>
                </a:solidFill>
                <a:latin typeface="Helvetica 55 Roman" pitchFamily="2" charset="0"/>
              </a:rPr>
              <a:t>Why </a:t>
            </a:r>
            <a:r>
              <a:rPr lang="it-IT" sz="1800" dirty="0">
                <a:solidFill>
                  <a:srgbClr val="FF9933"/>
                </a:solidFill>
                <a:latin typeface="Helvetica 55 Roman" pitchFamily="2" charset="0"/>
              </a:rPr>
              <a:t>the security at network access level is important </a:t>
            </a:r>
            <a:r>
              <a:rPr lang="it-IT" sz="1800" dirty="0" smtClean="0">
                <a:solidFill>
                  <a:srgbClr val="FF9933"/>
                </a:solidFill>
                <a:latin typeface="Helvetica 55 Roman" pitchFamily="2" charset="0"/>
              </a:rPr>
              <a:t>for the operator</a:t>
            </a:r>
            <a:r>
              <a:rPr lang="it-IT" sz="1800" dirty="0">
                <a:solidFill>
                  <a:srgbClr val="FF9933"/>
                </a:solidFill>
                <a:latin typeface="Helvetica 55 Roman" pitchFamily="2" charset="0"/>
              </a:rPr>
              <a:t>:</a:t>
            </a: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solidFill>
                <a:srgbClr val="0070C0"/>
              </a:solidFill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r>
              <a:rPr lang="it-IT" sz="1400" dirty="0">
                <a:solidFill>
                  <a:schemeClr val="tx1"/>
                </a:solidFill>
                <a:latin typeface="Helvetica 55 Roman" pitchFamily="2" charset="0"/>
              </a:rPr>
              <a:t>Status:</a:t>
            </a: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The Operator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carries</a:t>
            </a:r>
            <a:r>
              <a:rPr lang="en-US" altLang="en-US" sz="1400" dirty="0">
                <a:latin typeface="Helvetica 55 Roman" pitchFamily="2" charset="0"/>
              </a:rPr>
              <a:t> 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the risks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of fraudulent use of its network and services. </a:t>
            </a: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Accordingly the Operator requires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a homogeneous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security solution for access control allowing 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protection  against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unauthorized use of its networks and services, and 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must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keep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exclusive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</a:rPr>
              <a:t>control of the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</a:rPr>
              <a:t>network</a:t>
            </a:r>
            <a:endParaRPr lang="en-US" altLang="en-US" sz="1400" dirty="0">
              <a:solidFill>
                <a:srgbClr val="FF9933"/>
              </a:solidFill>
              <a:latin typeface="Helvetica 55 Roman" pitchFamily="2" charset="0"/>
            </a:endParaRPr>
          </a:p>
          <a:p>
            <a:pPr marL="0" indent="0" algn="just">
              <a:buNone/>
            </a:pPr>
            <a:r>
              <a:rPr lang="en-US" sz="1400" dirty="0">
                <a:latin typeface="Helvetica 55 Roman" pitchFamily="2" charset="0"/>
                <a:ea typeface="ＭＳ Ｐゴシック" pitchFamily="34" charset="-128"/>
              </a:rPr>
              <a:t> </a:t>
            </a:r>
            <a:endParaRPr lang="en-US" sz="1400" dirty="0" smtClean="0"/>
          </a:p>
          <a:p>
            <a:pPr marL="0" indent="0">
              <a:buNone/>
            </a:pPr>
            <a:r>
              <a:rPr lang="it-IT" sz="1400" dirty="0">
                <a:solidFill>
                  <a:schemeClr val="tx1"/>
                </a:solidFill>
                <a:latin typeface="Helvetica 55 Roman" pitchFamily="2" charset="0"/>
              </a:rPr>
              <a:t>Consequences:</a:t>
            </a:r>
          </a:p>
          <a:p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The operator is the only legitimate to define the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mechanism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of security and authentication.</a:t>
            </a:r>
            <a:endParaRPr lang="it-IT" sz="1400" dirty="0" smtClean="0">
              <a:solidFill>
                <a:srgbClr val="FF9933"/>
              </a:solidFill>
              <a:latin typeface="Helvetica 55 Roman" pitchFamily="2" charset="0"/>
            </a:endParaRPr>
          </a:p>
          <a:p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endParaRPr lang="en-US" altLang="en-US" sz="1400" dirty="0">
              <a:solidFill>
                <a:srgbClr val="FF9933"/>
              </a:solidFill>
              <a:latin typeface="Helvetica 55 Roman" pitchFamily="2" charset="0"/>
            </a:endParaRPr>
          </a:p>
          <a:p>
            <a:pPr marL="0" indent="0">
              <a:buNone/>
            </a:pP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</a:rPr>
              <a:t> 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 	</a:t>
            </a:r>
          </a:p>
          <a:p>
            <a:pPr marL="0" indent="0" algn="just">
              <a:buNone/>
            </a:pPr>
            <a:r>
              <a:rPr lang="en-US" sz="1400" dirty="0" smtClean="0">
                <a:ea typeface="ＭＳ Ｐゴシック" pitchFamily="34" charset="-128"/>
              </a:rPr>
              <a:t>	</a:t>
            </a: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35496" y="332656"/>
            <a:ext cx="8651304" cy="792088"/>
          </a:xfrm>
        </p:spPr>
        <p:txBody>
          <a:bodyPr lIns="91440" tIns="45720" rIns="91440" bIns="45720" anchor="t"/>
          <a:lstStyle/>
          <a:p>
            <a:r>
              <a:rPr lang="it-IT" sz="2800" dirty="0" smtClean="0"/>
              <a:t>Which Security mechanisms for 5G Network</a:t>
            </a:r>
            <a:endParaRPr lang="it-IT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457200" y="1052736"/>
            <a:ext cx="8579296" cy="5472608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it-IT" sz="1800" dirty="0">
                <a:solidFill>
                  <a:srgbClr val="FF9933"/>
                </a:solidFill>
                <a:latin typeface="Helvetica 55 Roman" pitchFamily="2" charset="0"/>
              </a:rPr>
              <a:t>How to secure the access to 5G network for new 5G devices (M2M, sensors...):</a:t>
            </a:r>
          </a:p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Status</a:t>
            </a:r>
            <a:r>
              <a:rPr lang="it-IT" sz="1400" dirty="0">
                <a:solidFill>
                  <a:schemeClr val="tx1"/>
                </a:solidFill>
                <a:latin typeface="Helvetica 55 Roman" pitchFamily="2" charset="0"/>
              </a:rPr>
              <a:t>:</a:t>
            </a: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The reliability of SIM based authentication at access level was already proven with 3G and LTE</a:t>
            </a:r>
          </a:p>
          <a:p>
            <a:pPr marL="0" indent="0">
              <a:buFont typeface="Webdings" pitchFamily="18" charset="2"/>
              <a:buNone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Following use cases for  SIM based authentication may be considered:</a:t>
            </a:r>
          </a:p>
          <a:p>
            <a:pPr marL="571500" lvl="1" indent="-171450">
              <a:buFont typeface="Wingdings" panose="05000000000000000000" pitchFamily="2" charset="2"/>
              <a:buChar char="§"/>
            </a:pPr>
            <a:endParaRPr lang="en-US" altLang="en-US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571500" lvl="1" indent="-171450"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 All devices that will be able </a:t>
            </a: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to carry a SIM Card must be authenticated via SIM based authentication </a:t>
            </a:r>
            <a:r>
              <a:rPr lang="en-US" altLang="en-US" sz="1400" dirty="0" smtClean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mechanisms</a:t>
            </a:r>
          </a:p>
          <a:p>
            <a:pPr marL="400050" lvl="1" indent="0">
              <a:buNone/>
            </a:pPr>
            <a:endParaRPr lang="en-US" altLang="en-US" sz="1400" dirty="0">
              <a:solidFill>
                <a:srgbClr val="FF9933"/>
              </a:solidFill>
              <a:latin typeface="Helvetica 55 Roman" pitchFamily="2" charset="0"/>
              <a:cs typeface="ＭＳ Ｐゴシック" charset="0"/>
            </a:endParaRPr>
          </a:p>
          <a:p>
            <a:pPr marL="571500" lvl="1" indent="-171450"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 For </a:t>
            </a: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all devices</a:t>
            </a:r>
            <a:endParaRPr lang="en-US" altLang="en-US" sz="1400" dirty="0">
              <a:solidFill>
                <a:schemeClr val="tx1"/>
              </a:solidFill>
              <a:latin typeface="Helvetica 55 Roman" pitchFamily="2" charset="0"/>
              <a:cs typeface="ＭＳ Ｐゴシック" charset="0"/>
            </a:endParaRPr>
          </a:p>
          <a:p>
            <a:pPr marL="971550" lvl="2" indent="-171450">
              <a:buFont typeface="Wingdings" panose="05000000000000000000" pitchFamily="2" charset="2"/>
              <a:buChar char="§"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Authentication </a:t>
            </a:r>
            <a:r>
              <a:rPr lang="en-US" altLang="en-US" sz="1400" dirty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/authorization to access the 5G network must be performed </a:t>
            </a: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  <a:cs typeface="ＭＳ Ｐゴシック" charset="0"/>
            </a:endParaRPr>
          </a:p>
          <a:p>
            <a:pPr marL="1428750" lvl="3" indent="-171450"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SIM Card</a:t>
            </a:r>
          </a:p>
          <a:p>
            <a:pPr marL="1428750" lvl="3" indent="-171450"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 Or via a Gateway that uses SIM  based authentication mechanisms</a:t>
            </a:r>
          </a:p>
          <a:p>
            <a:pPr marL="800100" lvl="2" indent="0">
              <a:buNone/>
            </a:pPr>
            <a:endParaRPr lang="en-US" altLang="en-US" sz="1400" dirty="0">
              <a:solidFill>
                <a:srgbClr val="FF9933"/>
              </a:solidFill>
              <a:latin typeface="Helvetica 55 Roman" pitchFamily="2" charset="0"/>
              <a:cs typeface="ＭＳ Ｐゴシック" charset="0"/>
            </a:endParaRPr>
          </a:p>
          <a:p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Consequences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     </a:t>
            </a:r>
            <a:r>
              <a:rPr lang="en-US" sz="1400" dirty="0">
                <a:solidFill>
                  <a:schemeClr val="tx1"/>
                </a:solidFill>
                <a:latin typeface="Helvetica 55 Roman" pitchFamily="2" charset="0"/>
              </a:rPr>
              <a:t>All devices  accessing 5G networks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must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be identified and authenticated with a proven and </a:t>
            </a:r>
            <a:endParaRPr lang="en-US" sz="1400" dirty="0" smtClean="0">
              <a:solidFill>
                <a:srgbClr val="FF9933"/>
              </a:solidFill>
              <a:latin typeface="Helvetica 55 Roman" pitchFamily="2" charset="0"/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</a:rPr>
              <a:t>     certifiable  </a:t>
            </a:r>
            <a:r>
              <a:rPr lang="en-US" sz="1400" dirty="0">
                <a:solidFill>
                  <a:srgbClr val="FF9933"/>
                </a:solidFill>
                <a:latin typeface="Helvetica 55 Roman" pitchFamily="2" charset="0"/>
              </a:rPr>
              <a:t>SIM based authentication mechanisms.</a:t>
            </a:r>
            <a:endParaRPr lang="it-IT" sz="1400" dirty="0">
              <a:solidFill>
                <a:srgbClr val="FF9933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195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35496" y="332656"/>
            <a:ext cx="8651304" cy="792088"/>
          </a:xfrm>
        </p:spPr>
        <p:txBody>
          <a:bodyPr lIns="91440" tIns="45720" rIns="91440" bIns="45720" anchor="t"/>
          <a:lstStyle/>
          <a:p>
            <a:r>
              <a:rPr lang="it-IT" sz="2800" dirty="0"/>
              <a:t>Way Forward for 5G </a:t>
            </a:r>
            <a:r>
              <a:rPr lang="it-IT" sz="2800" dirty="0" smtClean="0"/>
              <a:t>securtity </a:t>
            </a:r>
            <a:endParaRPr lang="it-IT" sz="28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457200" y="1052736"/>
            <a:ext cx="8579296" cy="5400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1400" dirty="0" smtClean="0">
                <a:solidFill>
                  <a:schemeClr val="tx1"/>
                </a:solidFill>
                <a:latin typeface="Helvetica 55 Roman" pitchFamily="2" charset="0"/>
              </a:rPr>
              <a:t>The  existing  SIM Based authentication  Mechanisms for 3G and LTE  have  demonstrated their reliability</a:t>
            </a:r>
          </a:p>
          <a:p>
            <a:pPr marL="0" indent="0">
              <a:buNone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altLang="en-US" sz="1400" dirty="0">
              <a:solidFill>
                <a:srgbClr val="FF9933"/>
              </a:solidFill>
              <a:latin typeface="Helvetica 55 Roman" pitchFamily="2" charset="0"/>
            </a:endParaRPr>
          </a:p>
          <a:p>
            <a:pPr marL="0" indent="0">
              <a:buNone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Proposals :</a:t>
            </a:r>
          </a:p>
          <a:p>
            <a:pPr marL="0" indent="0"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it-IT" sz="1400" dirty="0" smtClean="0">
                <a:solidFill>
                  <a:schemeClr val="tx1"/>
                </a:solidFill>
                <a:latin typeface="Helvetica 55 Roman" pitchFamily="2" charset="0"/>
              </a:rPr>
              <a:t>Orange proposes the following requirements  for 5G security and authentification:</a:t>
            </a: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The </a:t>
            </a:r>
            <a:r>
              <a:rPr lang="en-GB" sz="1400" dirty="0">
                <a:solidFill>
                  <a:schemeClr val="tx1"/>
                </a:solidFill>
                <a:latin typeface="Helvetica 55 Roman" pitchFamily="2" charset="0"/>
                <a:cs typeface="ＭＳ Ｐゴシック" charset="0"/>
              </a:rPr>
              <a:t>subscriber’s identity together with </a:t>
            </a:r>
            <a:r>
              <a:rPr lang="en-GB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the credentials allowing the access to a given network shall </a:t>
            </a:r>
            <a:r>
              <a:rPr lang="en-GB" sz="1400" dirty="0" smtClean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be </a:t>
            </a:r>
            <a:r>
              <a:rPr lang="en-GB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stored in </a:t>
            </a:r>
            <a:r>
              <a:rPr lang="en-GB" sz="1400" dirty="0" smtClean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only a </a:t>
            </a:r>
            <a:r>
              <a:rPr lang="en-GB" sz="1400" dirty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dedicated physical secured and tamper resistant entity controlled and managed by mobile operator</a:t>
            </a:r>
            <a:r>
              <a:rPr lang="en-GB" sz="1400" dirty="0" smtClean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1400" dirty="0">
              <a:solidFill>
                <a:srgbClr val="FF9933"/>
              </a:solidFill>
              <a:latin typeface="Helvetica 55 Roman" pitchFamily="2" charset="0"/>
              <a:cs typeface="ＭＳ Ｐゴシック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tx1"/>
                </a:solidFill>
                <a:latin typeface="Helvetica 55 Roman" pitchFamily="2" charset="0"/>
              </a:rPr>
              <a:t>This </a:t>
            </a:r>
            <a:r>
              <a:rPr lang="en-US" sz="1400" dirty="0">
                <a:solidFill>
                  <a:schemeClr val="tx1"/>
                </a:solidFill>
                <a:latin typeface="Helvetica 55 Roman" pitchFamily="2" charset="0"/>
              </a:rPr>
              <a:t>physical entity must be </a:t>
            </a:r>
            <a:r>
              <a:rPr lang="en-US" sz="1400" dirty="0" smtClean="0">
                <a:solidFill>
                  <a:srgbClr val="FF9933"/>
                </a:solidFill>
                <a:latin typeface="Helvetica 55 Roman" pitchFamily="2" charset="0"/>
                <a:cs typeface="ＭＳ Ｐゴシック" charset="0"/>
              </a:rPr>
              <a:t>certifiable</a:t>
            </a:r>
          </a:p>
          <a:p>
            <a:pPr marL="0" indent="0"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043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47260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altLang="en-US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>
              <a:buNone/>
            </a:pPr>
            <a:endParaRPr lang="it-IT" sz="1400" dirty="0" smtClean="0">
              <a:solidFill>
                <a:schemeClr val="tx1"/>
              </a:solidFill>
              <a:latin typeface="Helvetica 55 Roman" pitchFamily="2" charset="0"/>
            </a:endParaRPr>
          </a:p>
          <a:p>
            <a:pPr marL="0" indent="0" algn="ctr">
              <a:buNone/>
            </a:pPr>
            <a:r>
              <a:rPr lang="it-IT" sz="4800" dirty="0" smtClean="0">
                <a:solidFill>
                  <a:schemeClr val="tx1"/>
                </a:solidFill>
                <a:latin typeface="Helvetica 55 Roman" pitchFamily="2" charset="0"/>
              </a:rPr>
              <a:t>Thank you</a:t>
            </a:r>
            <a:endParaRPr lang="it-IT" sz="4800" dirty="0">
              <a:solidFill>
                <a:schemeClr val="tx1"/>
              </a:solidFill>
              <a:latin typeface="Helvetica 55 Roman" pitchFamily="2" charset="0"/>
            </a:endParaRPr>
          </a:p>
          <a:p>
            <a:endParaRPr lang="it-IT" sz="1400" dirty="0">
              <a:solidFill>
                <a:schemeClr val="tx1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9516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7234</TotalTime>
  <Words>308</Words>
  <Application>Microsoft Office PowerPoint</Application>
  <PresentationFormat>On-screen Show (4:3)</PresentationFormat>
  <Paragraphs>66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Blank Presentation</vt:lpstr>
      <vt:lpstr>5G security</vt:lpstr>
      <vt:lpstr>Security mechanisms at access network</vt:lpstr>
      <vt:lpstr>Which Security mechanisms for 5G Network</vt:lpstr>
      <vt:lpstr>Way Forward for 5G securtity </vt:lpstr>
      <vt:lpstr>PowerPoint Presentation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TOSSOU Bruno IMT/OLN</cp:lastModifiedBy>
  <cp:revision>298</cp:revision>
  <cp:lastPrinted>2000-01-14T10:02:55Z</cp:lastPrinted>
  <dcterms:created xsi:type="dcterms:W3CDTF">1999-11-22T09:19:47Z</dcterms:created>
  <dcterms:modified xsi:type="dcterms:W3CDTF">2015-08-07T14:55:38Z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2097748813</vt:i4>
  </property>
  <property fmtid="{D5CDD505-2E9C-101B-9397-08002B2CF9AE}" pid="3" name="_NewReviewCycle">
    <vt:lpwstr/>
  </property>
  <property fmtid="{D5CDD505-2E9C-101B-9397-08002B2CF9AE}" pid="4" name="_EmailSubject">
    <vt:lpwstr>Proposed wording for 5G security contribution</vt:lpwstr>
  </property>
  <property fmtid="{D5CDD505-2E9C-101B-9397-08002B2CF9AE}" pid="5" name="_AuthorEmail">
    <vt:lpwstr>nick.sampson@orange.com</vt:lpwstr>
  </property>
  <property fmtid="{D5CDD505-2E9C-101B-9397-08002B2CF9AE}" pid="6" name="_AuthorEmailDisplayName">
    <vt:lpwstr>SAMPSON Nick IMT/OLN</vt:lpwstr>
  </property>
</Properties>
</file>