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2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6" d="100"/>
          <a:sy n="66" d="100"/>
        </p:scale>
        <p:origin x="1152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Automotive trend and use case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Bonnie.Chen@gm.com</a:t>
            </a:r>
            <a:endParaRPr lang="en-US" dirty="0" smtClean="0"/>
          </a:p>
          <a:p>
            <a:r>
              <a:rPr lang="en-US" dirty="0" smtClean="0"/>
              <a:t>GM </a:t>
            </a:r>
            <a:r>
              <a:rPr lang="en-US" dirty="0" err="1" smtClean="0"/>
              <a:t>Onstar</a:t>
            </a:r>
            <a:endParaRPr lang="en-US" dirty="0" smtClean="0"/>
          </a:p>
          <a:p>
            <a:r>
              <a:rPr lang="en-US" dirty="0" smtClean="0"/>
              <a:t>Agenda 8.6 SMART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S1-151204</a:t>
            </a:r>
            <a:endParaRPr lang="en-GB" b="1" dirty="0" smtClean="0"/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Automotive Trends</a:t>
            </a:r>
          </a:p>
          <a:p>
            <a:r>
              <a:rPr lang="en-US" dirty="0"/>
              <a:t>Use cases / requirements</a:t>
            </a:r>
          </a:p>
          <a:p>
            <a:r>
              <a:rPr lang="en-US" dirty="0"/>
              <a:t>Mapping and prioritizing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5812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69627"/>
            <a:ext cx="6909048" cy="782960"/>
          </a:xfrm>
        </p:spPr>
        <p:txBody>
          <a:bodyPr/>
          <a:lstStyle/>
          <a:p>
            <a:r>
              <a:rPr lang="en-US" dirty="0" smtClean="0"/>
              <a:t>Automotive </a:t>
            </a:r>
            <a:r>
              <a:rPr lang="en-US" dirty="0"/>
              <a:t>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352928" cy="5328592"/>
          </a:xfrm>
        </p:spPr>
        <p:txBody>
          <a:bodyPr/>
          <a:lstStyle/>
          <a:p>
            <a:pPr fontAlgn="b"/>
            <a:r>
              <a:rPr lang="en-US" dirty="0"/>
              <a:t>Automated </a:t>
            </a:r>
            <a:r>
              <a:rPr lang="en-US" dirty="0" smtClean="0"/>
              <a:t>driving</a:t>
            </a:r>
            <a:endParaRPr lang="en-US" dirty="0"/>
          </a:p>
          <a:p>
            <a:pPr marL="0" indent="0" fontAlgn="b">
              <a:buNone/>
            </a:pPr>
            <a:r>
              <a:rPr lang="en-US" dirty="0"/>
              <a:t> </a:t>
            </a:r>
          </a:p>
          <a:p>
            <a:pPr fontAlgn="b"/>
            <a:endParaRPr lang="en-US" dirty="0" smtClean="0"/>
          </a:p>
          <a:p>
            <a:pPr fontAlgn="b"/>
            <a:endParaRPr lang="en-US" dirty="0"/>
          </a:p>
          <a:p>
            <a:pPr fontAlgn="b"/>
            <a:r>
              <a:rPr lang="en-US" dirty="0" smtClean="0"/>
              <a:t>                 Urban </a:t>
            </a:r>
            <a:r>
              <a:rPr lang="en-US" dirty="0"/>
              <a:t>mobility</a:t>
            </a:r>
          </a:p>
          <a:p>
            <a:pPr lvl="1" fontAlgn="b"/>
            <a:endParaRPr lang="en-US" dirty="0"/>
          </a:p>
          <a:p>
            <a:pPr fontAlgn="b"/>
            <a:endParaRPr lang="en-US" dirty="0" smtClean="0"/>
          </a:p>
          <a:p>
            <a:pPr fontAlgn="b"/>
            <a:endParaRPr lang="en-US" dirty="0"/>
          </a:p>
          <a:p>
            <a:pPr fontAlgn="b"/>
            <a:r>
              <a:rPr lang="en-US" dirty="0" smtClean="0"/>
              <a:t>                                        Digital </a:t>
            </a:r>
            <a:r>
              <a:rPr lang="en-US" dirty="0"/>
              <a:t>life</a:t>
            </a:r>
          </a:p>
          <a:p>
            <a:pPr lvl="1" fontAlgn="b"/>
            <a:endParaRPr lang="en-US" dirty="0"/>
          </a:p>
          <a:p>
            <a:pPr lvl="1" fontAlgn="b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463982"/>
            <a:ext cx="2657475" cy="1724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321" y="3599253"/>
            <a:ext cx="2619375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832" y="4005064"/>
            <a:ext cx="2057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473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Automotive trends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Automated driving: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b="0" dirty="0" smtClean="0"/>
              <a:t>Roadmap/level </a:t>
            </a:r>
            <a:r>
              <a:rPr lang="en-US" sz="1800" b="0" dirty="0"/>
              <a:t>of automated driving, from manual to fully autonomous driving with </a:t>
            </a:r>
            <a:r>
              <a:rPr lang="en-US" sz="1800" b="0" dirty="0" smtClean="0"/>
              <a:t>6 </a:t>
            </a:r>
            <a:r>
              <a:rPr lang="en-US" sz="1800" b="0" dirty="0"/>
              <a:t>levels in between. Connectivity enables the capability to increase detection of neighboring road users, allow collaboration between them and infrastructure, allow traffic management etc</a:t>
            </a:r>
            <a:r>
              <a:rPr lang="en-US" sz="1800" b="0" dirty="0" smtClean="0"/>
              <a:t>…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Urban mobility:</a:t>
            </a:r>
          </a:p>
          <a:p>
            <a:pPr marL="0" indent="0">
              <a:buNone/>
            </a:pPr>
            <a:r>
              <a:rPr lang="en-US" sz="1800" b="0" dirty="0"/>
              <a:t>New schemes of transportation models for urban environments. Some examples are, vehicles sharing, vehicle as a service, smooth collaborative transition between different transportation methods (bus, vehicles, train etc…) to enable optimized and convenient </a:t>
            </a:r>
            <a:r>
              <a:rPr lang="en-US" sz="1800" b="0" dirty="0" smtClean="0"/>
              <a:t>travel</a:t>
            </a:r>
          </a:p>
          <a:p>
            <a:pPr marL="0" indent="0">
              <a:buNone/>
            </a:pPr>
            <a:endParaRPr lang="en-US" sz="1800" b="0" dirty="0"/>
          </a:p>
          <a:p>
            <a:r>
              <a:rPr lang="en-US" sz="1800" dirty="0"/>
              <a:t>Digital life:</a:t>
            </a:r>
          </a:p>
          <a:p>
            <a:pPr marL="0" indent="0">
              <a:buNone/>
            </a:pPr>
            <a:r>
              <a:rPr lang="en-US" sz="1800" b="0" dirty="0" smtClean="0"/>
              <a:t>Extend </a:t>
            </a:r>
            <a:r>
              <a:rPr lang="en-US" sz="1800" b="0" dirty="0"/>
              <a:t>user connectivity customer experience (e.g. at home, office, shopping malls) to the vehicle.  Allow users to enjoy seamless connectivity, BYOD, media content consumption and sharing, e-commerce etc…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3809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 smtClean="0"/>
              <a:t>Use cases classification – requirements vs. trends</a:t>
            </a:r>
            <a:br>
              <a:rPr lang="en-US" sz="2000" dirty="0" smtClean="0"/>
            </a:br>
            <a:r>
              <a:rPr lang="en-US" sz="2000" dirty="0" smtClean="0"/>
              <a:t>High level:</a:t>
            </a:r>
            <a:endParaRPr 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52400" y="1447800"/>
          <a:ext cx="8763000" cy="2875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1800"/>
                <a:gridCol w="2438400"/>
                <a:gridCol w="2257425"/>
                <a:gridCol w="1095375"/>
              </a:tblGrid>
              <a:tr h="87068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Bundle    \  Trend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Automated driving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Urban </a:t>
                      </a:r>
                      <a:r>
                        <a:rPr lang="en-US" sz="1800" u="none" strike="noStrike" dirty="0" smtClean="0">
                          <a:effectLst/>
                        </a:rPr>
                        <a:t>mobility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Digital life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</a:tr>
              <a:tr h="474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Vehicle as a platform/service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74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Reliable </a:t>
                      </a:r>
                      <a:r>
                        <a:rPr lang="en-US" sz="1800" u="none" strike="noStrike" dirty="0">
                          <a:effectLst/>
                        </a:rPr>
                        <a:t>&amp; high level communication service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7491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Local area communication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0624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Safety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705600" y="5486400"/>
          <a:ext cx="1704214" cy="1196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4214"/>
              </a:tblGrid>
              <a:tr h="398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1600" b="0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8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 smtClean="0">
                          <a:effectLst/>
                        </a:rPr>
                        <a:t>Medium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98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 smtClean="0">
                          <a:effectLst/>
                        </a:rPr>
                        <a:t>Low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031915" y="51054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Priority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1054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Automated driving is a ‘prime customer’ to next generation communication services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5264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classification – requirements vs. </a:t>
            </a:r>
            <a:r>
              <a:rPr lang="en-US" dirty="0" smtClean="0"/>
              <a:t>trends</a:t>
            </a:r>
            <a:br>
              <a:rPr lang="en-US" dirty="0" smtClean="0"/>
            </a:br>
            <a:r>
              <a:rPr lang="en-US" dirty="0" smtClean="0"/>
              <a:t>Detailed: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28601" y="995735"/>
          <a:ext cx="8762999" cy="47355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399"/>
                <a:gridCol w="4036593"/>
                <a:gridCol w="1094874"/>
                <a:gridCol w="1173079"/>
                <a:gridCol w="782054"/>
              </a:tblGrid>
              <a:tr h="32895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Automated </a:t>
                      </a:r>
                      <a:r>
                        <a:rPr lang="en-US" sz="1400" b="1" u="none" strike="noStrike" dirty="0" smtClean="0">
                          <a:effectLst/>
                        </a:rPr>
                        <a:t>driving </a:t>
                      </a:r>
                      <a:r>
                        <a:rPr lang="en-US" sz="1400" baseline="-25000" dirty="0" smtClean="0"/>
                        <a:t>**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Urban </a:t>
                      </a:r>
                      <a:r>
                        <a:rPr lang="en-US" sz="1400" b="1" u="none" strike="noStrike" dirty="0" smtClean="0">
                          <a:effectLst/>
                        </a:rPr>
                        <a:t>mobility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Digital life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B w="12700" cmpd="sng">
                      <a:noFill/>
                    </a:lnB>
                  </a:tcPr>
                </a:tc>
              </a:tr>
              <a:tr h="51419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Vehicle as a platform/service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e-commerce/e-wallet enabled vehicle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20702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Reliable &amp; high level communication service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Ubiquitous coverage (with same 5G radio)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T w="12700" cmpd="sng">
                      <a:noFill/>
                    </a:lnT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0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Operation under vehicle speed conditions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4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Affordable data usage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High DL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7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Several level of Automotive </a:t>
                      </a:r>
                      <a:r>
                        <a:rPr lang="en-US" sz="1600" u="none" strike="noStrike" dirty="0" err="1">
                          <a:effectLst/>
                        </a:rPr>
                        <a:t>QoS</a:t>
                      </a:r>
                      <a:r>
                        <a:rPr lang="en-US" sz="1600" u="none" strike="noStrike" dirty="0">
                          <a:effectLst/>
                        </a:rPr>
                        <a:t>/E (includes Safety)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359217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Local area communication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V2X ubiquitous</a:t>
                      </a:r>
                      <a:r>
                        <a:rPr lang="en-US" sz="1600" u="none" strike="noStrike" baseline="-25000" dirty="0" smtClean="0">
                          <a:effectLst/>
                        </a:rPr>
                        <a:t>*</a:t>
                      </a:r>
                      <a:r>
                        <a:rPr lang="en-US" sz="1600" u="none" strike="noStrike" dirty="0" smtClean="0">
                          <a:effectLst/>
                        </a:rPr>
                        <a:t> infrastructure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4027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V2V ubiquitous</a:t>
                      </a:r>
                      <a:r>
                        <a:rPr lang="en-US" sz="1600" u="none" strike="noStrike" baseline="-25000" dirty="0" smtClean="0">
                          <a:effectLst/>
                        </a:rPr>
                        <a:t>*</a:t>
                      </a:r>
                      <a:r>
                        <a:rPr lang="en-US" sz="1600" u="none" strike="noStrike" dirty="0" smtClean="0">
                          <a:effectLst/>
                        </a:rPr>
                        <a:t> infrastructure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402783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 Safety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Low latency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r>
                        <a:rPr lang="en-US" sz="14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End to end</a:t>
                      </a:r>
                      <a:endParaRPr lang="en-US" sz="1400" b="0" i="0" u="none" strike="noStrike" dirty="0">
                        <a:solidFill>
                          <a:srgbClr val="FFFF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43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‘</a:t>
                      </a:r>
                      <a:r>
                        <a:rPr lang="en-US" sz="1600" u="none" strike="noStrike" dirty="0" err="1">
                          <a:effectLst/>
                        </a:rPr>
                        <a:t>SIMless</a:t>
                      </a:r>
                      <a:r>
                        <a:rPr lang="en-US" sz="1600" u="none" strike="noStrike" dirty="0">
                          <a:effectLst/>
                        </a:rPr>
                        <a:t>' communications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48400" y="5890845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Priority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5773568"/>
            <a:ext cx="5047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-25000" dirty="0" smtClean="0"/>
              <a:t>* </a:t>
            </a:r>
            <a:r>
              <a:rPr lang="en-US" sz="1400" dirty="0" smtClean="0"/>
              <a:t>Ubiquitous service independent of operator coverage/license</a:t>
            </a:r>
            <a:endParaRPr lang="en-US" sz="1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5105400" y="6477000"/>
          <a:ext cx="1836786" cy="28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6786"/>
              </a:tblGrid>
              <a:tr h="280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specific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3916" y="6059966"/>
            <a:ext cx="2232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-25000" dirty="0" smtClean="0"/>
              <a:t>**</a:t>
            </a:r>
            <a:r>
              <a:rPr lang="en-US" sz="1400" dirty="0"/>
              <a:t> </a:t>
            </a:r>
            <a:r>
              <a:rPr lang="en-US" sz="1400" dirty="0" smtClean="0"/>
              <a:t>Automated driving scale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888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classification – requirements vs. </a:t>
            </a:r>
            <a:r>
              <a:rPr lang="en-US" dirty="0" smtClean="0"/>
              <a:t>trends</a:t>
            </a:r>
            <a:br>
              <a:rPr lang="en-US" dirty="0" smtClean="0"/>
            </a:br>
            <a:r>
              <a:rPr lang="en-US" dirty="0" smtClean="0"/>
              <a:t>Detailed: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28601" y="995735"/>
          <a:ext cx="8762999" cy="47355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6399"/>
                <a:gridCol w="4036593"/>
                <a:gridCol w="1094874"/>
                <a:gridCol w="1173079"/>
                <a:gridCol w="782054"/>
              </a:tblGrid>
              <a:tr h="32895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Automated </a:t>
                      </a:r>
                      <a:r>
                        <a:rPr lang="en-US" sz="1400" b="1" u="none" strike="noStrike" dirty="0" smtClean="0">
                          <a:effectLst/>
                        </a:rPr>
                        <a:t>driving </a:t>
                      </a:r>
                      <a:r>
                        <a:rPr lang="en-US" sz="1400" baseline="-25000" dirty="0" smtClean="0"/>
                        <a:t>**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Urban </a:t>
                      </a:r>
                      <a:r>
                        <a:rPr lang="en-US" sz="1400" b="1" u="none" strike="noStrike" dirty="0" smtClean="0">
                          <a:effectLst/>
                        </a:rPr>
                        <a:t>mobility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</a:rPr>
                        <a:t>Digital life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B w="12700" cmpd="sng">
                      <a:noFill/>
                    </a:lnB>
                  </a:tcPr>
                </a:tc>
              </a:tr>
              <a:tr h="51419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Vehicle as a platform/service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e-commerce/e-wallet enabled vehicle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20702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Reliable &amp; high level communication service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Ubiquitous coverage (with same 5G radio)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T w="12700" cmpd="sng">
                      <a:noFill/>
                    </a:lnT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lnT w="12700" cmpd="sng">
                      <a:noFill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07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Operation under vehicle speed conditions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4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Affordable data usage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High DL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7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Several level of Automotive </a:t>
                      </a:r>
                      <a:r>
                        <a:rPr lang="en-US" sz="1600" u="none" strike="noStrike" dirty="0" err="1">
                          <a:effectLst/>
                        </a:rPr>
                        <a:t>QoS</a:t>
                      </a:r>
                      <a:r>
                        <a:rPr lang="en-US" sz="1600" u="none" strike="noStrike" dirty="0">
                          <a:effectLst/>
                        </a:rPr>
                        <a:t>/E (includes Safety)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359217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Local area communication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V2X ubiquitous</a:t>
                      </a:r>
                      <a:r>
                        <a:rPr lang="en-US" sz="1600" u="none" strike="noStrike" baseline="-25000" dirty="0" smtClean="0">
                          <a:effectLst/>
                        </a:rPr>
                        <a:t>*</a:t>
                      </a:r>
                      <a:r>
                        <a:rPr lang="en-US" sz="1600" u="none" strike="noStrike" dirty="0" smtClean="0">
                          <a:effectLst/>
                        </a:rPr>
                        <a:t> infrastructure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4027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smtClean="0">
                          <a:effectLst/>
                        </a:rPr>
                        <a:t>V2V ubiquitous</a:t>
                      </a:r>
                      <a:r>
                        <a:rPr lang="en-US" sz="1600" u="none" strike="noStrike" baseline="-25000" dirty="0" smtClean="0">
                          <a:effectLst/>
                        </a:rPr>
                        <a:t>*</a:t>
                      </a:r>
                      <a:r>
                        <a:rPr lang="en-US" sz="1600" u="none" strike="noStrike" dirty="0" smtClean="0">
                          <a:effectLst/>
                        </a:rPr>
                        <a:t> infrastructure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</a:tr>
              <a:tr h="402783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n-US" sz="1400" b="1" u="none" strike="noStrike" dirty="0">
                          <a:effectLst/>
                        </a:rPr>
                        <a:t> Safety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Low latency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r>
                        <a:rPr lang="en-US" sz="1400" u="none" strike="noStrike" dirty="0" smtClean="0">
                          <a:solidFill>
                            <a:srgbClr val="FFFF00"/>
                          </a:solidFill>
                          <a:effectLst/>
                        </a:rPr>
                        <a:t>End to end</a:t>
                      </a:r>
                      <a:endParaRPr lang="en-US" sz="1400" b="0" i="0" u="none" strike="noStrike" dirty="0">
                        <a:solidFill>
                          <a:srgbClr val="FFFF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3943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‘</a:t>
                      </a:r>
                      <a:r>
                        <a:rPr lang="en-US" sz="1600" u="none" strike="noStrike" dirty="0" err="1">
                          <a:effectLst/>
                        </a:rPr>
                        <a:t>SIMless</a:t>
                      </a:r>
                      <a:r>
                        <a:rPr lang="en-US" sz="1600" u="none" strike="noStrike" dirty="0">
                          <a:effectLst/>
                        </a:rPr>
                        <a:t>' communications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GM Sans Regular" panose="02000503000000000004" pitchFamily="2" charset="0"/>
                      </a:endParaRPr>
                    </a:p>
                  </a:txBody>
                  <a:tcPr marL="1904" marR="1904" marT="1904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7162800" y="5966646"/>
          <a:ext cx="1247014" cy="815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7014"/>
              </a:tblGrid>
              <a:tr h="271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1400" b="0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271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 smtClean="0">
                          <a:effectLst/>
                        </a:rPr>
                        <a:t>Medium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71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 smtClean="0">
                          <a:effectLst/>
                        </a:rPr>
                        <a:t>Low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08104" y="5890845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Priority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5773568"/>
            <a:ext cx="50474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-25000" dirty="0" smtClean="0"/>
              <a:t>* </a:t>
            </a:r>
            <a:r>
              <a:rPr lang="en-US" sz="1400" dirty="0" smtClean="0"/>
              <a:t>Ubiquitous service independent of operator coverage/license</a:t>
            </a:r>
            <a:endParaRPr lang="en-US" sz="1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5105400" y="6477000"/>
          <a:ext cx="1836786" cy="28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6786"/>
              </a:tblGrid>
              <a:tr h="280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Automotive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specific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3916" y="6059966"/>
            <a:ext cx="2232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aseline="-25000" dirty="0" smtClean="0"/>
              <a:t>**</a:t>
            </a:r>
            <a:r>
              <a:rPr lang="en-US" sz="1400" dirty="0"/>
              <a:t> </a:t>
            </a:r>
            <a:r>
              <a:rPr lang="en-US" sz="1400" dirty="0" smtClean="0"/>
              <a:t>Automated driving scale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443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1091</TotalTime>
  <Words>410</Words>
  <Application>Microsoft Office PowerPoint</Application>
  <PresentationFormat>On-screen Show (4:3)</PresentationFormat>
  <Paragraphs>161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Bookman Old Style</vt:lpstr>
      <vt:lpstr>Calibri</vt:lpstr>
      <vt:lpstr>GM Sans Regular</vt:lpstr>
      <vt:lpstr>Times New Roman</vt:lpstr>
      <vt:lpstr>Blank Presentation</vt:lpstr>
      <vt:lpstr>Automotive trend and use case</vt:lpstr>
      <vt:lpstr>Topics</vt:lpstr>
      <vt:lpstr>Automotive Trends</vt:lpstr>
      <vt:lpstr>Automotive trends description</vt:lpstr>
      <vt:lpstr>Use cases classification – requirements vs. trends High level:</vt:lpstr>
      <vt:lpstr>Use cases classification – requirements vs. trends Detailed:</vt:lpstr>
      <vt:lpstr>Use cases classification – requirements vs. trends Detailed: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Chen, Bonnie</cp:lastModifiedBy>
  <cp:revision>306</cp:revision>
  <cp:lastPrinted>2000-01-14T10:02:55Z</cp:lastPrinted>
  <dcterms:created xsi:type="dcterms:W3CDTF">1999-11-22T09:19:47Z</dcterms:created>
  <dcterms:modified xsi:type="dcterms:W3CDTF">2015-04-03T14:52:10Z</dcterms:modified>
  <cp:category>Presentation</cp:category>
</cp:coreProperties>
</file>