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7" r:id="rId2"/>
    <p:sldId id="264" r:id="rId3"/>
    <p:sldId id="256" r:id="rId4"/>
    <p:sldId id="262" r:id="rId5"/>
    <p:sldId id="261" r:id="rId6"/>
    <p:sldId id="260" r:id="rId7"/>
    <p:sldId id="258" r:id="rId8"/>
    <p:sldId id="265" r:id="rId9"/>
    <p:sldId id="266" r:id="rId10"/>
  </p:sldIdLst>
  <p:sldSz cx="9144000" cy="6858000" type="screen4x3"/>
  <p:notesSz cx="6732588" cy="98552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7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04">
          <p15:clr>
            <a:srgbClr val="A4A3A4"/>
          </p15:clr>
        </p15:guide>
        <p15:guide id="2" pos="212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0"/>
      </p:ext>
    </p:extLst>
  </p:showPr>
  <p:clrMru>
    <a:srgbClr val="FF66CC"/>
    <a:srgbClr val="FF7C80"/>
    <a:srgbClr val="00FF00"/>
    <a:srgbClr val="FF0000"/>
    <a:srgbClr val="FFFF00"/>
    <a:srgbClr val="FFCC66"/>
    <a:srgbClr val="003399"/>
    <a:srgbClr val="0000CC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503" autoAdjust="0"/>
    <p:restoredTop sz="86401" autoAdjust="0"/>
  </p:normalViewPr>
  <p:slideViewPr>
    <p:cSldViewPr>
      <p:cViewPr varScale="1">
        <p:scale>
          <a:sx n="70" d="100"/>
          <a:sy n="70" d="100"/>
        </p:scale>
        <p:origin x="-1350" y="-108"/>
      </p:cViewPr>
      <p:guideLst>
        <p:guide orient="horz" pos="7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55" d="100"/>
          <a:sy n="55" d="100"/>
        </p:scale>
        <p:origin x="-1818" y="-96"/>
      </p:cViewPr>
      <p:guideLst>
        <p:guide orient="horz" pos="3104"/>
        <p:guide pos="2121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673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t" anchorCtr="0" compatLnSpc="1">
            <a:prstTxWarp prst="textNoShape">
              <a:avLst/>
            </a:prstTxWarp>
          </a:bodyPr>
          <a:lstStyle>
            <a:lvl1pPr algn="ctr"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600" b="1">
                <a:solidFill>
                  <a:schemeClr val="accent2"/>
                </a:solidFill>
                <a:latin typeface="Bookman Old Style" pitchFamily="18" charset="0"/>
              </a:defRPr>
            </a:lvl1pPr>
          </a:lstStyle>
          <a:p>
            <a:pPr>
              <a:defRPr/>
            </a:pPr>
            <a:r>
              <a:rPr lang="en-GB"/>
              <a:t>Presentation of SWG results in SA1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2600"/>
            <a:ext cx="6096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1000">
                <a:latin typeface="Arial" charset="0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248400" y="9372600"/>
            <a:ext cx="4572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27" tIns="45714" rIns="91427" bIns="45714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000" smtClean="0"/>
            </a:lvl1pPr>
          </a:lstStyle>
          <a:p>
            <a:pPr>
              <a:defRPr/>
            </a:pPr>
            <a:fld id="{7DB5D46A-1FFB-4EF7-B761-839DEEF79F8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417981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2813" y="746125"/>
            <a:ext cx="4908550" cy="368141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="" xmlns:a14="http://schemas.microsoft.com/office/drawing/2010/main" val="1"/>
            </a:ext>
          </a:extLst>
        </p:spPr>
      </p:sp>
      <p:sp>
        <p:nvSpPr>
          <p:cNvPr id="2051" name="Rectangle 3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896938" y="4681538"/>
            <a:ext cx="4938712" cy="44338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76" tIns="44444" rIns="90476" bIns="4444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 smtClean="0"/>
              <a:t>Click to edit Master text styles</a:t>
            </a:r>
          </a:p>
          <a:p>
            <a:pPr lvl="1"/>
            <a:r>
              <a:rPr lang="en-GB" noProof="0" smtClean="0"/>
              <a:t>Second level</a:t>
            </a:r>
          </a:p>
          <a:p>
            <a:pPr lvl="2"/>
            <a:r>
              <a:rPr lang="en-GB" noProof="0" smtClean="0"/>
              <a:t>Third level</a:t>
            </a:r>
          </a:p>
          <a:p>
            <a:pPr lvl="3"/>
            <a:r>
              <a:rPr lang="en-GB" noProof="0" smtClean="0"/>
              <a:t>Fourth level</a:t>
            </a:r>
          </a:p>
          <a:p>
            <a:pPr lvl="4"/>
            <a:r>
              <a:rPr lang="en-GB" noProof="0" smtClean="0"/>
              <a:t>Fifth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33656367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3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434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434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434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84203869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536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536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536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6163187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638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8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639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639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2395729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741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741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741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26160796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5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8436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7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8438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8439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182535155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59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19460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1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19462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19463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019907428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3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0484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5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0486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0487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279136892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1510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1511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3712642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ChangeArrowheads="1"/>
          </p:cNvSpPr>
          <p:nvPr/>
        </p:nvSpPr>
        <p:spPr bwMode="auto">
          <a:xfrm>
            <a:off x="3814763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1" name="Rectangle 3"/>
          <p:cNvSpPr>
            <a:spLocks noChangeArrowheads="1"/>
          </p:cNvSpPr>
          <p:nvPr/>
        </p:nvSpPr>
        <p:spPr bwMode="auto">
          <a:xfrm>
            <a:off x="3814763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0476" tIns="44444" rIns="90476" bIns="44444" anchor="b"/>
          <a:lstStyle/>
          <a:p>
            <a:pPr algn="r"/>
            <a:r>
              <a:rPr lang="en-GB" sz="1200">
                <a:latin typeface="Times New Roman" pitchFamily="18" charset="0"/>
              </a:rPr>
              <a:t>1</a:t>
            </a:r>
          </a:p>
        </p:txBody>
      </p:sp>
      <p:sp>
        <p:nvSpPr>
          <p:cNvPr id="22532" name="Rectangle 4"/>
          <p:cNvSpPr>
            <a:spLocks noChangeArrowheads="1"/>
          </p:cNvSpPr>
          <p:nvPr/>
        </p:nvSpPr>
        <p:spPr bwMode="auto">
          <a:xfrm>
            <a:off x="0" y="9363075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3" name="Rectangle 5"/>
          <p:cNvSpPr>
            <a:spLocks noChangeArrowheads="1"/>
          </p:cNvSpPr>
          <p:nvPr/>
        </p:nvSpPr>
        <p:spPr bwMode="auto">
          <a:xfrm>
            <a:off x="0" y="0"/>
            <a:ext cx="2917825" cy="49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  <a:buFontTx/>
              <a:buChar char="•"/>
            </a:pPr>
            <a:endParaRPr lang="en-US"/>
          </a:p>
        </p:txBody>
      </p:sp>
      <p:sp>
        <p:nvSpPr>
          <p:cNvPr id="22534" name="Rectangle 6"/>
          <p:cNvSpPr>
            <a:spLocks noGrp="1" noRot="1" noChangeAspect="1" noChangeArrowheads="1" noTextEdit="1"/>
          </p:cNvSpPr>
          <p:nvPr>
            <p:ph type="sldImg"/>
          </p:nvPr>
        </p:nvSpPr>
        <p:spPr>
          <a:ln cap="flat"/>
        </p:spPr>
      </p:sp>
      <p:sp>
        <p:nvSpPr>
          <p:cNvPr id="22535" name="Rectangle 7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en-US" smtClean="0"/>
          </a:p>
        </p:txBody>
      </p:sp>
    </p:spTree>
    <p:extLst>
      <p:ext uri="{BB962C8B-B14F-4D97-AF65-F5344CB8AC3E}">
        <p14:creationId xmlns="" xmlns:p14="http://schemas.microsoft.com/office/powerpoint/2010/main" val="3535230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GB" noProof="0" dirty="0" smtClean="0"/>
              <a:t>Click to edit Master subtitle style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90EAA2A2-D7B6-4AD3-A23E-CF57BD437A1D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104924971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9256" y="413792"/>
            <a:ext cx="6909048" cy="782960"/>
          </a:xfrm>
        </p:spPr>
        <p:txBody>
          <a:bodyPr/>
          <a:lstStyle>
            <a:lvl1pPr>
              <a:defRPr sz="3600"/>
            </a:lvl1pPr>
          </a:lstStyle>
          <a:p>
            <a:r>
              <a:rPr lang="en-GB" noProof="0" dirty="0" smtClean="0"/>
              <a:t>Click to edit Master title style</a:t>
            </a:r>
            <a:endParaRPr lang="en-GB" noProof="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268760"/>
            <a:ext cx="8352928" cy="5112568"/>
          </a:xfrm>
        </p:spPr>
        <p:txBody>
          <a:bodyPr/>
          <a:lstStyle/>
          <a:p>
            <a:pPr lvl="0"/>
            <a:r>
              <a:rPr lang="en-GB" noProof="0" dirty="0" smtClean="0"/>
              <a:t>Click to edit Master text styles</a:t>
            </a:r>
          </a:p>
          <a:p>
            <a:pPr lvl="1"/>
            <a:r>
              <a:rPr lang="en-GB" noProof="0" dirty="0" smtClean="0"/>
              <a:t>Second level</a:t>
            </a:r>
          </a:p>
          <a:p>
            <a:pPr lvl="2"/>
            <a:r>
              <a:rPr lang="en-GB" noProof="0" dirty="0" smtClean="0"/>
              <a:t>Third level</a:t>
            </a:r>
          </a:p>
          <a:p>
            <a:pPr lvl="3"/>
            <a:r>
              <a:rPr lang="en-GB" noProof="0" dirty="0" smtClean="0"/>
              <a:t>Fourth level</a:t>
            </a:r>
          </a:p>
          <a:p>
            <a:pPr lvl="4"/>
            <a:r>
              <a:rPr lang="en-GB" noProof="0" dirty="0" smtClean="0"/>
              <a:t>Fifth level</a:t>
            </a:r>
            <a:endParaRPr lang="en-GB" noProof="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 sz="1600" smtClean="0">
                <a:latin typeface="Arial" charset="0"/>
              </a:defRPr>
            </a:lvl1pPr>
          </a:lstStyle>
          <a:p>
            <a:pPr>
              <a:defRPr/>
            </a:pPr>
            <a:fld id="{38511184-F15A-4058-9126-49BCD423C07A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  <p:extLst>
      <p:ext uri="{BB962C8B-B14F-4D97-AF65-F5344CB8AC3E}">
        <p14:creationId xmlns="" xmlns:p14="http://schemas.microsoft.com/office/powerpoint/2010/main" val="300362071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609600"/>
            <a:ext cx="6477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488" tIns="44450" rIns="90488" bIns="4445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Master title style</a:t>
            </a:r>
          </a:p>
        </p:txBody>
      </p:sp>
      <p:pic>
        <p:nvPicPr>
          <p:cNvPr id="1028" name="Picture 9" descr="3GPP_TM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123825"/>
            <a:ext cx="1485900" cy="866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10" descr="3GPP_backgrd2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1884363"/>
            <a:ext cx="7924800" cy="4614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0" y="0"/>
            <a:ext cx="2124075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spcBef>
                <a:spcPct val="0"/>
              </a:spcBef>
              <a:spcAft>
                <a:spcPct val="0"/>
              </a:spcAft>
              <a:buFontTx/>
              <a:buNone/>
              <a:defRPr sz="2800" b="1">
                <a:solidFill>
                  <a:srgbClr val="0000CC"/>
                </a:solidFill>
                <a:latin typeface="Arial" charset="0"/>
              </a:defRPr>
            </a:lvl1pPr>
          </a:lstStyle>
          <a:p>
            <a:pPr>
              <a:defRPr/>
            </a:pPr>
            <a:r>
              <a:rPr lang="en-GB"/>
              <a:t>S1-12xxxx</a:t>
            </a:r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381750"/>
            <a:ext cx="2133600" cy="476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4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F596F7A4-FA51-44BF-8319-AAA0F40B49C0}" type="slidenum">
              <a:rPr lang="en-GB"/>
              <a:pPr>
                <a:defRPr/>
              </a:pPr>
              <a:t>‹#›</a:t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</p:sldLayoutIdLst>
  <p:transition spd="slow"/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5pPr>
      <a:lvl6pPr marL="4572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6pPr>
      <a:lvl7pPr marL="9144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7pPr>
      <a:lvl8pPr marL="13716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8pPr>
      <a:lvl9pPr marL="1828800" algn="l" rtl="0" eaLnBrk="0" fontAlgn="base" hangingPunct="0">
        <a:spcBef>
          <a:spcPct val="0"/>
        </a:spcBef>
        <a:spcAft>
          <a:spcPct val="0"/>
        </a:spcAft>
        <a:defRPr sz="4000" b="1" i="1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800" b="1">
          <a:solidFill>
            <a:srgbClr val="003399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sz="2400" b="1">
          <a:solidFill>
            <a:srgbClr val="003399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•"/>
        <a:defRPr sz="2000" b="1">
          <a:solidFill>
            <a:srgbClr val="003399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–"/>
        <a:defRPr b="1">
          <a:solidFill>
            <a:srgbClr val="003399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SzPct val="100000"/>
        <a:buChar char="»"/>
        <a:defRPr sz="1600" b="1">
          <a:solidFill>
            <a:srgbClr val="003399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130425"/>
            <a:ext cx="8062664" cy="1470025"/>
          </a:xfrm>
        </p:spPr>
        <p:txBody>
          <a:bodyPr/>
          <a:lstStyle/>
          <a:p>
            <a:r>
              <a:rPr lang="en-GB" altLang="zh-CN" dirty="0" smtClean="0"/>
              <a:t>FS</a:t>
            </a:r>
            <a:r>
              <a:rPr lang="en-GB" altLang="zh-CN" dirty="0" smtClean="0"/>
              <a:t>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</a:t>
            </a:r>
            <a:r>
              <a:rPr lang="en-GB" altLang="zh-CN" dirty="0" smtClean="0"/>
              <a:t> </a:t>
            </a:r>
            <a:r>
              <a:rPr lang="en-US" dirty="0" smtClean="0"/>
              <a:t>Status Update</a:t>
            </a:r>
            <a:br>
              <a:rPr lang="en-US" dirty="0" smtClean="0"/>
            </a:br>
            <a:r>
              <a:rPr lang="en-GB" altLang="zh-CN" sz="2800" dirty="0" smtClean="0"/>
              <a:t>Paging Policy Enhancements and Procedure Optimizations in LTE - status update</a:t>
            </a:r>
            <a:endParaRPr lang="en-US" sz="2800" i="0" dirty="0" smtClean="0">
              <a:solidFill>
                <a:srgbClr val="FF0000"/>
              </a:solidFill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err="1" smtClean="0"/>
              <a:t>Zhuoyun</a:t>
            </a:r>
            <a:r>
              <a:rPr lang="en-US" dirty="0" smtClean="0"/>
              <a:t> Zhang</a:t>
            </a:r>
          </a:p>
          <a:p>
            <a:r>
              <a:rPr lang="en-US" dirty="0" smtClean="0"/>
              <a:t>China Unicom</a:t>
            </a:r>
          </a:p>
          <a:p>
            <a:r>
              <a:rPr lang="en-GB" altLang="zh-CN" dirty="0" smtClean="0"/>
              <a:t>FS_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 </a:t>
            </a:r>
            <a:r>
              <a:rPr lang="en-US" dirty="0" err="1" smtClean="0"/>
              <a:t>Rapporteur</a:t>
            </a:r>
            <a:endParaRPr lang="en-US" dirty="0" smtClean="0"/>
          </a:p>
        </p:txBody>
      </p:sp>
      <p:sp>
        <p:nvSpPr>
          <p:cNvPr id="410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0" y="0"/>
            <a:ext cx="2860675" cy="476250"/>
          </a:xfrm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dirty="0" smtClean="0"/>
          </a:p>
          <a:p>
            <a:pPr eaLnBrk="0" hangingPunct="0"/>
            <a:endParaRPr lang="en-GB" dirty="0" smtClean="0"/>
          </a:p>
        </p:txBody>
      </p:sp>
      <p:sp>
        <p:nvSpPr>
          <p:cNvPr id="410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B7A434E9-7D68-4B96-8CAA-B87DD52A2F43}" type="slidenum">
              <a:rPr lang="en-GB" sz="1600"/>
              <a:pPr/>
              <a:t>1</a:t>
            </a:fld>
            <a:endParaRPr lang="en-GB" sz="1600"/>
          </a:p>
        </p:txBody>
      </p:sp>
      <p:sp>
        <p:nvSpPr>
          <p:cNvPr id="4102" name="Text Box 5"/>
          <p:cNvSpPr txBox="1">
            <a:spLocks noChangeArrowheads="1"/>
          </p:cNvSpPr>
          <p:nvPr/>
        </p:nvSpPr>
        <p:spPr bwMode="auto">
          <a:xfrm>
            <a:off x="0" y="6291263"/>
            <a:ext cx="2527488" cy="57297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=""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0488" tIns="44450" rIns="90488" bIns="44450">
            <a:spAutoFit/>
          </a:bodyPr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/>
              <a:t>3GPP TSG-SA WG1 Meeting #</a:t>
            </a:r>
            <a:r>
              <a:rPr lang="en-GB" sz="1200" b="1" dirty="0" smtClean="0"/>
              <a:t>66</a:t>
            </a:r>
            <a:endParaRPr lang="en-GB" sz="1200" b="1" dirty="0"/>
          </a:p>
          <a:p>
            <a:pPr>
              <a:spcBef>
                <a:spcPct val="20000"/>
              </a:spcBef>
              <a:spcAft>
                <a:spcPts val="600"/>
              </a:spcAft>
            </a:pPr>
            <a:r>
              <a:rPr lang="en-GB" sz="1200" b="1" dirty="0" smtClean="0"/>
              <a:t>Sapporo, Japan, 12-16 May 2014</a:t>
            </a:r>
            <a:endParaRPr lang="en-GB" sz="1200" dirty="0"/>
          </a:p>
        </p:txBody>
      </p:sp>
      <p:pic>
        <p:nvPicPr>
          <p:cNvPr id="4103" name="Picture 3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550" y="5157788"/>
            <a:ext cx="1249363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104" name="Oval Callout 1"/>
          <p:cNvSpPr>
            <a:spLocks noChangeArrowheads="1"/>
          </p:cNvSpPr>
          <p:nvPr/>
        </p:nvSpPr>
        <p:spPr bwMode="auto">
          <a:xfrm>
            <a:off x="900113" y="3789363"/>
            <a:ext cx="1584325" cy="904875"/>
          </a:xfrm>
          <a:prstGeom prst="wedgeEllipseCallout">
            <a:avLst>
              <a:gd name="adj1" fmla="val -39384"/>
              <a:gd name="adj2" fmla="val 105505"/>
            </a:avLst>
          </a:prstGeom>
          <a:solidFill>
            <a:srgbClr val="FFFF00"/>
          </a:solidFill>
          <a:ln w="12700">
            <a:solidFill>
              <a:schemeClr val="tx1"/>
            </a:solidFill>
            <a:round/>
            <a:headEnd/>
            <a:tailEnd/>
          </a:ln>
        </p:spPr>
        <p:txBody>
          <a:bodyPr lIns="72000" tIns="44450" rIns="72000" bIns="44450">
            <a:spAutoFit/>
          </a:bodyPr>
          <a:lstStyle/>
          <a:p>
            <a:pPr eaLnBrk="1" hangingPunct="1">
              <a:spcBef>
                <a:spcPct val="20000"/>
              </a:spcBef>
              <a:spcAft>
                <a:spcPts val="600"/>
              </a:spcAft>
            </a:pPr>
            <a:r>
              <a:rPr lang="en-US" sz="1200" b="1" i="1"/>
              <a:t>Remember: present only slides 3, 6, 7</a:t>
            </a: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 </a:t>
            </a:r>
            <a:r>
              <a:rPr lang="en-GB" dirty="0" smtClean="0"/>
              <a:t>Status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r>
              <a:rPr lang="en-GB" dirty="0" smtClean="0"/>
              <a:t>Is this a new WI? Yes</a:t>
            </a:r>
          </a:p>
          <a:p>
            <a:endParaRPr lang="en-GB" dirty="0" smtClean="0"/>
          </a:p>
          <a:p>
            <a:r>
              <a:rPr lang="en-GB" dirty="0" smtClean="0"/>
              <a:t>This WI has not been approved by SP</a:t>
            </a:r>
          </a:p>
          <a:p>
            <a:pPr marL="457200" lvl="1" indent="0"/>
            <a:r>
              <a:rPr lang="en-GB" dirty="0" smtClean="0"/>
              <a:t>The following slides assume approval at </a:t>
            </a:r>
            <a:r>
              <a:rPr lang="en-GB" dirty="0" smtClean="0"/>
              <a:t>SP#70</a:t>
            </a:r>
            <a:endParaRPr lang="en-GB" dirty="0" smtClean="0"/>
          </a:p>
        </p:txBody>
      </p:sp>
      <p:sp>
        <p:nvSpPr>
          <p:cNvPr id="512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dirty="0" smtClean="0"/>
          </a:p>
        </p:txBody>
      </p:sp>
      <p:sp>
        <p:nvSpPr>
          <p:cNvPr id="512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92070167-8E31-47AD-9E1B-DF36A84C151B}" type="slidenum">
              <a:rPr lang="en-GB" sz="1600"/>
              <a:pPr/>
              <a:t>2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 </a:t>
            </a:r>
            <a:r>
              <a:rPr lang="en-GB" dirty="0" smtClean="0"/>
              <a:t>Progress</a:t>
            </a:r>
          </a:p>
        </p:txBody>
      </p:sp>
      <p:sp>
        <p:nvSpPr>
          <p:cNvPr id="7171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Progress made at this meeting</a:t>
            </a:r>
          </a:p>
          <a:p>
            <a:pPr lvl="1">
              <a:defRPr/>
            </a:pPr>
            <a:r>
              <a:rPr lang="en-GB" altLang="zh-CN" dirty="0" smtClean="0"/>
              <a:t>WID has been agreed</a:t>
            </a:r>
            <a:endParaRPr lang="en-GB" altLang="zh-CN" i="1" dirty="0" smtClean="0">
              <a:solidFill>
                <a:schemeClr val="bg1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defRPr/>
            </a:pPr>
            <a:r>
              <a:rPr lang="en-GB" dirty="0" smtClean="0"/>
              <a:t>Work/Study Item Completion: 0%</a:t>
            </a:r>
          </a:p>
          <a:p>
            <a:pPr>
              <a:defRPr/>
            </a:pPr>
            <a:r>
              <a:rPr lang="en-GB" dirty="0" smtClean="0"/>
              <a:t>Controversial issues</a:t>
            </a:r>
          </a:p>
          <a:p>
            <a:pPr lvl="1">
              <a:defRPr/>
            </a:pPr>
            <a:r>
              <a:rPr lang="en-GB" dirty="0" smtClean="0"/>
              <a:t>None</a:t>
            </a:r>
          </a:p>
        </p:txBody>
      </p:sp>
      <p:sp>
        <p:nvSpPr>
          <p:cNvPr id="614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614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2B979FB2-E865-41B4-9B75-70EFBA89516F}" type="slidenum">
              <a:rPr lang="en-GB" sz="1600"/>
              <a:pPr/>
              <a:t>3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smtClean="0"/>
              <a:t>FS_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</a:t>
            </a:r>
            <a:r>
              <a:rPr lang="en-GB" dirty="0" smtClean="0"/>
              <a:t> </a:t>
            </a:r>
            <a:r>
              <a:rPr lang="en-GB" dirty="0" smtClean="0"/>
              <a:t>Meeting Time</a:t>
            </a:r>
          </a:p>
        </p:txBody>
      </p:sp>
      <p:sp>
        <p:nvSpPr>
          <p:cNvPr id="5123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Number of slots assigned at this meeting</a:t>
            </a:r>
          </a:p>
          <a:p>
            <a:pPr lvl="1">
              <a:defRPr/>
            </a:pPr>
            <a:r>
              <a:rPr lang="en-GB" dirty="0" smtClean="0"/>
              <a:t>sum of plenary and drafting slots: 0</a:t>
            </a:r>
          </a:p>
          <a:p>
            <a:pPr>
              <a:defRPr/>
            </a:pPr>
            <a:r>
              <a:rPr lang="en-GB" dirty="0" smtClean="0"/>
              <a:t>Number of slots requested for next meeting</a:t>
            </a:r>
          </a:p>
          <a:p>
            <a:pPr lvl="1">
              <a:defRPr/>
            </a:pPr>
            <a:r>
              <a:rPr lang="en-GB" dirty="0" smtClean="0"/>
              <a:t>sum of plenary and drafting slots: </a:t>
            </a:r>
            <a:r>
              <a:rPr lang="en-GB" dirty="0" smtClean="0"/>
              <a:t>2</a:t>
            </a:r>
            <a:endParaRPr lang="en-GB" dirty="0" smtClean="0"/>
          </a:p>
        </p:txBody>
      </p:sp>
      <p:sp>
        <p:nvSpPr>
          <p:cNvPr id="717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717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D59A3E26-8E2F-4957-8444-6639698F5844}" type="slidenum">
              <a:rPr lang="en-GB" sz="1600"/>
              <a:pPr/>
              <a:t>4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7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7773937" cy="782637"/>
          </a:xfrm>
        </p:spPr>
        <p:txBody>
          <a:bodyPr/>
          <a:lstStyle/>
          <a:p>
            <a:r>
              <a:rPr lang="en-GB" altLang="zh-CN" dirty="0" smtClean="0"/>
              <a:t>FS_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 </a:t>
            </a:r>
            <a:r>
              <a:rPr lang="en-GB" dirty="0" smtClean="0"/>
              <a:t>Completion Date</a:t>
            </a:r>
          </a:p>
        </p:txBody>
      </p:sp>
      <p:sp>
        <p:nvSpPr>
          <p:cNvPr id="9219" name="Rectangle 18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sz="2400" dirty="0" smtClean="0"/>
              <a:t>Target completion date in WID: </a:t>
            </a:r>
            <a:r>
              <a:rPr lang="en-GB" sz="2400" dirty="0" smtClean="0"/>
              <a:t>&lt;12/2015</a:t>
            </a:r>
            <a:r>
              <a:rPr lang="en-GB" sz="2400" dirty="0" smtClean="0"/>
              <a:t>&gt; </a:t>
            </a:r>
            <a:r>
              <a:rPr lang="en-GB" sz="2400" dirty="0" smtClean="0"/>
              <a:t>SP#70 </a:t>
            </a:r>
            <a:endParaRPr lang="en-GB" sz="2400" dirty="0" smtClean="0"/>
          </a:p>
          <a:p>
            <a:pPr>
              <a:defRPr/>
            </a:pPr>
            <a:r>
              <a:rPr lang="en-GB" sz="2400" dirty="0" smtClean="0">
                <a:solidFill>
                  <a:srgbClr val="FF0000"/>
                </a:solidFill>
              </a:rPr>
              <a:t>Is current completion date the same as above? Yes</a:t>
            </a:r>
          </a:p>
          <a:p>
            <a:pPr>
              <a:defRPr/>
            </a:pPr>
            <a:r>
              <a:rPr lang="en-GB" sz="2400" dirty="0" smtClean="0"/>
              <a:t>Will target completion date be met? Yes</a:t>
            </a:r>
          </a:p>
          <a:p>
            <a:pPr>
              <a:defRPr/>
            </a:pPr>
            <a:r>
              <a:rPr lang="en-GB" sz="2400" dirty="0" smtClean="0"/>
              <a:t>Expected </a:t>
            </a:r>
            <a:r>
              <a:rPr lang="en-GB" sz="2400" dirty="0"/>
              <a:t>date to send </a:t>
            </a:r>
            <a:r>
              <a:rPr lang="en-GB" sz="2400" dirty="0" smtClean="0"/>
              <a:t>TR to </a:t>
            </a:r>
            <a:r>
              <a:rPr lang="en-GB" sz="2400" dirty="0"/>
              <a:t>SA plenary:</a:t>
            </a:r>
          </a:p>
          <a:p>
            <a:pPr lvl="1">
              <a:defRPr/>
            </a:pPr>
            <a:r>
              <a:rPr lang="en-GB" sz="2200" dirty="0"/>
              <a:t>For information: </a:t>
            </a:r>
            <a:r>
              <a:rPr lang="en-GB" sz="2200" dirty="0" smtClean="0"/>
              <a:t>SA1#71 </a:t>
            </a:r>
            <a:r>
              <a:rPr lang="en-GB" sz="2200" dirty="0" smtClean="0"/>
              <a:t>(</a:t>
            </a:r>
            <a:r>
              <a:rPr lang="en-GB" sz="2200" dirty="0" smtClean="0"/>
              <a:t>08/2015</a:t>
            </a:r>
            <a:r>
              <a:rPr lang="en-GB" sz="2200" dirty="0" smtClean="0"/>
              <a:t>)</a:t>
            </a:r>
            <a:endParaRPr lang="en-GB" sz="2200" dirty="0"/>
          </a:p>
          <a:p>
            <a:pPr lvl="1">
              <a:defRPr/>
            </a:pPr>
            <a:r>
              <a:rPr lang="en-GB" sz="2200" dirty="0"/>
              <a:t>For approval: </a:t>
            </a:r>
            <a:r>
              <a:rPr lang="en-GB" sz="2200" dirty="0" smtClean="0"/>
              <a:t>SA1#72 (</a:t>
            </a:r>
            <a:r>
              <a:rPr lang="en-GB" sz="2200" dirty="0" smtClean="0"/>
              <a:t>11</a:t>
            </a:r>
            <a:r>
              <a:rPr lang="en-GB" sz="2200" dirty="0" smtClean="0"/>
              <a:t>/2015</a:t>
            </a:r>
            <a:r>
              <a:rPr lang="en-GB" sz="2200" dirty="0" smtClean="0"/>
              <a:t>)</a:t>
            </a:r>
          </a:p>
          <a:p>
            <a:pPr lvl="1">
              <a:defRPr/>
            </a:pPr>
            <a:endParaRPr lang="en-GB" sz="2200" dirty="0"/>
          </a:p>
        </p:txBody>
      </p:sp>
      <p:sp>
        <p:nvSpPr>
          <p:cNvPr id="819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8197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563CB76B-8874-4CC6-A3E4-9AAE09917743}" type="slidenum">
              <a:rPr lang="en-GB" sz="1600"/>
              <a:pPr/>
              <a:t>5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8061969" cy="782637"/>
          </a:xfrm>
        </p:spPr>
        <p:txBody>
          <a:bodyPr/>
          <a:lstStyle/>
          <a:p>
            <a:r>
              <a:rPr lang="en-GB" altLang="zh-CN" dirty="0" smtClean="0"/>
              <a:t>FS_</a:t>
            </a:r>
            <a:r>
              <a:rPr lang="zh-CN" altLang="zh-CN" dirty="0" smtClean="0"/>
              <a:t> </a:t>
            </a:r>
            <a:r>
              <a:rPr lang="en-GB" altLang="zh-CN" dirty="0" smtClean="0"/>
              <a:t>PPEPO_LTE </a:t>
            </a:r>
            <a:r>
              <a:rPr lang="en-GB" dirty="0" smtClean="0"/>
              <a:t>Planning/Progress</a:t>
            </a:r>
            <a:endParaRPr lang="en-GB" dirty="0" smtClean="0"/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Topics </a:t>
            </a:r>
            <a:r>
              <a:rPr lang="en-GB" dirty="0"/>
              <a:t>to focus on </a:t>
            </a:r>
            <a:r>
              <a:rPr lang="en-GB" dirty="0" smtClean="0"/>
              <a:t>at </a:t>
            </a:r>
            <a:r>
              <a:rPr lang="en-GB" dirty="0" smtClean="0"/>
              <a:t>SA1#70 (Apr. 2015):</a:t>
            </a:r>
            <a:endParaRPr lang="en-GB" dirty="0"/>
          </a:p>
          <a:p>
            <a:pPr lvl="1">
              <a:defRPr/>
            </a:pPr>
            <a:r>
              <a:rPr lang="en-GB" altLang="zh-CN" sz="1800" dirty="0" smtClean="0"/>
              <a:t>Skeleton TR</a:t>
            </a:r>
          </a:p>
          <a:p>
            <a:pPr lvl="1">
              <a:defRPr/>
            </a:pPr>
            <a:r>
              <a:rPr lang="en-GB" altLang="zh-CN" sz="1800" dirty="0" smtClean="0"/>
              <a:t>Introduction/scope</a:t>
            </a:r>
          </a:p>
          <a:p>
            <a:pPr lvl="1">
              <a:defRPr/>
            </a:pPr>
            <a:r>
              <a:rPr lang="en-GB" altLang="zh-CN" sz="1800" dirty="0" smtClean="0"/>
              <a:t>Use cases</a:t>
            </a:r>
          </a:p>
          <a:p>
            <a:pPr lvl="1">
              <a:defRPr/>
            </a:pPr>
            <a:r>
              <a:rPr lang="en-GB" altLang="zh-CN" sz="1800" dirty="0" smtClean="0"/>
              <a:t>Potential requirements</a:t>
            </a:r>
          </a:p>
          <a:p>
            <a:pPr>
              <a:defRPr/>
            </a:pPr>
            <a:r>
              <a:rPr lang="en-GB" dirty="0" smtClean="0"/>
              <a:t>Planning for subsequent meetings</a:t>
            </a:r>
          </a:p>
          <a:p>
            <a:pPr lvl="1">
              <a:defRPr/>
            </a:pPr>
            <a:r>
              <a:rPr lang="en-GB" sz="2000" dirty="0" smtClean="0"/>
              <a:t>SA1#71 (Aug. 2015)</a:t>
            </a:r>
            <a:endParaRPr lang="en-GB" sz="2000" dirty="0" smtClean="0"/>
          </a:p>
          <a:p>
            <a:pPr lvl="2">
              <a:defRPr/>
            </a:pPr>
            <a:r>
              <a:rPr lang="en-GB" altLang="zh-CN" sz="1800" dirty="0" smtClean="0"/>
              <a:t>Use cases</a:t>
            </a:r>
          </a:p>
          <a:p>
            <a:pPr lvl="2">
              <a:defRPr/>
            </a:pPr>
            <a:r>
              <a:rPr lang="en-GB" altLang="zh-CN" sz="1800" dirty="0" smtClean="0"/>
              <a:t>Potential requirements </a:t>
            </a:r>
          </a:p>
          <a:p>
            <a:pPr lvl="1">
              <a:defRPr/>
            </a:pPr>
            <a:r>
              <a:rPr lang="en-GB" altLang="zh-CN" dirty="0" smtClean="0"/>
              <a:t>SA1#72 (Nov. </a:t>
            </a:r>
            <a:r>
              <a:rPr lang="en-GB" altLang="zh-CN" dirty="0" smtClean="0"/>
              <a:t>2015)</a:t>
            </a:r>
          </a:p>
          <a:p>
            <a:pPr lvl="2">
              <a:defRPr/>
            </a:pPr>
            <a:r>
              <a:rPr lang="en-GB" altLang="zh-CN" sz="1800" dirty="0" smtClean="0"/>
              <a:t>Potential requirements</a:t>
            </a:r>
          </a:p>
          <a:p>
            <a:pPr lvl="2">
              <a:defRPr/>
            </a:pPr>
            <a:r>
              <a:rPr lang="en-GB" altLang="zh-CN" sz="1800" dirty="0" smtClean="0"/>
              <a:t>Clean-up</a:t>
            </a:r>
          </a:p>
          <a:p>
            <a:pPr lvl="1">
              <a:defRPr/>
            </a:pPr>
            <a:endParaRPr lang="en-GB" altLang="zh-CN" dirty="0" smtClean="0"/>
          </a:p>
        </p:txBody>
      </p:sp>
      <p:sp>
        <p:nvSpPr>
          <p:cNvPr id="922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9221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D88A94C-AFB9-4300-9D62-9AED906105B4}" type="slidenum">
              <a:rPr lang="en-GB" sz="1600"/>
              <a:pPr/>
              <a:t>6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US" smtClean="0"/>
              <a:t>Work plan between meetings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Email discussion</a:t>
            </a:r>
          </a:p>
          <a:p>
            <a:pPr lvl="1">
              <a:defRPr/>
            </a:pPr>
            <a:r>
              <a:rPr lang="en-GB" dirty="0" smtClean="0"/>
              <a:t>Focus items in previous slide</a:t>
            </a:r>
          </a:p>
          <a:p>
            <a:pPr lvl="1">
              <a:defRPr/>
            </a:pPr>
            <a:r>
              <a:rPr lang="en-GB" altLang="zh-CN" dirty="0" smtClean="0"/>
              <a:t>Socialize use cases</a:t>
            </a:r>
          </a:p>
          <a:p>
            <a:pPr lvl="1">
              <a:defRPr/>
            </a:pPr>
            <a:r>
              <a:rPr lang="en-GB" dirty="0" smtClean="0"/>
              <a:t>planning next meeting</a:t>
            </a:r>
          </a:p>
          <a:p>
            <a:pPr lvl="1">
              <a:defRPr/>
            </a:pPr>
            <a:r>
              <a:rPr lang="en-GB" dirty="0" smtClean="0"/>
              <a:t>Tentative start date: </a:t>
            </a:r>
            <a:r>
              <a:rPr lang="en-GB" dirty="0" smtClean="0"/>
              <a:t>&lt;</a:t>
            </a:r>
            <a:r>
              <a:rPr lang="en-GB" dirty="0" smtClean="0"/>
              <a:t>15</a:t>
            </a:r>
            <a:r>
              <a:rPr lang="en-GB" dirty="0" smtClean="0"/>
              <a:t>/02/2015&gt;</a:t>
            </a:r>
            <a:endParaRPr lang="en-GB" dirty="0" smtClean="0"/>
          </a:p>
        </p:txBody>
      </p:sp>
      <p:sp>
        <p:nvSpPr>
          <p:cNvPr id="1024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10245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637BB5CD-6F85-4063-8FDF-401E4BDFB3BA}" type="slidenum">
              <a:rPr lang="en-GB" sz="1600"/>
              <a:pPr/>
              <a:t>7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Progress Estimate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>
              <a:defRPr/>
            </a:pPr>
            <a:r>
              <a:rPr lang="en-GB" dirty="0" smtClean="0"/>
              <a:t>Estimated percentage completion:</a:t>
            </a:r>
          </a:p>
          <a:p>
            <a:pPr lvl="1">
              <a:defRPr/>
            </a:pPr>
            <a:r>
              <a:rPr lang="en-GB" dirty="0" smtClean="0"/>
              <a:t>SA1#70 (</a:t>
            </a:r>
            <a:r>
              <a:rPr lang="en-GB" altLang="zh-CN" dirty="0" smtClean="0"/>
              <a:t>Apr</a:t>
            </a:r>
            <a:r>
              <a:rPr lang="en-GB" dirty="0" smtClean="0"/>
              <a:t> 2015): </a:t>
            </a:r>
            <a:r>
              <a:rPr lang="en-GB" dirty="0" smtClean="0"/>
              <a:t>30%</a:t>
            </a:r>
          </a:p>
          <a:p>
            <a:pPr lvl="1">
              <a:defRPr/>
            </a:pPr>
            <a:r>
              <a:rPr lang="en-GB" dirty="0" smtClean="0"/>
              <a:t>SA1#71 (Aug 2015): 70%</a:t>
            </a:r>
            <a:endParaRPr lang="en-GB" dirty="0"/>
          </a:p>
          <a:p>
            <a:pPr lvl="1">
              <a:defRPr/>
            </a:pPr>
            <a:r>
              <a:rPr lang="en-GB" dirty="0" smtClean="0"/>
              <a:t>SA1#72 (Nov </a:t>
            </a:r>
            <a:r>
              <a:rPr lang="en-GB" dirty="0" smtClean="0"/>
              <a:t>2015): </a:t>
            </a:r>
            <a:r>
              <a:rPr lang="en-GB" dirty="0" smtClean="0"/>
              <a:t>100%</a:t>
            </a:r>
            <a:endParaRPr lang="en-GB" dirty="0" smtClean="0"/>
          </a:p>
        </p:txBody>
      </p:sp>
      <p:sp>
        <p:nvSpPr>
          <p:cNvPr id="1126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11269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F59B023E-A29D-49F3-AE99-1C536680FE49}" type="slidenum">
              <a:rPr lang="en-GB" sz="1600"/>
              <a:pPr/>
              <a:t>8</a:t>
            </a:fld>
            <a:endParaRPr lang="en-GB" sz="160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398463" y="414338"/>
            <a:ext cx="6910387" cy="782637"/>
          </a:xfrm>
        </p:spPr>
        <p:txBody>
          <a:bodyPr/>
          <a:lstStyle/>
          <a:p>
            <a:r>
              <a:rPr lang="en-GB" altLang="zh-CN" dirty="0" err="1" smtClean="0"/>
              <a:t>FS_eULRS</a:t>
            </a:r>
            <a:r>
              <a:rPr lang="en-GB" altLang="zh-CN" dirty="0" smtClean="0"/>
              <a:t> </a:t>
            </a:r>
            <a:r>
              <a:rPr lang="en-GB" dirty="0" smtClean="0"/>
              <a:t>Agreed documents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idx="1"/>
          </p:nvPr>
        </p:nvSpPr>
        <p:spPr>
          <a:xfrm>
            <a:off x="395288" y="1268413"/>
            <a:ext cx="8353425" cy="5113337"/>
          </a:xfrm>
        </p:spPr>
        <p:txBody>
          <a:bodyPr/>
          <a:lstStyle/>
          <a:p>
            <a:pPr marL="0" lvl="1" indent="0">
              <a:buFontTx/>
              <a:buNone/>
              <a:defRPr/>
            </a:pPr>
            <a:r>
              <a:rPr lang="en-GB" i="1" dirty="0" smtClean="0">
                <a:solidFill>
                  <a:schemeClr val="bg1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Guide: List agreed CRs. For draft TR/TS, list agreed contributions – document details can be copied from meeting Agenda</a:t>
            </a:r>
          </a:p>
          <a:p>
            <a:pPr>
              <a:defRPr/>
            </a:pPr>
            <a:r>
              <a:rPr lang="en-GB" dirty="0" smtClean="0"/>
              <a:t>List of agreed documents at this meeting:</a:t>
            </a:r>
          </a:p>
          <a:p>
            <a:pPr>
              <a:defRPr/>
            </a:pPr>
            <a:endParaRPr lang="en-GB" dirty="0" smtClean="0"/>
          </a:p>
        </p:txBody>
      </p:sp>
      <p:sp>
        <p:nvSpPr>
          <p:cNvPr id="1229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0" hangingPunct="0"/>
            <a:r>
              <a:rPr lang="en-GB" altLang="zh-CN" dirty="0" smtClean="0"/>
              <a:t>S1-150318</a:t>
            </a:r>
            <a:endParaRPr lang="en-GB" altLang="zh-CN" dirty="0" smtClean="0"/>
          </a:p>
        </p:txBody>
      </p:sp>
      <p:sp>
        <p:nvSpPr>
          <p:cNvPr id="12293" name="Slide Number Placeholder 4"/>
          <p:cNvSpPr>
            <a:spLocks noGrp="1"/>
          </p:cNvSpPr>
          <p:nvPr>
            <p:ph type="sldNum" sz="quarter" idx="11"/>
          </p:nvPr>
        </p:nvSpPr>
        <p:spPr>
          <a:noFill/>
        </p:spPr>
        <p:txBody>
          <a:bodyPr/>
          <a:lstStyle>
            <a:lvl1pPr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>
              <a:defRPr sz="2800">
                <a:solidFill>
                  <a:schemeClr val="tx1"/>
                </a:solidFill>
                <a:latin typeface="Arial" charset="0"/>
              </a:defRPr>
            </a:lvl2pPr>
            <a:lvl3pPr marL="1143000" indent="-228600">
              <a:defRPr sz="2800">
                <a:solidFill>
                  <a:schemeClr val="tx1"/>
                </a:solidFill>
                <a:latin typeface="Arial" charset="0"/>
              </a:defRPr>
            </a:lvl3pPr>
            <a:lvl4pPr marL="1600200" indent="-228600">
              <a:defRPr sz="2800">
                <a:solidFill>
                  <a:schemeClr val="tx1"/>
                </a:solidFill>
                <a:latin typeface="Arial" charset="0"/>
              </a:defRPr>
            </a:lvl4pPr>
            <a:lvl5pPr marL="2057400" indent="-228600">
              <a:defRPr sz="28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</a:defRPr>
            </a:lvl9pPr>
          </a:lstStyle>
          <a:p>
            <a:fld id="{1F9893AE-7564-4CB4-B923-A82F5AC5D67D}" type="slidenum">
              <a:rPr lang="en-GB" sz="1600"/>
              <a:pPr/>
              <a:t>9</a:t>
            </a:fld>
            <a:endParaRPr lang="en-GB" sz="160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684213" y="2924175"/>
          <a:ext cx="7772400" cy="99695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82323"/>
                <a:gridCol w="2516302"/>
                <a:gridCol w="4073775"/>
              </a:tblGrid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6024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45570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u="sng" dirty="0" err="1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Tdoc</a:t>
                      </a:r>
                      <a:r>
                        <a:rPr lang="en-GB" sz="1400" u="sng" dirty="0" smtClean="0">
                          <a:solidFill>
                            <a:srgbClr val="0000FF"/>
                          </a:solidFill>
                          <a:effectLst/>
                          <a:latin typeface="Arial"/>
                          <a:ea typeface="Calibri"/>
                          <a:cs typeface="Arial"/>
                        </a:rPr>
                        <a:t> number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Sourcing company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n-GB" sz="1400" dirty="0" smtClean="0">
                          <a:effectLst/>
                          <a:latin typeface="Arial"/>
                          <a:ea typeface="Calibri"/>
                          <a:cs typeface="Times New Roman"/>
                        </a:rPr>
                        <a:t>Title</a:t>
                      </a:r>
                      <a:endParaRPr lang="en-GB" sz="1400" dirty="0">
                        <a:effectLst/>
                        <a:latin typeface="Arial"/>
                        <a:ea typeface="Calibri"/>
                        <a:cs typeface="Times New Roman"/>
                      </a:endParaRPr>
                    </a:p>
                  </a:txBody>
                  <a:tcPr marL="56527" marR="565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lank Presentation">
  <a:themeElements>
    <a:clrScheme name="Blank Presentation 2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Blank Presentatio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=""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0488" tIns="44450" rIns="90488" bIns="4445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20000"/>
          </a:spcBef>
          <a:spcAft>
            <a:spcPts val="600"/>
          </a:spcAft>
          <a:buClrTx/>
          <a:buSzTx/>
          <a:buFontTx/>
          <a:buChar char="•"/>
          <a:tabLst/>
          <a:defRPr kumimoji="0" lang="en-GB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Blank Presentation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Blank Presentation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4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Blank Presentatio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Designs\Artsy.pot</Template>
  <TotalTime>79</TotalTime>
  <Words>352</Words>
  <Application>Microsoft Office PowerPoint</Application>
  <PresentationFormat>全屏显示(4:3)</PresentationFormat>
  <Paragraphs>96</Paragraphs>
  <Slides>9</Slides>
  <Notes>9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Blank Presentation</vt:lpstr>
      <vt:lpstr>FS_ PPEPO_LTE Status Update Paging Policy Enhancements and Procedure Optimizations in LTE - status update</vt:lpstr>
      <vt:lpstr>FS_ PPEPO_LTE Status</vt:lpstr>
      <vt:lpstr>FS_ PPEPO_LTE Progress</vt:lpstr>
      <vt:lpstr>FS_ PPEPO_LTE Meeting Time</vt:lpstr>
      <vt:lpstr>FS_ PPEPO_LTE Completion Date</vt:lpstr>
      <vt:lpstr>FS_ PPEPO_LTE Planning/Progress</vt:lpstr>
      <vt:lpstr>Work plan between meetings</vt:lpstr>
      <vt:lpstr>FS_eULRS Progress Estimate</vt:lpstr>
      <vt:lpstr>FS_eULRS Agreed documents</vt:lpstr>
    </vt:vector>
  </TitlesOfParts>
  <Company>MCC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general presentation</dc:title>
  <dc:creator>Maurice Pope</dc:creator>
  <cp:keywords>3GPP</cp:keywords>
  <cp:lastModifiedBy>Administrator zzy2</cp:lastModifiedBy>
  <cp:revision>303</cp:revision>
  <cp:lastPrinted>2000-01-14T10:02:55Z</cp:lastPrinted>
  <dcterms:created xsi:type="dcterms:W3CDTF">1999-11-22T09:19:47Z</dcterms:created>
  <dcterms:modified xsi:type="dcterms:W3CDTF">2015-02-06T04:24:42Z</dcterms:modified>
  <cp:category>Presentation</cp:category>
</cp:coreProperties>
</file>