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9"/>
  </p:handoutMasterIdLst>
  <p:sldIdLst>
    <p:sldId id="256" r:id="rId2"/>
    <p:sldId id="260" r:id="rId3"/>
    <p:sldId id="263" r:id="rId4"/>
    <p:sldId id="264" r:id="rId5"/>
    <p:sldId id="265" r:id="rId6"/>
    <p:sldId id="259" r:id="rId7"/>
    <p:sldId id="262" r:id="rId8"/>
  </p:sldIdLst>
  <p:sldSz cx="12192000" cy="6858000"/>
  <p:notesSz cx="9874250" cy="679767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3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0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593124" y="0"/>
            <a:ext cx="4278842" cy="3410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CC562-6F40-4912-BE3B-AE7280099856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645661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593124" y="645661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D8AA9E-A6A9-4E2B-A1CE-595DFF1F89B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23245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6624638"/>
            <a:ext cx="19304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TW" sz="600" smtClean="0">
                <a:ea typeface="微軟正黑體" pitchFamily="34" charset="-120"/>
              </a:rPr>
              <a:t>Copyright 2014</a:t>
            </a:r>
            <a:r>
              <a:rPr lang="zh-TW" altLang="en-US" sz="600" smtClean="0">
                <a:ea typeface="微軟正黑體" pitchFamily="34" charset="-120"/>
              </a:rPr>
              <a:t> </a:t>
            </a:r>
            <a:r>
              <a:rPr lang="en-US" altLang="zh-TW" sz="600" smtClean="0">
                <a:ea typeface="微軟正黑體" pitchFamily="34" charset="-120"/>
              </a:rPr>
              <a:t>ITRI </a:t>
            </a:r>
            <a:r>
              <a:rPr lang="zh-TW" altLang="en-US" sz="600" smtClean="0">
                <a:ea typeface="微軟正黑體" pitchFamily="34" charset="-120"/>
              </a:rPr>
              <a:t>工業技術研究院</a:t>
            </a:r>
          </a:p>
        </p:txBody>
      </p:sp>
      <p:pic>
        <p:nvPicPr>
          <p:cNvPr id="5" name="Picture 11" descr="itri_EL_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67" y="444500"/>
            <a:ext cx="4908551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002367" y="3786188"/>
            <a:ext cx="8534400" cy="1257300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3242733" y="5462588"/>
            <a:ext cx="6443133" cy="476250"/>
          </a:xfrm>
        </p:spPr>
        <p:txBody>
          <a:bodyPr anchor="t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fld id="{AC110732-D5EB-4E11-B3B1-BACA2CF02A6D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2288118" y="6491288"/>
            <a:ext cx="6900333" cy="366712"/>
          </a:xfrm>
        </p:spPr>
        <p:txBody>
          <a:bodyPr anchor="t"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723968" y="6511926"/>
            <a:ext cx="2468033" cy="346075"/>
          </a:xfrm>
        </p:spPr>
        <p:txBody>
          <a:bodyPr anchor="t"/>
          <a:lstStyle>
            <a:lvl1pPr fontAlgn="base">
              <a:defRPr>
                <a:solidFill>
                  <a:schemeClr val="tx1"/>
                </a:solidFill>
              </a:defRPr>
            </a:lvl1pPr>
          </a:lstStyle>
          <a:p>
            <a:fld id="{1E8137B9-B58C-43F1-BFAF-89DF38F3BC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913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10732-D5EB-4E11-B3B1-BACA2CF02A6D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137B9-B58C-43F1-BFAF-89DF38F3BC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2202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972551" y="0"/>
            <a:ext cx="2789767" cy="61976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1134" y="0"/>
            <a:ext cx="8168217" cy="61976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10732-D5EB-4E11-B3B1-BACA2CF02A6D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137B9-B58C-43F1-BFAF-89DF38F3BC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32470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1133" y="0"/>
            <a:ext cx="11159067" cy="12065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609600" y="1439864"/>
            <a:ext cx="11152717" cy="4757737"/>
          </a:xfrm>
        </p:spPr>
        <p:txBody>
          <a:bodyPr/>
          <a:lstStyle/>
          <a:p>
            <a:pPr lvl="0"/>
            <a:r>
              <a:rPr lang="zh-TW" altLang="en-US" noProof="0" smtClean="0"/>
              <a:t>按一下圖示以新增表格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10732-D5EB-4E11-B3B1-BACA2CF02A6D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137B9-B58C-43F1-BFAF-89DF38F3BC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7061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10732-D5EB-4E11-B3B1-BACA2CF02A6D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137B9-B58C-43F1-BFAF-89DF38F3BC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245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10732-D5EB-4E11-B3B1-BACA2CF02A6D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137B9-B58C-43F1-BFAF-89DF38F3BC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119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09601" y="1439864"/>
            <a:ext cx="5473700" cy="47577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286501" y="1439864"/>
            <a:ext cx="5475817" cy="47577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10732-D5EB-4E11-B3B1-BACA2CF02A6D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137B9-B58C-43F1-BFAF-89DF38F3BC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0299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10732-D5EB-4E11-B3B1-BACA2CF02A6D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137B9-B58C-43F1-BFAF-89DF38F3BC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0079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10732-D5EB-4E11-B3B1-BACA2CF02A6D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137B9-B58C-43F1-BFAF-89DF38F3BC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2981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10732-D5EB-4E11-B3B1-BACA2CF02A6D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137B9-B58C-43F1-BFAF-89DF38F3BC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0041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10732-D5EB-4E11-B3B1-BACA2CF02A6D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137B9-B58C-43F1-BFAF-89DF38F3BC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2971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10732-D5EB-4E11-B3B1-BACA2CF02A6D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137B9-B58C-43F1-BFAF-89DF38F3BC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2230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2"/>
          <p:cNvSpPr>
            <a:spLocks noChangeArrowheads="1"/>
          </p:cNvSpPr>
          <p:nvPr/>
        </p:nvSpPr>
        <p:spPr bwMode="auto">
          <a:xfrm>
            <a:off x="0" y="6618288"/>
            <a:ext cx="12192000" cy="239712"/>
          </a:xfrm>
          <a:prstGeom prst="rect">
            <a:avLst/>
          </a:prstGeom>
          <a:solidFill>
            <a:srgbClr val="28AEC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lang="zh-TW" altLang="en-US" sz="1800" smtClean="0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1133" y="0"/>
            <a:ext cx="11159067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39864"/>
            <a:ext cx="11152717" cy="475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57634" y="6619876"/>
            <a:ext cx="24003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bg1"/>
                </a:solidFill>
                <a:latin typeface="Arial" charset="0"/>
                <a:ea typeface="+mn-ea"/>
              </a:defRPr>
            </a:lvl1pPr>
          </a:lstStyle>
          <a:p>
            <a:fld id="{AC110732-D5EB-4E11-B3B1-BACA2CF02A6D}" type="datetimeFigureOut">
              <a:rPr lang="zh-TW" altLang="en-US" smtClean="0"/>
              <a:t>2015/1/23</a:t>
            </a:fld>
            <a:endParaRPr lang="zh-TW" alt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391276"/>
            <a:ext cx="81280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latin typeface="Arial" charset="0"/>
                <a:ea typeface="+mn-ea"/>
              </a:defRPr>
            </a:lvl1pPr>
          </a:lstStyle>
          <a:p>
            <a:endParaRPr lang="zh-TW" alt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30000" y="6619876"/>
            <a:ext cx="7620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fontAlgn="ctr" hangingPunct="1">
              <a:defRPr sz="1200">
                <a:solidFill>
                  <a:schemeClr val="bg1"/>
                </a:solidFill>
                <a:ea typeface="微軟正黑體" panose="020B0604030504040204" pitchFamily="34" charset="-120"/>
              </a:defRPr>
            </a:lvl1pPr>
          </a:lstStyle>
          <a:p>
            <a:fld id="{1E8137B9-B58C-43F1-BFAF-89DF38F3BC7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32" name="Text Box 17"/>
          <p:cNvSpPr txBox="1">
            <a:spLocks noChangeArrowheads="1"/>
          </p:cNvSpPr>
          <p:nvPr/>
        </p:nvSpPr>
        <p:spPr bwMode="auto">
          <a:xfrm>
            <a:off x="0" y="6646863"/>
            <a:ext cx="2711451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800" smtClean="0">
                <a:solidFill>
                  <a:schemeClr val="bg1"/>
                </a:solidFill>
                <a:ea typeface="微軟正黑體" pitchFamily="34" charset="-120"/>
              </a:rPr>
              <a:t>Copyright 2014 ITRI </a:t>
            </a:r>
            <a:r>
              <a:rPr lang="zh-TW" altLang="en-US" sz="800" smtClean="0">
                <a:solidFill>
                  <a:schemeClr val="bg1"/>
                </a:solidFill>
                <a:ea typeface="微軟正黑體" pitchFamily="34" charset="-120"/>
              </a:rPr>
              <a:t>工業技術研究院</a:t>
            </a:r>
          </a:p>
        </p:txBody>
      </p:sp>
      <p:pic>
        <p:nvPicPr>
          <p:cNvPr id="1033" name="Picture 22" descr="itri_CEL_A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334" y="6278563"/>
            <a:ext cx="1672167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0900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757893" cy="2387600"/>
          </a:xfrm>
        </p:spPr>
        <p:txBody>
          <a:bodyPr>
            <a:normAutofit/>
          </a:bodyPr>
          <a:lstStyle/>
          <a:p>
            <a:r>
              <a:rPr lang="en-US" altLang="zh-TW" sz="4800" dirty="0" smtClean="0"/>
              <a:t>Discussion on very High Mobility Networks &amp; Scenarios</a:t>
            </a:r>
            <a:endParaRPr lang="zh-TW" altLang="en-US" sz="48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5416893" y="3788607"/>
            <a:ext cx="1972104" cy="405566"/>
          </a:xfrm>
        </p:spPr>
        <p:txBody>
          <a:bodyPr/>
          <a:lstStyle/>
          <a:p>
            <a:r>
              <a:rPr lang="en-US" altLang="zh-TW" dirty="0" smtClean="0">
                <a:latin typeface="Miriam" panose="020B0502050101010101" pitchFamily="34" charset="-79"/>
                <a:cs typeface="Miriam" panose="020B0502050101010101" pitchFamily="34" charset="-79"/>
              </a:rPr>
              <a:t>Chia-Lin Lai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99586" y="4976152"/>
            <a:ext cx="80575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/>
              <a:t>3GPP</a:t>
            </a:r>
            <a:r>
              <a:rPr lang="zh-TW" altLang="en-US" b="1" dirty="0" smtClean="0"/>
              <a:t> </a:t>
            </a:r>
            <a:r>
              <a:rPr lang="en-US" altLang="zh-TW" b="1" dirty="0" smtClean="0"/>
              <a:t>TSG-SA WG 1 Meeting #69</a:t>
            </a:r>
          </a:p>
          <a:p>
            <a:r>
              <a:rPr lang="en-US" altLang="zh-TW" b="1" dirty="0" err="1" smtClean="0"/>
              <a:t>Sanya</a:t>
            </a:r>
            <a:r>
              <a:rPr lang="en-US" altLang="zh-TW" b="1" dirty="0" smtClean="0"/>
              <a:t>, P.R. China, 2-6 February 2015</a:t>
            </a:r>
          </a:p>
          <a:p>
            <a:r>
              <a:rPr lang="en-US" altLang="zh-TW" b="1" dirty="0" smtClean="0"/>
              <a:t>Agenda item: </a:t>
            </a:r>
            <a:r>
              <a:rPr lang="en-US" altLang="zh-TW" dirty="0" smtClean="0"/>
              <a:t>5. New Study and Work Items (Including related contributions)</a:t>
            </a:r>
          </a:p>
          <a:p>
            <a:r>
              <a:rPr lang="en-US" altLang="zh-TW" b="1" dirty="0" smtClean="0"/>
              <a:t>Source: </a:t>
            </a:r>
            <a:r>
              <a:rPr lang="en-US" altLang="zh-TW" dirty="0" err="1" smtClean="0"/>
              <a:t>ITRI,Taiwan</a:t>
            </a:r>
            <a:endParaRPr lang="en-US" altLang="zh-TW" b="1" dirty="0" smtClean="0"/>
          </a:p>
          <a:p>
            <a:r>
              <a:rPr lang="en-US" altLang="zh-TW" b="1" dirty="0" smtClean="0"/>
              <a:t>Contact: </a:t>
            </a:r>
            <a:r>
              <a:rPr lang="en-US" altLang="zh-TW" dirty="0" smtClean="0"/>
              <a:t>Chia-Lin Lai &lt;Chia-LinLai@itri.org.tw&gt;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10411485" y="27160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S1-150075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5547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086859" cy="585489"/>
          </a:xfrm>
        </p:spPr>
        <p:txBody>
          <a:bodyPr>
            <a:noAutofit/>
          </a:bodyPr>
          <a:lstStyle/>
          <a:p>
            <a:r>
              <a:rPr lang="en-US" altLang="zh-TW" sz="4000" dirty="0" smtClean="0"/>
              <a:t>High Speed Rail Systems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38612" y="1327684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altLang="zh-TW" dirty="0" smtClean="0"/>
              <a:t>High speed rail systems (200 – 400 km/h)</a:t>
            </a:r>
          </a:p>
          <a:p>
            <a:pPr lvl="1"/>
            <a:r>
              <a:rPr lang="en-US" altLang="zh-TW" dirty="0" smtClean="0"/>
              <a:t>Getting popular all over the world</a:t>
            </a:r>
          </a:p>
          <a:p>
            <a:pPr lvl="2"/>
            <a:r>
              <a:rPr lang="en-US" altLang="zh-TW" dirty="0" smtClean="0"/>
              <a:t>Taiwan (THSR), Japan (</a:t>
            </a:r>
            <a:r>
              <a:rPr lang="en-US" altLang="zh-TW" dirty="0" err="1" smtClean="0"/>
              <a:t>Shinkansen</a:t>
            </a:r>
            <a:r>
              <a:rPr lang="en-US" altLang="zh-TW" dirty="0" smtClean="0"/>
              <a:t>), France (TGV)...</a:t>
            </a:r>
          </a:p>
          <a:p>
            <a:pPr lvl="1"/>
            <a:r>
              <a:rPr lang="en-US" altLang="zh-TW" dirty="0" smtClean="0"/>
              <a:t>Suitable for long-distance travelers</a:t>
            </a:r>
          </a:p>
          <a:p>
            <a:pPr lvl="1"/>
            <a:r>
              <a:rPr lang="en-US" altLang="zh-TW" dirty="0" smtClean="0"/>
              <a:t>Regardless of weather disruption</a:t>
            </a:r>
          </a:p>
          <a:p>
            <a:pPr lvl="1"/>
            <a:r>
              <a:rPr lang="en-US" altLang="zh-TW" dirty="0" smtClean="0"/>
              <a:t>More comfortable travel experience</a:t>
            </a:r>
            <a:endParaRPr lang="en-US" altLang="zh-TW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TW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TW" dirty="0" smtClean="0">
                <a:solidFill>
                  <a:srgbClr val="FF0000"/>
                </a:solidFill>
              </a:rPr>
              <a:t>Supporting a reliable communication and providing a good user experience on high speed rail system are a pressing problem</a:t>
            </a:r>
            <a:r>
              <a:rPr lang="zh-TW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TW" dirty="0" smtClean="0">
                <a:solidFill>
                  <a:srgbClr val="FF0000"/>
                </a:solidFill>
              </a:rPr>
              <a:t>to be solved</a:t>
            </a:r>
            <a:endParaRPr lang="en-US" altLang="zh-TW" dirty="0">
              <a:solidFill>
                <a:srgbClr val="FF0000"/>
              </a:solidFill>
            </a:endParaRPr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813" y="346572"/>
            <a:ext cx="2579231" cy="147016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813" y="2109129"/>
            <a:ext cx="24384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49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6900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High Speed Rail Network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66750" y="1358900"/>
            <a:ext cx="10515600" cy="4351338"/>
          </a:xfrm>
        </p:spPr>
        <p:txBody>
          <a:bodyPr/>
          <a:lstStyle/>
          <a:p>
            <a:r>
              <a:rPr lang="en-US" altLang="zh-TW" dirty="0" smtClean="0"/>
              <a:t>Very high mobility and across large geographic areas</a:t>
            </a:r>
          </a:p>
          <a:p>
            <a:pPr lvl="1"/>
            <a:r>
              <a:rPr lang="en-US" altLang="zh-TW" dirty="0" smtClean="0"/>
              <a:t>High mobility of </a:t>
            </a:r>
            <a:r>
              <a:rPr lang="en-US" altLang="zh-TW" dirty="0" err="1" smtClean="0"/>
              <a:t>UEs</a:t>
            </a:r>
            <a:r>
              <a:rPr lang="en-US" altLang="zh-TW" dirty="0" smtClean="0"/>
              <a:t>   </a:t>
            </a:r>
            <a:r>
              <a:rPr lang="en-US" altLang="zh-TW" dirty="0"/>
              <a:t>~ 200 </a:t>
            </a:r>
            <a:r>
              <a:rPr lang="en-US" altLang="zh-TW" dirty="0" smtClean="0"/>
              <a:t>km/h to </a:t>
            </a:r>
            <a:r>
              <a:rPr lang="en-US" altLang="zh-TW" dirty="0"/>
              <a:t>400 km/h 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Frequent </a:t>
            </a:r>
            <a:r>
              <a:rPr lang="en-US" altLang="zh-TW" dirty="0"/>
              <a:t>and very fast handover for </a:t>
            </a:r>
            <a:r>
              <a:rPr lang="en-US" altLang="zh-TW" dirty="0" err="1"/>
              <a:t>UEs</a:t>
            </a:r>
            <a:endParaRPr lang="en-US" altLang="zh-TW" dirty="0"/>
          </a:p>
          <a:p>
            <a:r>
              <a:rPr lang="en-US" altLang="zh-TW" dirty="0" smtClean="0"/>
              <a:t>Large number of UEs on the high speed moving train</a:t>
            </a:r>
          </a:p>
          <a:p>
            <a:pPr lvl="1"/>
            <a:r>
              <a:rPr lang="en-US" altLang="zh-TW" dirty="0" smtClean="0"/>
              <a:t>Simultaneous activities of UEs</a:t>
            </a:r>
          </a:p>
          <a:p>
            <a:pPr lvl="1"/>
            <a:r>
              <a:rPr lang="en-US" altLang="zh-TW" dirty="0" smtClean="0"/>
              <a:t>Huge and </a:t>
            </a:r>
            <a:r>
              <a:rPr lang="en-US" altLang="zh-TW" dirty="0" err="1" smtClean="0"/>
              <a:t>bursty</a:t>
            </a:r>
            <a:r>
              <a:rPr lang="en-US" altLang="zh-TW" dirty="0" smtClean="0"/>
              <a:t> traffic exchange of UEs and Wireless Backhaul </a:t>
            </a:r>
            <a:r>
              <a:rPr lang="en-US" altLang="zh-TW" dirty="0" err="1" smtClean="0"/>
              <a:t>eNBs</a:t>
            </a:r>
            <a:endParaRPr lang="en-US" altLang="zh-TW" dirty="0" smtClean="0"/>
          </a:p>
          <a:p>
            <a:r>
              <a:rPr lang="en-US" altLang="zh-TW" dirty="0"/>
              <a:t>Other features of High Speed Rail Network</a:t>
            </a:r>
          </a:p>
          <a:p>
            <a:pPr lvl="1"/>
            <a:r>
              <a:rPr lang="en-US" altLang="zh-TW" dirty="0"/>
              <a:t>needs to be </a:t>
            </a:r>
            <a:r>
              <a:rPr lang="en-US" altLang="zh-TW" dirty="0" smtClean="0"/>
              <a:t>studied</a:t>
            </a:r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2763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771006" y="193184"/>
            <a:ext cx="10515600" cy="5546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3600" dirty="0" smtClean="0"/>
              <a:t>High Speed Rail Network – Example Scenario 1</a:t>
            </a:r>
            <a:endParaRPr lang="zh-TW" altLang="en-US" sz="3600" dirty="0"/>
          </a:p>
        </p:txBody>
      </p:sp>
      <p:grpSp>
        <p:nvGrpSpPr>
          <p:cNvPr id="5" name="群組 4"/>
          <p:cNvGrpSpPr/>
          <p:nvPr/>
        </p:nvGrpSpPr>
        <p:grpSpPr>
          <a:xfrm>
            <a:off x="0" y="4698553"/>
            <a:ext cx="12192000" cy="137679"/>
            <a:chOff x="0" y="3184078"/>
            <a:chExt cx="12192000" cy="137679"/>
          </a:xfrm>
        </p:grpSpPr>
        <p:cxnSp>
          <p:nvCxnSpPr>
            <p:cNvPr id="6" name="直線接點 5"/>
            <p:cNvCxnSpPr/>
            <p:nvPr/>
          </p:nvCxnSpPr>
          <p:spPr>
            <a:xfrm>
              <a:off x="0" y="3184078"/>
              <a:ext cx="1219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接點 6"/>
            <p:cNvCxnSpPr/>
            <p:nvPr/>
          </p:nvCxnSpPr>
          <p:spPr>
            <a:xfrm>
              <a:off x="0" y="3321757"/>
              <a:ext cx="1219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0853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23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566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710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091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7235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9808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0378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3521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6664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3046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6189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8858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9428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2571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5714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2096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5239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8003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8573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1716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4860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1241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74385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87053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7623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0766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83910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90291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93435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06103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96673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99816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02960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09341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12485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15628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18771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801" y="4226910"/>
            <a:ext cx="3374946" cy="481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圖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801" y="2317178"/>
            <a:ext cx="829365" cy="713433"/>
          </a:xfrm>
          <a:prstGeom prst="rect">
            <a:avLst/>
          </a:prstGeom>
        </p:spPr>
      </p:pic>
      <p:pic>
        <p:nvPicPr>
          <p:cNvPr id="48" name="圖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181" y="2246652"/>
            <a:ext cx="829365" cy="713433"/>
          </a:xfrm>
          <a:prstGeom prst="rect">
            <a:avLst/>
          </a:prstGeom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584" y="4200089"/>
            <a:ext cx="3374946" cy="481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向右箭號 49"/>
          <p:cNvSpPr/>
          <p:nvPr/>
        </p:nvSpPr>
        <p:spPr>
          <a:xfrm>
            <a:off x="9963385" y="4382319"/>
            <a:ext cx="809860" cy="20002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1" name="文字方塊 50"/>
          <p:cNvSpPr txBox="1"/>
          <p:nvPr/>
        </p:nvSpPr>
        <p:spPr>
          <a:xfrm>
            <a:off x="10898056" y="4348107"/>
            <a:ext cx="12939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Moving dir</a:t>
            </a:r>
            <a:r>
              <a:rPr lang="en-US" altLang="zh-TW" sz="1100" b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e</a:t>
            </a:r>
            <a:r>
              <a:rPr lang="en-US" altLang="zh-TW" sz="1200" b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ction</a:t>
            </a:r>
            <a:endParaRPr lang="zh-TW" altLang="en-US" sz="1200" b="1" dirty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52" name="Cloud"/>
          <p:cNvSpPr>
            <a:spLocks noChangeAspect="1" noEditPoints="1" noChangeArrowheads="1"/>
          </p:cNvSpPr>
          <p:nvPr/>
        </p:nvSpPr>
        <p:spPr bwMode="auto">
          <a:xfrm>
            <a:off x="4571481" y="1364048"/>
            <a:ext cx="1874837" cy="493712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2 w 21600"/>
              <a:gd name="T13" fmla="*/ 3264 h 21600"/>
              <a:gd name="T14" fmla="*/ 17091 w 21600"/>
              <a:gd name="T15" fmla="*/ 1736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1100" b="1" dirty="0" smtClean="0">
                <a:solidFill>
                  <a:srgbClr val="000000"/>
                </a:solidFill>
                <a:latin typeface="Arial" charset="0"/>
                <a:ea typeface="PMingLiU" charset="0"/>
                <a:cs typeface="PMingLiU" charset="0"/>
              </a:rPr>
              <a:t>Core Network</a:t>
            </a:r>
            <a:endParaRPr lang="en-US" altLang="zh-TW" sz="1100" b="1" dirty="0">
              <a:solidFill>
                <a:srgbClr val="000000"/>
              </a:solidFill>
              <a:latin typeface="Arial" charset="0"/>
              <a:ea typeface="PMingLiU" charset="0"/>
              <a:cs typeface="PMingLiU" charset="0"/>
            </a:endParaRPr>
          </a:p>
        </p:txBody>
      </p:sp>
      <p:cxnSp>
        <p:nvCxnSpPr>
          <p:cNvPr id="53" name="直線接點 52"/>
          <p:cNvCxnSpPr/>
          <p:nvPr/>
        </p:nvCxnSpPr>
        <p:spPr>
          <a:xfrm flipH="1">
            <a:off x="1085331" y="4636479"/>
            <a:ext cx="952500" cy="791970"/>
          </a:xfrm>
          <a:prstGeom prst="line">
            <a:avLst/>
          </a:prstGeom>
          <a:ln w="1905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接點 53"/>
          <p:cNvCxnSpPr>
            <a:stCxn id="46" idx="2"/>
          </p:cNvCxnSpPr>
          <p:nvPr/>
        </p:nvCxnSpPr>
        <p:spPr>
          <a:xfrm>
            <a:off x="2799274" y="4708077"/>
            <a:ext cx="695882" cy="728176"/>
          </a:xfrm>
          <a:prstGeom prst="line">
            <a:avLst/>
          </a:prstGeom>
          <a:ln w="1905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橢圓 54"/>
          <p:cNvSpPr/>
          <p:nvPr/>
        </p:nvSpPr>
        <p:spPr>
          <a:xfrm>
            <a:off x="533636" y="5337055"/>
            <a:ext cx="3563104" cy="80962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56" name="群組 55"/>
          <p:cNvGrpSpPr/>
          <p:nvPr/>
        </p:nvGrpSpPr>
        <p:grpSpPr>
          <a:xfrm>
            <a:off x="1239240" y="5468414"/>
            <a:ext cx="2132628" cy="569014"/>
            <a:chOff x="1239240" y="5468414"/>
            <a:chExt cx="2132628" cy="569014"/>
          </a:xfrm>
        </p:grpSpPr>
        <p:pic>
          <p:nvPicPr>
            <p:cNvPr id="57" name="圖片 5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3622" y="5470666"/>
              <a:ext cx="404209" cy="546905"/>
            </a:xfrm>
            <a:prstGeom prst="rect">
              <a:avLst/>
            </a:prstGeom>
          </p:spPr>
        </p:pic>
        <p:pic>
          <p:nvPicPr>
            <p:cNvPr id="58" name="圖片 5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9240" y="5490523"/>
              <a:ext cx="404209" cy="546905"/>
            </a:xfrm>
            <a:prstGeom prst="rect">
              <a:avLst/>
            </a:prstGeom>
          </p:spPr>
        </p:pic>
        <p:pic>
          <p:nvPicPr>
            <p:cNvPr id="59" name="圖片 5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24901" y="5468414"/>
              <a:ext cx="404209" cy="546905"/>
            </a:xfrm>
            <a:prstGeom prst="rect">
              <a:avLst/>
            </a:prstGeom>
          </p:spPr>
        </p:pic>
        <p:pic>
          <p:nvPicPr>
            <p:cNvPr id="60" name="圖片 5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67659" y="5471780"/>
              <a:ext cx="404209" cy="546905"/>
            </a:xfrm>
            <a:prstGeom prst="rect">
              <a:avLst/>
            </a:prstGeom>
          </p:spPr>
        </p:pic>
        <p:cxnSp>
          <p:nvCxnSpPr>
            <p:cNvPr id="61" name="直線接點 60"/>
            <p:cNvCxnSpPr/>
            <p:nvPr/>
          </p:nvCxnSpPr>
          <p:spPr>
            <a:xfrm>
              <a:off x="2506065" y="5741866"/>
              <a:ext cx="383136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Cloud"/>
          <p:cNvSpPr>
            <a:spLocks noChangeAspect="1" noEditPoints="1" noChangeArrowheads="1"/>
          </p:cNvSpPr>
          <p:nvPr/>
        </p:nvSpPr>
        <p:spPr bwMode="auto">
          <a:xfrm>
            <a:off x="7351486" y="866866"/>
            <a:ext cx="1874837" cy="493712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2 w 21600"/>
              <a:gd name="T13" fmla="*/ 3264 h 21600"/>
              <a:gd name="T14" fmla="*/ 17091 w 21600"/>
              <a:gd name="T15" fmla="*/ 1736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1100" b="1" dirty="0" smtClean="0">
                <a:solidFill>
                  <a:srgbClr val="000000"/>
                </a:solidFill>
                <a:latin typeface="Arial" charset="0"/>
                <a:ea typeface="PMingLiU" charset="0"/>
                <a:cs typeface="PMingLiU" charset="0"/>
              </a:rPr>
              <a:t>Internet</a:t>
            </a:r>
            <a:endParaRPr lang="en-US" altLang="zh-TW" sz="1100" b="1" dirty="0">
              <a:solidFill>
                <a:srgbClr val="000000"/>
              </a:solidFill>
              <a:latin typeface="Arial" charset="0"/>
              <a:ea typeface="PMingLiU" charset="0"/>
              <a:cs typeface="PMingLiU" charset="0"/>
            </a:endParaRPr>
          </a:p>
        </p:txBody>
      </p:sp>
      <p:cxnSp>
        <p:nvCxnSpPr>
          <p:cNvPr id="64" name="直線接點 63"/>
          <p:cNvCxnSpPr/>
          <p:nvPr/>
        </p:nvCxnSpPr>
        <p:spPr>
          <a:xfrm flipH="1">
            <a:off x="6352656" y="4636479"/>
            <a:ext cx="952500" cy="763395"/>
          </a:xfrm>
          <a:prstGeom prst="line">
            <a:avLst/>
          </a:prstGeom>
          <a:ln w="1905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接點 64"/>
          <p:cNvCxnSpPr>
            <a:stCxn id="49" idx="2"/>
          </p:cNvCxnSpPr>
          <p:nvPr/>
        </p:nvCxnSpPr>
        <p:spPr>
          <a:xfrm>
            <a:off x="8049057" y="4681256"/>
            <a:ext cx="713424" cy="726422"/>
          </a:xfrm>
          <a:prstGeom prst="line">
            <a:avLst/>
          </a:prstGeom>
          <a:ln w="1905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橢圓 65"/>
          <p:cNvSpPr/>
          <p:nvPr/>
        </p:nvSpPr>
        <p:spPr>
          <a:xfrm>
            <a:off x="5800961" y="5308480"/>
            <a:ext cx="3563104" cy="80962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7" name="群組 66"/>
          <p:cNvGrpSpPr/>
          <p:nvPr/>
        </p:nvGrpSpPr>
        <p:grpSpPr>
          <a:xfrm>
            <a:off x="6506565" y="5439839"/>
            <a:ext cx="2132628" cy="569014"/>
            <a:chOff x="6506565" y="5439839"/>
            <a:chExt cx="2132628" cy="569014"/>
          </a:xfrm>
        </p:grpSpPr>
        <p:pic>
          <p:nvPicPr>
            <p:cNvPr id="68" name="圖片 6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00947" y="5442091"/>
              <a:ext cx="404209" cy="546905"/>
            </a:xfrm>
            <a:prstGeom prst="rect">
              <a:avLst/>
            </a:prstGeom>
          </p:spPr>
        </p:pic>
        <p:pic>
          <p:nvPicPr>
            <p:cNvPr id="69" name="圖片 6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6565" y="5461948"/>
              <a:ext cx="404209" cy="546905"/>
            </a:xfrm>
            <a:prstGeom prst="rect">
              <a:avLst/>
            </a:prstGeom>
          </p:spPr>
        </p:pic>
        <p:pic>
          <p:nvPicPr>
            <p:cNvPr id="70" name="圖片 6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92226" y="5439839"/>
              <a:ext cx="404209" cy="546905"/>
            </a:xfrm>
            <a:prstGeom prst="rect">
              <a:avLst/>
            </a:prstGeom>
          </p:spPr>
        </p:pic>
        <p:pic>
          <p:nvPicPr>
            <p:cNvPr id="71" name="圖片 7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34984" y="5443205"/>
              <a:ext cx="404209" cy="546905"/>
            </a:xfrm>
            <a:prstGeom prst="rect">
              <a:avLst/>
            </a:prstGeom>
          </p:spPr>
        </p:pic>
        <p:cxnSp>
          <p:nvCxnSpPr>
            <p:cNvPr id="72" name="直線接點 71"/>
            <p:cNvCxnSpPr/>
            <p:nvPr/>
          </p:nvCxnSpPr>
          <p:spPr>
            <a:xfrm>
              <a:off x="7773390" y="5713291"/>
              <a:ext cx="383136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橢圓 73"/>
          <p:cNvSpPr/>
          <p:nvPr/>
        </p:nvSpPr>
        <p:spPr>
          <a:xfrm>
            <a:off x="1398739" y="1907522"/>
            <a:ext cx="4280079" cy="1730200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5" name="橢圓 74"/>
          <p:cNvSpPr/>
          <p:nvPr/>
        </p:nvSpPr>
        <p:spPr>
          <a:xfrm>
            <a:off x="5346529" y="1850907"/>
            <a:ext cx="4280079" cy="173020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6" name="文字方塊 75"/>
          <p:cNvSpPr txBox="1"/>
          <p:nvPr/>
        </p:nvSpPr>
        <p:spPr>
          <a:xfrm>
            <a:off x="10178431" y="3988804"/>
            <a:ext cx="166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200</a:t>
            </a:r>
            <a:r>
              <a:rPr lang="zh-TW" altLang="en-US" dirty="0" smtClean="0"/>
              <a:t> </a:t>
            </a:r>
            <a:r>
              <a:rPr lang="en-US" altLang="zh-TW" dirty="0" smtClean="0"/>
              <a:t>~</a:t>
            </a:r>
            <a:r>
              <a:rPr lang="zh-TW" altLang="en-US" dirty="0" smtClean="0"/>
              <a:t> </a:t>
            </a:r>
            <a:r>
              <a:rPr lang="en-US" altLang="zh-TW" dirty="0" smtClean="0"/>
              <a:t>400</a:t>
            </a:r>
            <a:r>
              <a:rPr lang="zh-TW" altLang="en-US" dirty="0" smtClean="0"/>
              <a:t> </a:t>
            </a:r>
            <a:r>
              <a:rPr lang="en-US" altLang="zh-TW" dirty="0" smtClean="0"/>
              <a:t>km/h</a:t>
            </a:r>
            <a:endParaRPr lang="zh-TW" altLang="en-US" dirty="0"/>
          </a:p>
        </p:txBody>
      </p:sp>
      <p:cxnSp>
        <p:nvCxnSpPr>
          <p:cNvPr id="77" name="直線單箭頭接點 76"/>
          <p:cNvCxnSpPr>
            <a:stCxn id="58" idx="0"/>
          </p:cNvCxnSpPr>
          <p:nvPr/>
        </p:nvCxnSpPr>
        <p:spPr>
          <a:xfrm flipV="1">
            <a:off x="1441345" y="3117819"/>
            <a:ext cx="1681817" cy="237270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單箭頭接點 77"/>
          <p:cNvCxnSpPr>
            <a:stCxn id="57" idx="0"/>
          </p:cNvCxnSpPr>
          <p:nvPr/>
        </p:nvCxnSpPr>
        <p:spPr>
          <a:xfrm flipV="1">
            <a:off x="1835727" y="3136562"/>
            <a:ext cx="1406163" cy="233410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單箭頭接點 78"/>
          <p:cNvCxnSpPr/>
          <p:nvPr/>
        </p:nvCxnSpPr>
        <p:spPr>
          <a:xfrm flipV="1">
            <a:off x="2258918" y="3166963"/>
            <a:ext cx="1081139" cy="230145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單箭頭接點 79"/>
          <p:cNvCxnSpPr>
            <a:stCxn id="60" idx="0"/>
          </p:cNvCxnSpPr>
          <p:nvPr/>
        </p:nvCxnSpPr>
        <p:spPr>
          <a:xfrm flipV="1">
            <a:off x="3169764" y="3198691"/>
            <a:ext cx="252941" cy="22730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單箭頭接點 80"/>
          <p:cNvCxnSpPr/>
          <p:nvPr/>
        </p:nvCxnSpPr>
        <p:spPr>
          <a:xfrm flipV="1">
            <a:off x="3618981" y="1844931"/>
            <a:ext cx="982460" cy="107360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單箭頭接點 81"/>
          <p:cNvCxnSpPr/>
          <p:nvPr/>
        </p:nvCxnSpPr>
        <p:spPr>
          <a:xfrm flipV="1">
            <a:off x="3665081" y="1893694"/>
            <a:ext cx="1060309" cy="10248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線單箭頭接點 82"/>
          <p:cNvCxnSpPr/>
          <p:nvPr/>
        </p:nvCxnSpPr>
        <p:spPr>
          <a:xfrm flipV="1">
            <a:off x="3688594" y="1995438"/>
            <a:ext cx="1197212" cy="9590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單箭頭接點 83"/>
          <p:cNvCxnSpPr/>
          <p:nvPr/>
        </p:nvCxnSpPr>
        <p:spPr>
          <a:xfrm flipV="1">
            <a:off x="3618981" y="1779367"/>
            <a:ext cx="867766" cy="10357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線單箭頭接點 84"/>
          <p:cNvCxnSpPr/>
          <p:nvPr/>
        </p:nvCxnSpPr>
        <p:spPr>
          <a:xfrm flipV="1">
            <a:off x="6401698" y="1100115"/>
            <a:ext cx="854416" cy="331967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單箭頭接點 85"/>
          <p:cNvCxnSpPr/>
          <p:nvPr/>
        </p:nvCxnSpPr>
        <p:spPr>
          <a:xfrm flipV="1">
            <a:off x="6473739" y="1170255"/>
            <a:ext cx="854416" cy="331967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單箭頭接點 86"/>
          <p:cNvCxnSpPr/>
          <p:nvPr/>
        </p:nvCxnSpPr>
        <p:spPr>
          <a:xfrm flipV="1">
            <a:off x="6527032" y="1253098"/>
            <a:ext cx="854416" cy="331967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單箭頭接點 87"/>
          <p:cNvCxnSpPr/>
          <p:nvPr/>
        </p:nvCxnSpPr>
        <p:spPr>
          <a:xfrm flipV="1">
            <a:off x="6575560" y="1321920"/>
            <a:ext cx="854416" cy="331967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單箭頭接點 88"/>
          <p:cNvCxnSpPr/>
          <p:nvPr/>
        </p:nvCxnSpPr>
        <p:spPr>
          <a:xfrm>
            <a:off x="6248635" y="1737361"/>
            <a:ext cx="1043591" cy="88230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單箭頭接點 89"/>
          <p:cNvCxnSpPr/>
          <p:nvPr/>
        </p:nvCxnSpPr>
        <p:spPr>
          <a:xfrm>
            <a:off x="6184284" y="1789919"/>
            <a:ext cx="1043591" cy="88230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單箭頭接點 90"/>
          <p:cNvCxnSpPr/>
          <p:nvPr/>
        </p:nvCxnSpPr>
        <p:spPr>
          <a:xfrm>
            <a:off x="6093402" y="1851578"/>
            <a:ext cx="1043591" cy="88230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線單箭頭接點 91"/>
          <p:cNvCxnSpPr/>
          <p:nvPr/>
        </p:nvCxnSpPr>
        <p:spPr>
          <a:xfrm>
            <a:off x="6355489" y="1713900"/>
            <a:ext cx="995997" cy="79960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單箭頭接點 92"/>
          <p:cNvCxnSpPr>
            <a:endCxn id="69" idx="0"/>
          </p:cNvCxnSpPr>
          <p:nvPr/>
        </p:nvCxnSpPr>
        <p:spPr>
          <a:xfrm flipH="1">
            <a:off x="6708670" y="2944431"/>
            <a:ext cx="805689" cy="251751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線單箭頭接點 93"/>
          <p:cNvCxnSpPr>
            <a:stCxn id="48" idx="2"/>
          </p:cNvCxnSpPr>
          <p:nvPr/>
        </p:nvCxnSpPr>
        <p:spPr>
          <a:xfrm flipH="1">
            <a:off x="7070208" y="2960085"/>
            <a:ext cx="468656" cy="251807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單箭頭接點 94"/>
          <p:cNvCxnSpPr>
            <a:stCxn id="48" idx="2"/>
          </p:cNvCxnSpPr>
          <p:nvPr/>
        </p:nvCxnSpPr>
        <p:spPr>
          <a:xfrm flipH="1">
            <a:off x="7412219" y="2960085"/>
            <a:ext cx="126645" cy="252586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單箭頭接點 95"/>
          <p:cNvCxnSpPr>
            <a:stCxn id="48" idx="2"/>
            <a:endCxn id="71" idx="0"/>
          </p:cNvCxnSpPr>
          <p:nvPr/>
        </p:nvCxnSpPr>
        <p:spPr>
          <a:xfrm>
            <a:off x="7538864" y="2960085"/>
            <a:ext cx="898225" cy="24831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群組 103"/>
          <p:cNvGrpSpPr/>
          <p:nvPr/>
        </p:nvGrpSpPr>
        <p:grpSpPr>
          <a:xfrm>
            <a:off x="236906" y="1035144"/>
            <a:ext cx="2789141" cy="369332"/>
            <a:chOff x="236906" y="1035144"/>
            <a:chExt cx="2789141" cy="369332"/>
          </a:xfrm>
        </p:grpSpPr>
        <p:cxnSp>
          <p:nvCxnSpPr>
            <p:cNvPr id="97" name="直線單箭頭接點 96"/>
            <p:cNvCxnSpPr/>
            <p:nvPr/>
          </p:nvCxnSpPr>
          <p:spPr>
            <a:xfrm flipV="1">
              <a:off x="236906" y="1208888"/>
              <a:ext cx="534100" cy="477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文字方塊 102"/>
            <p:cNvSpPr txBox="1"/>
            <p:nvPr/>
          </p:nvSpPr>
          <p:spPr>
            <a:xfrm>
              <a:off x="771006" y="1035144"/>
              <a:ext cx="22550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: Each link for each UE</a:t>
              </a:r>
              <a:endParaRPr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228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77273"/>
            <a:ext cx="10515600" cy="785611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High Speed Rail </a:t>
            </a:r>
            <a:r>
              <a:rPr lang="en-US" altLang="zh-TW" sz="4000" dirty="0" smtClean="0"/>
              <a:t>Network- Example</a:t>
            </a:r>
            <a:r>
              <a:rPr lang="en-US" altLang="zh-TW" dirty="0" smtClean="0"/>
              <a:t> </a:t>
            </a:r>
            <a:r>
              <a:rPr lang="en-US" altLang="zh-TW" dirty="0"/>
              <a:t>Scenario </a:t>
            </a:r>
            <a:r>
              <a:rPr lang="en-US" altLang="zh-TW" dirty="0" smtClean="0"/>
              <a:t>2</a:t>
            </a:r>
            <a:endParaRPr lang="zh-TW" altLang="en-US" dirty="0"/>
          </a:p>
        </p:txBody>
      </p:sp>
      <p:grpSp>
        <p:nvGrpSpPr>
          <p:cNvPr id="4" name="群組 3"/>
          <p:cNvGrpSpPr/>
          <p:nvPr/>
        </p:nvGrpSpPr>
        <p:grpSpPr>
          <a:xfrm>
            <a:off x="0" y="4626125"/>
            <a:ext cx="12192000" cy="137679"/>
            <a:chOff x="0" y="3184078"/>
            <a:chExt cx="12192000" cy="137679"/>
          </a:xfrm>
        </p:grpSpPr>
        <p:cxnSp>
          <p:nvCxnSpPr>
            <p:cNvPr id="5" name="直線接點 4"/>
            <p:cNvCxnSpPr/>
            <p:nvPr/>
          </p:nvCxnSpPr>
          <p:spPr>
            <a:xfrm>
              <a:off x="0" y="3184078"/>
              <a:ext cx="1219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線接點 5"/>
            <p:cNvCxnSpPr/>
            <p:nvPr/>
          </p:nvCxnSpPr>
          <p:spPr>
            <a:xfrm>
              <a:off x="0" y="3321757"/>
              <a:ext cx="1219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10853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423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66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710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091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7235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9808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0378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3521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6664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3046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6189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8858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9428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2571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5714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2096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5239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8003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8573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1716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4860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71241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4385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7053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7623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80766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3910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90291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93435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06103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96673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99816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02960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093418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124850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1562831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1877156" y="3184078"/>
              <a:ext cx="153909" cy="13767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801" y="4154482"/>
            <a:ext cx="3374946" cy="481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圖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801" y="2244750"/>
            <a:ext cx="829365" cy="713433"/>
          </a:xfrm>
          <a:prstGeom prst="rect">
            <a:avLst/>
          </a:prstGeom>
        </p:spPr>
      </p:pic>
      <p:pic>
        <p:nvPicPr>
          <p:cNvPr id="47" name="圖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181" y="2174224"/>
            <a:ext cx="829365" cy="713433"/>
          </a:xfrm>
          <a:prstGeom prst="rect">
            <a:avLst/>
          </a:prstGeom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584" y="4127661"/>
            <a:ext cx="3374946" cy="481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向右箭號 48"/>
          <p:cNvSpPr/>
          <p:nvPr/>
        </p:nvSpPr>
        <p:spPr>
          <a:xfrm>
            <a:off x="9963385" y="4309891"/>
            <a:ext cx="809860" cy="20002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0" name="文字方塊 49"/>
          <p:cNvSpPr txBox="1"/>
          <p:nvPr/>
        </p:nvSpPr>
        <p:spPr>
          <a:xfrm>
            <a:off x="10898056" y="4275679"/>
            <a:ext cx="12939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Moving dir</a:t>
            </a:r>
            <a:r>
              <a:rPr lang="en-US" altLang="zh-TW" sz="1100" b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e</a:t>
            </a:r>
            <a:r>
              <a:rPr lang="en-US" altLang="zh-TW" sz="1200" b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ction</a:t>
            </a:r>
            <a:endParaRPr lang="zh-TW" altLang="en-US" sz="1200" b="1" dirty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51" name="Cloud"/>
          <p:cNvSpPr>
            <a:spLocks noChangeAspect="1" noEditPoints="1" noChangeArrowheads="1"/>
          </p:cNvSpPr>
          <p:nvPr/>
        </p:nvSpPr>
        <p:spPr bwMode="auto">
          <a:xfrm>
            <a:off x="4571481" y="1291620"/>
            <a:ext cx="1874837" cy="493712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2 w 21600"/>
              <a:gd name="T13" fmla="*/ 3264 h 21600"/>
              <a:gd name="T14" fmla="*/ 17091 w 21600"/>
              <a:gd name="T15" fmla="*/ 1736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1100" b="1" dirty="0" smtClean="0">
                <a:solidFill>
                  <a:srgbClr val="000000"/>
                </a:solidFill>
                <a:latin typeface="Arial" charset="0"/>
                <a:ea typeface="PMingLiU" charset="0"/>
                <a:cs typeface="PMingLiU" charset="0"/>
              </a:rPr>
              <a:t>Core Network</a:t>
            </a:r>
            <a:endParaRPr lang="en-US" altLang="zh-TW" sz="1100" b="1" dirty="0">
              <a:solidFill>
                <a:srgbClr val="000000"/>
              </a:solidFill>
              <a:latin typeface="Arial" charset="0"/>
              <a:ea typeface="PMingLiU" charset="0"/>
              <a:cs typeface="PMingLiU" charset="0"/>
            </a:endParaRPr>
          </a:p>
        </p:txBody>
      </p:sp>
      <p:cxnSp>
        <p:nvCxnSpPr>
          <p:cNvPr id="52" name="直線接點 51"/>
          <p:cNvCxnSpPr/>
          <p:nvPr/>
        </p:nvCxnSpPr>
        <p:spPr>
          <a:xfrm flipH="1">
            <a:off x="1085331" y="4564051"/>
            <a:ext cx="952500" cy="791970"/>
          </a:xfrm>
          <a:prstGeom prst="line">
            <a:avLst/>
          </a:prstGeom>
          <a:ln w="1905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接點 52"/>
          <p:cNvCxnSpPr>
            <a:stCxn id="45" idx="2"/>
          </p:cNvCxnSpPr>
          <p:nvPr/>
        </p:nvCxnSpPr>
        <p:spPr>
          <a:xfrm>
            <a:off x="2799274" y="4635649"/>
            <a:ext cx="695882" cy="728176"/>
          </a:xfrm>
          <a:prstGeom prst="line">
            <a:avLst/>
          </a:prstGeom>
          <a:ln w="1905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橢圓 53"/>
          <p:cNvSpPr/>
          <p:nvPr/>
        </p:nvSpPr>
        <p:spPr>
          <a:xfrm>
            <a:off x="570908" y="5238325"/>
            <a:ext cx="3810235" cy="9336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55" name="群組 54"/>
          <p:cNvGrpSpPr/>
          <p:nvPr/>
        </p:nvGrpSpPr>
        <p:grpSpPr>
          <a:xfrm>
            <a:off x="1260234" y="5468588"/>
            <a:ext cx="2132628" cy="569014"/>
            <a:chOff x="1239240" y="5468414"/>
            <a:chExt cx="2132628" cy="569014"/>
          </a:xfrm>
        </p:grpSpPr>
        <p:pic>
          <p:nvPicPr>
            <p:cNvPr id="56" name="圖片 5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3622" y="5470666"/>
              <a:ext cx="404209" cy="546905"/>
            </a:xfrm>
            <a:prstGeom prst="rect">
              <a:avLst/>
            </a:prstGeom>
          </p:spPr>
        </p:pic>
        <p:pic>
          <p:nvPicPr>
            <p:cNvPr id="57" name="圖片 5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9240" y="5490523"/>
              <a:ext cx="404209" cy="546905"/>
            </a:xfrm>
            <a:prstGeom prst="rect">
              <a:avLst/>
            </a:prstGeom>
          </p:spPr>
        </p:pic>
        <p:pic>
          <p:nvPicPr>
            <p:cNvPr id="58" name="圖片 5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24901" y="5468414"/>
              <a:ext cx="404209" cy="546905"/>
            </a:xfrm>
            <a:prstGeom prst="rect">
              <a:avLst/>
            </a:prstGeom>
          </p:spPr>
        </p:pic>
        <p:pic>
          <p:nvPicPr>
            <p:cNvPr id="59" name="圖片 5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67659" y="5471780"/>
              <a:ext cx="404209" cy="546905"/>
            </a:xfrm>
            <a:prstGeom prst="rect">
              <a:avLst/>
            </a:prstGeom>
          </p:spPr>
        </p:pic>
        <p:cxnSp>
          <p:nvCxnSpPr>
            <p:cNvPr id="60" name="直線接點 59"/>
            <p:cNvCxnSpPr/>
            <p:nvPr/>
          </p:nvCxnSpPr>
          <p:spPr>
            <a:xfrm>
              <a:off x="2506065" y="5741866"/>
              <a:ext cx="383136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Cloud"/>
          <p:cNvSpPr>
            <a:spLocks noChangeAspect="1" noEditPoints="1" noChangeArrowheads="1"/>
          </p:cNvSpPr>
          <p:nvPr/>
        </p:nvSpPr>
        <p:spPr bwMode="auto">
          <a:xfrm>
            <a:off x="7351486" y="794438"/>
            <a:ext cx="1874837" cy="493712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2 w 21600"/>
              <a:gd name="T13" fmla="*/ 3264 h 21600"/>
              <a:gd name="T14" fmla="*/ 17091 w 21600"/>
              <a:gd name="T15" fmla="*/ 1736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TW" sz="1100" b="1" dirty="0" smtClean="0">
                <a:solidFill>
                  <a:srgbClr val="000000"/>
                </a:solidFill>
                <a:latin typeface="Arial" charset="0"/>
                <a:ea typeface="PMingLiU" charset="0"/>
                <a:cs typeface="PMingLiU" charset="0"/>
              </a:rPr>
              <a:t>Internet</a:t>
            </a:r>
            <a:endParaRPr lang="en-US" altLang="zh-TW" sz="1100" b="1" dirty="0">
              <a:solidFill>
                <a:srgbClr val="000000"/>
              </a:solidFill>
              <a:latin typeface="Arial" charset="0"/>
              <a:ea typeface="PMingLiU" charset="0"/>
              <a:cs typeface="PMingLiU" charset="0"/>
            </a:endParaRPr>
          </a:p>
        </p:txBody>
      </p:sp>
      <p:cxnSp>
        <p:nvCxnSpPr>
          <p:cNvPr id="63" name="直線接點 62"/>
          <p:cNvCxnSpPr/>
          <p:nvPr/>
        </p:nvCxnSpPr>
        <p:spPr>
          <a:xfrm flipH="1">
            <a:off x="6352656" y="4564051"/>
            <a:ext cx="952500" cy="763395"/>
          </a:xfrm>
          <a:prstGeom prst="line">
            <a:avLst/>
          </a:prstGeom>
          <a:ln w="1905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接點 63"/>
          <p:cNvCxnSpPr>
            <a:stCxn id="48" idx="2"/>
          </p:cNvCxnSpPr>
          <p:nvPr/>
        </p:nvCxnSpPr>
        <p:spPr>
          <a:xfrm>
            <a:off x="8049057" y="4608828"/>
            <a:ext cx="713424" cy="726422"/>
          </a:xfrm>
          <a:prstGeom prst="line">
            <a:avLst/>
          </a:prstGeom>
          <a:ln w="1905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橢圓 64"/>
          <p:cNvSpPr/>
          <p:nvPr/>
        </p:nvSpPr>
        <p:spPr>
          <a:xfrm>
            <a:off x="5695674" y="5304426"/>
            <a:ext cx="3971682" cy="9605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6" name="群組 65"/>
          <p:cNvGrpSpPr/>
          <p:nvPr/>
        </p:nvGrpSpPr>
        <p:grpSpPr>
          <a:xfrm>
            <a:off x="6632635" y="5631902"/>
            <a:ext cx="2132628" cy="520312"/>
            <a:chOff x="6506565" y="5439839"/>
            <a:chExt cx="2132628" cy="569014"/>
          </a:xfrm>
        </p:grpSpPr>
        <p:pic>
          <p:nvPicPr>
            <p:cNvPr id="67" name="圖片 6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00947" y="5442091"/>
              <a:ext cx="404209" cy="546905"/>
            </a:xfrm>
            <a:prstGeom prst="rect">
              <a:avLst/>
            </a:prstGeom>
          </p:spPr>
        </p:pic>
        <p:pic>
          <p:nvPicPr>
            <p:cNvPr id="68" name="圖片 6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6565" y="5461948"/>
              <a:ext cx="404209" cy="546905"/>
            </a:xfrm>
            <a:prstGeom prst="rect">
              <a:avLst/>
            </a:prstGeom>
          </p:spPr>
        </p:pic>
        <p:pic>
          <p:nvPicPr>
            <p:cNvPr id="69" name="圖片 6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92226" y="5439839"/>
              <a:ext cx="404209" cy="546905"/>
            </a:xfrm>
            <a:prstGeom prst="rect">
              <a:avLst/>
            </a:prstGeom>
          </p:spPr>
        </p:pic>
        <p:pic>
          <p:nvPicPr>
            <p:cNvPr id="70" name="圖片 6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34984" y="5443205"/>
              <a:ext cx="404209" cy="546905"/>
            </a:xfrm>
            <a:prstGeom prst="rect">
              <a:avLst/>
            </a:prstGeom>
          </p:spPr>
        </p:pic>
        <p:cxnSp>
          <p:nvCxnSpPr>
            <p:cNvPr id="71" name="直線接點 70"/>
            <p:cNvCxnSpPr/>
            <p:nvPr/>
          </p:nvCxnSpPr>
          <p:spPr>
            <a:xfrm>
              <a:off x="7773390" y="5713291"/>
              <a:ext cx="383136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橢圓 72"/>
          <p:cNvSpPr/>
          <p:nvPr/>
        </p:nvSpPr>
        <p:spPr>
          <a:xfrm>
            <a:off x="1398739" y="1835094"/>
            <a:ext cx="4280079" cy="1730200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4" name="橢圓 73"/>
          <p:cNvSpPr/>
          <p:nvPr/>
        </p:nvSpPr>
        <p:spPr>
          <a:xfrm>
            <a:off x="5346529" y="1778479"/>
            <a:ext cx="4280079" cy="173020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5" name="文字方塊 74"/>
          <p:cNvSpPr txBox="1"/>
          <p:nvPr/>
        </p:nvSpPr>
        <p:spPr>
          <a:xfrm>
            <a:off x="10178431" y="3916376"/>
            <a:ext cx="166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200</a:t>
            </a:r>
            <a:r>
              <a:rPr lang="zh-TW" altLang="en-US" dirty="0" smtClean="0"/>
              <a:t> </a:t>
            </a:r>
            <a:r>
              <a:rPr lang="en-US" altLang="zh-TW" dirty="0" smtClean="0"/>
              <a:t>~</a:t>
            </a:r>
            <a:r>
              <a:rPr lang="zh-TW" altLang="en-US" dirty="0" smtClean="0"/>
              <a:t> </a:t>
            </a:r>
            <a:r>
              <a:rPr lang="en-US" altLang="zh-TW" dirty="0" smtClean="0"/>
              <a:t>400</a:t>
            </a:r>
            <a:r>
              <a:rPr lang="zh-TW" altLang="en-US" dirty="0" smtClean="0"/>
              <a:t> </a:t>
            </a:r>
            <a:r>
              <a:rPr lang="en-US" altLang="zh-TW" dirty="0" smtClean="0"/>
              <a:t>km/h</a:t>
            </a:r>
            <a:endParaRPr lang="zh-TW" altLang="en-US" dirty="0"/>
          </a:p>
        </p:txBody>
      </p:sp>
      <p:pic>
        <p:nvPicPr>
          <p:cNvPr id="99" name="圖片 9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447" y="4922268"/>
            <a:ext cx="443041" cy="419875"/>
          </a:xfrm>
          <a:prstGeom prst="rect">
            <a:avLst/>
          </a:prstGeom>
        </p:spPr>
      </p:pic>
      <p:pic>
        <p:nvPicPr>
          <p:cNvPr id="100" name="圖片 9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257" y="5017872"/>
            <a:ext cx="443041" cy="419875"/>
          </a:xfrm>
          <a:prstGeom prst="rect">
            <a:avLst/>
          </a:prstGeom>
        </p:spPr>
      </p:pic>
      <p:cxnSp>
        <p:nvCxnSpPr>
          <p:cNvPr id="103" name="直線單箭頭接點 102"/>
          <p:cNvCxnSpPr/>
          <p:nvPr/>
        </p:nvCxnSpPr>
        <p:spPr>
          <a:xfrm flipV="1">
            <a:off x="1486135" y="5342143"/>
            <a:ext cx="551696" cy="12981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單箭頭接點 104"/>
          <p:cNvCxnSpPr>
            <a:stCxn id="56" idx="0"/>
          </p:cNvCxnSpPr>
          <p:nvPr/>
        </p:nvCxnSpPr>
        <p:spPr>
          <a:xfrm flipV="1">
            <a:off x="1856721" y="5404809"/>
            <a:ext cx="307256" cy="6603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線單箭頭接點 106"/>
          <p:cNvCxnSpPr/>
          <p:nvPr/>
        </p:nvCxnSpPr>
        <p:spPr>
          <a:xfrm flipV="1">
            <a:off x="2241932" y="5356021"/>
            <a:ext cx="90035" cy="10381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線單箭頭接點 108"/>
          <p:cNvCxnSpPr>
            <a:stCxn id="59" idx="0"/>
          </p:cNvCxnSpPr>
          <p:nvPr/>
        </p:nvCxnSpPr>
        <p:spPr>
          <a:xfrm flipH="1" flipV="1">
            <a:off x="2534563" y="5363825"/>
            <a:ext cx="656195" cy="1081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線單箭頭接點 118"/>
          <p:cNvCxnSpPr>
            <a:endCxn id="68" idx="0"/>
          </p:cNvCxnSpPr>
          <p:nvPr/>
        </p:nvCxnSpPr>
        <p:spPr>
          <a:xfrm flipH="1">
            <a:off x="6834740" y="5459839"/>
            <a:ext cx="896037" cy="1922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線單箭頭接點 120"/>
          <p:cNvCxnSpPr/>
          <p:nvPr/>
        </p:nvCxnSpPr>
        <p:spPr>
          <a:xfrm flipH="1">
            <a:off x="7351486" y="5468566"/>
            <a:ext cx="330029" cy="21839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線單箭頭接點 122"/>
          <p:cNvCxnSpPr>
            <a:endCxn id="69" idx="0"/>
          </p:cNvCxnSpPr>
          <p:nvPr/>
        </p:nvCxnSpPr>
        <p:spPr>
          <a:xfrm flipH="1">
            <a:off x="7620401" y="5468588"/>
            <a:ext cx="61114" cy="1633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線單箭頭接點 124"/>
          <p:cNvCxnSpPr>
            <a:endCxn id="70" idx="0"/>
          </p:cNvCxnSpPr>
          <p:nvPr/>
        </p:nvCxnSpPr>
        <p:spPr>
          <a:xfrm>
            <a:off x="7675589" y="5490697"/>
            <a:ext cx="887570" cy="14428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線單箭頭接點 126"/>
          <p:cNvCxnSpPr>
            <a:stCxn id="99" idx="0"/>
          </p:cNvCxnSpPr>
          <p:nvPr/>
        </p:nvCxnSpPr>
        <p:spPr>
          <a:xfrm flipV="1">
            <a:off x="2331968" y="2887657"/>
            <a:ext cx="972688" cy="203461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線單箭頭接點 127"/>
          <p:cNvCxnSpPr/>
          <p:nvPr/>
        </p:nvCxnSpPr>
        <p:spPr>
          <a:xfrm flipV="1">
            <a:off x="3634901" y="1629141"/>
            <a:ext cx="988946" cy="107105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線單箭頭接點 130"/>
          <p:cNvCxnSpPr/>
          <p:nvPr/>
        </p:nvCxnSpPr>
        <p:spPr>
          <a:xfrm flipV="1">
            <a:off x="6446318" y="1066448"/>
            <a:ext cx="971978" cy="301939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線單箭頭接點 132"/>
          <p:cNvCxnSpPr/>
          <p:nvPr/>
        </p:nvCxnSpPr>
        <p:spPr>
          <a:xfrm>
            <a:off x="6248635" y="1654941"/>
            <a:ext cx="1134263" cy="98863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線單箭頭接點 135"/>
          <p:cNvCxnSpPr/>
          <p:nvPr/>
        </p:nvCxnSpPr>
        <p:spPr>
          <a:xfrm>
            <a:off x="7523896" y="2864981"/>
            <a:ext cx="151693" cy="233622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線單箭頭接點 137"/>
          <p:cNvCxnSpPr/>
          <p:nvPr/>
        </p:nvCxnSpPr>
        <p:spPr>
          <a:xfrm flipV="1">
            <a:off x="342605" y="1097496"/>
            <a:ext cx="505355" cy="755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線單箭頭接點 139"/>
          <p:cNvCxnSpPr/>
          <p:nvPr/>
        </p:nvCxnSpPr>
        <p:spPr>
          <a:xfrm flipV="1">
            <a:off x="145424" y="1428312"/>
            <a:ext cx="749272" cy="1715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字方塊 141"/>
          <p:cNvSpPr txBox="1"/>
          <p:nvPr/>
        </p:nvSpPr>
        <p:spPr>
          <a:xfrm>
            <a:off x="861993" y="880354"/>
            <a:ext cx="31518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: a link from UE to on-board </a:t>
            </a:r>
            <a:r>
              <a:rPr lang="en-US" altLang="zh-TW" sz="1600" dirty="0" err="1" smtClean="0"/>
              <a:t>eNB</a:t>
            </a:r>
            <a:endParaRPr lang="zh-TW" altLang="en-US" sz="1600" dirty="0"/>
          </a:p>
        </p:txBody>
      </p:sp>
      <p:sp>
        <p:nvSpPr>
          <p:cNvPr id="143" name="文字方塊 142"/>
          <p:cNvSpPr txBox="1"/>
          <p:nvPr/>
        </p:nvSpPr>
        <p:spPr>
          <a:xfrm>
            <a:off x="2441206" y="4908866"/>
            <a:ext cx="12257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On-board </a:t>
            </a:r>
            <a:r>
              <a:rPr lang="en-US" altLang="zh-TW" sz="1400" dirty="0" err="1" smtClean="0"/>
              <a:t>eNB</a:t>
            </a:r>
            <a:endParaRPr lang="zh-TW" altLang="en-US" sz="1400" dirty="0"/>
          </a:p>
        </p:txBody>
      </p:sp>
      <p:sp>
        <p:nvSpPr>
          <p:cNvPr id="144" name="文字方塊 143"/>
          <p:cNvSpPr txBox="1"/>
          <p:nvPr/>
        </p:nvSpPr>
        <p:spPr>
          <a:xfrm>
            <a:off x="7822505" y="5007261"/>
            <a:ext cx="12257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On-board </a:t>
            </a:r>
            <a:r>
              <a:rPr lang="en-US" altLang="zh-TW" sz="1400" dirty="0" err="1" smtClean="0"/>
              <a:t>eNB</a:t>
            </a:r>
            <a:endParaRPr lang="zh-TW" altLang="en-US" sz="1400" dirty="0"/>
          </a:p>
        </p:txBody>
      </p:sp>
      <p:sp>
        <p:nvSpPr>
          <p:cNvPr id="145" name="文字方塊 144"/>
          <p:cNvSpPr txBox="1"/>
          <p:nvPr/>
        </p:nvSpPr>
        <p:spPr>
          <a:xfrm>
            <a:off x="869545" y="1222872"/>
            <a:ext cx="35621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: aggregated  link from on-board </a:t>
            </a:r>
            <a:r>
              <a:rPr lang="en-US" altLang="zh-TW" sz="1600" dirty="0" err="1" smtClean="0"/>
              <a:t>eNB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901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26488"/>
            <a:ext cx="10515600" cy="1325563"/>
          </a:xfrm>
        </p:spPr>
        <p:txBody>
          <a:bodyPr/>
          <a:lstStyle/>
          <a:p>
            <a:r>
              <a:rPr lang="en-US" altLang="zh-TW" dirty="0" smtClean="0"/>
              <a:t>Potential Service Requirements for High Speed Rail Network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45015" y="1825625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altLang="zh-TW" dirty="0" smtClean="0"/>
              <a:t>Support high speed moving (or high mobility) UEs</a:t>
            </a:r>
          </a:p>
          <a:p>
            <a:pPr lvl="1"/>
            <a:r>
              <a:rPr lang="en-US" altLang="zh-TW" dirty="0" smtClean="0"/>
              <a:t>LTE-based network</a:t>
            </a:r>
          </a:p>
          <a:p>
            <a:pPr lvl="2"/>
            <a:r>
              <a:rPr lang="en-US" altLang="zh-TW" dirty="0" smtClean="0"/>
              <a:t>Support to mobility up to 350 km/h</a:t>
            </a:r>
          </a:p>
          <a:p>
            <a:pPr lvl="1"/>
            <a:r>
              <a:rPr lang="en-US" altLang="zh-TW" dirty="0" smtClean="0"/>
              <a:t>May be required to support higher speed ( &gt; 350 km/h)</a:t>
            </a:r>
          </a:p>
          <a:p>
            <a:r>
              <a:rPr lang="en-US" altLang="zh-TW" dirty="0" smtClean="0"/>
              <a:t>No interruption for users’ connections</a:t>
            </a:r>
          </a:p>
          <a:p>
            <a:pPr lvl="1"/>
            <a:r>
              <a:rPr lang="en-US" altLang="zh-TW" dirty="0" smtClean="0"/>
              <a:t>Frequent and simultaneous handover</a:t>
            </a:r>
          </a:p>
          <a:p>
            <a:pPr lvl="1"/>
            <a:r>
              <a:rPr lang="en-US" altLang="zh-TW" dirty="0" smtClean="0"/>
              <a:t>Large amount of </a:t>
            </a:r>
            <a:r>
              <a:rPr lang="en-US" altLang="zh-TW" dirty="0" err="1" smtClean="0"/>
              <a:t>burtsty</a:t>
            </a:r>
            <a:r>
              <a:rPr lang="en-US" altLang="zh-TW" dirty="0" smtClean="0"/>
              <a:t> traffic</a:t>
            </a:r>
          </a:p>
          <a:p>
            <a:r>
              <a:rPr lang="en-US" altLang="zh-TW" dirty="0"/>
              <a:t>M</a:t>
            </a:r>
            <a:r>
              <a:rPr lang="en-US" altLang="zh-TW" dirty="0" smtClean="0"/>
              <a:t>anagement of UEs at high mobility</a:t>
            </a:r>
          </a:p>
          <a:p>
            <a:r>
              <a:rPr lang="en-US" altLang="zh-TW" dirty="0" smtClean="0"/>
              <a:t>Providing UEs with </a:t>
            </a:r>
            <a:r>
              <a:rPr lang="en-US" altLang="zh-TW" dirty="0" err="1" smtClean="0"/>
              <a:t>QoS</a:t>
            </a:r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875" y="4078760"/>
            <a:ext cx="2447925" cy="1866900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167" y="2366103"/>
            <a:ext cx="3183802" cy="148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0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6684" y="365125"/>
            <a:ext cx="7069428" cy="1325563"/>
          </a:xfrm>
        </p:spPr>
        <p:txBody>
          <a:bodyPr/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Study these scenarios as </a:t>
            </a:r>
          </a:p>
          <a:p>
            <a:pPr lvl="1"/>
            <a:r>
              <a:rPr lang="en-US" altLang="zh-TW" dirty="0" smtClean="0"/>
              <a:t>A use case of V2I and/or V2X communication e.g., High mobility aspects of V2X ?</a:t>
            </a:r>
          </a:p>
          <a:p>
            <a:pPr marL="457200" lvl="1" indent="0">
              <a:buNone/>
            </a:pPr>
            <a:endParaRPr lang="en-US" altLang="zh-TW" dirty="0" smtClean="0"/>
          </a:p>
          <a:p>
            <a:pPr lvl="1"/>
            <a:r>
              <a:rPr lang="en-US" altLang="zh-TW" dirty="0" smtClean="0"/>
              <a:t>A new study item to investigate these and other related use cases as well as potential requirements ?</a:t>
            </a:r>
          </a:p>
          <a:p>
            <a:pPr marL="0" indent="0">
              <a:buNone/>
            </a:pPr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7065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佈景主題2">
  <a:themeElements>
    <a:clrScheme name="1_自訂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訂設計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1_自訂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訂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訂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訂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訂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訂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訂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訂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訂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訂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訂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訂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佈景主題2" id="{2F31B61A-7706-4421-AE61-42C4E9DA0F5C}" vid="{BC8F1BAE-DAC5-4269-B5BA-495F73C4630F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佈景主題2</Template>
  <TotalTime>930</TotalTime>
  <Words>344</Words>
  <Application>Microsoft Office PowerPoint</Application>
  <PresentationFormat>寬螢幕</PresentationFormat>
  <Paragraphs>84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6" baseType="lpstr">
      <vt:lpstr>Arial Unicode MS</vt:lpstr>
      <vt:lpstr>微軟正黑體</vt:lpstr>
      <vt:lpstr>PMingLiU</vt:lpstr>
      <vt:lpstr>PMingLiU</vt:lpstr>
      <vt:lpstr>Arial</vt:lpstr>
      <vt:lpstr>Calibri</vt:lpstr>
      <vt:lpstr>Miriam</vt:lpstr>
      <vt:lpstr>Wingdings</vt:lpstr>
      <vt:lpstr>佈景主題2</vt:lpstr>
      <vt:lpstr>Discussion on very High Mobility Networks &amp; Scenarios</vt:lpstr>
      <vt:lpstr>High Speed Rail Systems</vt:lpstr>
      <vt:lpstr>High Speed Rail Network</vt:lpstr>
      <vt:lpstr>PowerPoint 簡報</vt:lpstr>
      <vt:lpstr>High Speed Rail Network- Example Scenario 2</vt:lpstr>
      <vt:lpstr>Potential Service Requirements for High Speed Rail Network</vt:lpstr>
      <vt:lpstr>Way Forward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82</cp:revision>
  <cp:lastPrinted>2015-01-22T06:44:41Z</cp:lastPrinted>
  <dcterms:created xsi:type="dcterms:W3CDTF">2015-01-19T06:43:49Z</dcterms:created>
  <dcterms:modified xsi:type="dcterms:W3CDTF">2015-01-23T05:46:07Z</dcterms:modified>
</cp:coreProperties>
</file>