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7" r:id="rId10"/>
    <p:sldId id="270" r:id="rId11"/>
    <p:sldId id="271" r:id="rId12"/>
    <p:sldId id="272" r:id="rId13"/>
    <p:sldId id="268" r:id="rId14"/>
    <p:sldId id="273" r:id="rId15"/>
    <p:sldId id="275" r:id="rId16"/>
    <p:sldId id="274" r:id="rId17"/>
    <p:sldId id="269" r:id="rId18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96" autoAdjust="0"/>
    <p:restoredTop sz="99233" autoAdjust="0"/>
  </p:normalViewPr>
  <p:slideViewPr>
    <p:cSldViewPr>
      <p:cViewPr>
        <p:scale>
          <a:sx n="70" d="100"/>
          <a:sy n="70" d="100"/>
        </p:scale>
        <p:origin x="-56" y="1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2766" y="72"/>
      </p:cViewPr>
      <p:guideLst>
        <p:guide orient="horz" pos="2928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7012052" cy="4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41164"/>
            <a:ext cx="6347544" cy="4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506232" y="8841164"/>
            <a:ext cx="476066" cy="43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90625" y="703263"/>
            <a:ext cx="4630738" cy="34734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3949" y="4416090"/>
            <a:ext cx="5142502" cy="4182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346351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681222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83690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425435894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83398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83398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183398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837042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72175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972175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1" y="8832179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1" y="0"/>
            <a:ext cx="3038225" cy="464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519056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MCPTT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Mission Critical Push to Talk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David Cypher</a:t>
            </a:r>
          </a:p>
          <a:p>
            <a:r>
              <a:rPr lang="en-US" dirty="0" smtClean="0"/>
              <a:t>US Department of Commerce</a:t>
            </a:r>
          </a:p>
          <a:p>
            <a:r>
              <a:rPr lang="en-US" dirty="0" smtClean="0"/>
              <a:t>MCPTT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S1-143631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S1-143302)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10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806756"/>
              </p:ext>
            </p:extLst>
          </p:nvPr>
        </p:nvGraphicFramePr>
        <p:xfrm>
          <a:off x="683568" y="2204864"/>
          <a:ext cx="7772400" cy="37701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S1-143081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 from section 6.15.3.1.2 MCPTT Emergency Group Call Cancellation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S1-143082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Commerce; 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 from section 6.13 Private 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S1-143104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Figure 4-1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S1-143107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Editor’s notes in Clause 6.19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S1-143125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EADS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MCPTT / TETRA interoperability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Location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Dependant</a:t>
                      </a: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Addressing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S1-143154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Distinction between User and UE subscriptions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Additional Requirements for Private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S1-143164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Support for Multiple Devices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S1-143240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Privacy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S1-143280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Interactions between MCPTT call and telephone 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56850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11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764838"/>
              </p:ext>
            </p:extLst>
          </p:nvPr>
        </p:nvGraphicFramePr>
        <p:xfrm>
          <a:off x="683568" y="2204864"/>
          <a:ext cx="7772400" cy="427532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S1-143323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 from 6.2.3 Group Configuration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S1-143325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and specific Off-Network MCPTT Priority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S1-143326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and specific Off-Network Imminent Peril Call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S1-143327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and specific Off-Network Dynamic Group Management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S1-143329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– General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– EPS Access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Editor’s notes in Clause 3.1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Changes to Section 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Restructure of Clause 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S1-143335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Changes to Late Call Entry Performance (General)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– EPS Admission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– EPS Scheduling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591721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12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5316744"/>
              </p:ext>
            </p:extLst>
          </p:nvPr>
        </p:nvGraphicFramePr>
        <p:xfrm>
          <a:off x="683568" y="2204864"/>
          <a:ext cx="7772400" cy="378582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S1-143338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Prioritization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according to the event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Emergency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Emergency Alert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Immediate Peril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Removal of Editor’s notes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in Clause 6.1.1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Removal of Editor’s note 6.1.2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S1-143347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S1-143516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Modification to the MCPTT Scope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S1-143517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Informative service description: Group call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S1-143519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Cassidian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Remotely initiated call service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S1-143521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Informative service description: Group Regrouping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S1-143522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The 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Informative service description: User Regrouping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S1-143523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Electronics, Inc., LG </a:t>
                      </a: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Uplus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Corp.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Discussion on MCPTT MO call initiation prioritization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7312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13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2418259"/>
              </p:ext>
            </p:extLst>
          </p:nvPr>
        </p:nvGraphicFramePr>
        <p:xfrm>
          <a:off x="683568" y="2204864"/>
          <a:ext cx="7772400" cy="37255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S1-143543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Police of the Netherlands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 losing audio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S1-143545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Huawei,TD</a:t>
                      </a: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Definition of Late Call Entry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S1-143546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On-network relay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S1-143548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French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MCPTT System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definition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S1-143549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MCPTT Service description for Section 4.0,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S1-143550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 of Specific Off-Network Location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S1-143551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 of Specific Off-Network MCPTT Communication Status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S1-143552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 of Specific Off-Network MCPTT Emergency Group Call requirement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S1-143553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S1-143554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General Dynamics UK Ltd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Off-network group call considerations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5041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14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6888338"/>
              </p:ext>
            </p:extLst>
          </p:nvPr>
        </p:nvGraphicFramePr>
        <p:xfrm>
          <a:off x="683568" y="2204864"/>
          <a:ext cx="7772400" cy="250111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codec for interoperability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Legacy Interworking Administration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LG Electronics, Inc.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Discussion on MCPTT location information report - one time and periodic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P25 Interworking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Interoperability with Legacy Systems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Affiliation and Multiple Simultaneous Calls</a:t>
                      </a:r>
                      <a:endParaRPr lang="en-US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Group Call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S1-143579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Call Termination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615060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15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4705677"/>
              </p:ext>
            </p:extLst>
          </p:nvPr>
        </p:nvGraphicFramePr>
        <p:xfrm>
          <a:off x="683568" y="2204864"/>
          <a:ext cx="7772400" cy="3003872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Transmit Time Limit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TD-Tech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Limited Area Dynamic Regrouping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Location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Huawei, TD Tech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Requirements for Remote control to MCPTT UE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KPN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Multiple MCPTT Administrators and multiple MCPTT Systems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Override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Interactions between MCPTT Group Calls and Private Calls – Multiple Concurrent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S1-143589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Acknowledged and Unacknowledged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Private Call Service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52506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16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4193501"/>
              </p:ext>
            </p:extLst>
          </p:nvPr>
        </p:nvGraphicFramePr>
        <p:xfrm>
          <a:off x="683568" y="2204864"/>
          <a:ext cx="7772400" cy="30215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S1-143590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Commencement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S1-143591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General Administration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Miscellaneous fixes for MCPTT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S1-143593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6.9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S1-143594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User Profile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BlackBerry UK Limited,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 of Private Call Answer Modes requirements to TS 22.179v0.6.0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Session, Call, Transmission Overview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Ambient Listening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Home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Initiating Use of the MCPTT service and Permission States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S1-143599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Home Office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MCPTT Private Call (without floor control)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5695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17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9386765"/>
              </p:ext>
            </p:extLst>
          </p:nvPr>
        </p:nvGraphicFramePr>
        <p:xfrm>
          <a:off x="683568" y="2204864"/>
          <a:ext cx="7772400" cy="172039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S1-143600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Changes to address editor’s note on Commencement Modes for Group Calls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S1-143601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Group communication ringing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S1-143602</a:t>
                      </a:r>
                      <a:endParaRPr lang="en-GB" sz="14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Harris Corporation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Additions for Control and Management by Mission Critical Organizations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S1-143613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UEs and Users in MCPTT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S1-143614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Motorola Solutions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Overview of MCPTT Priorities and </a:t>
                      </a:r>
                      <a:r>
                        <a:rPr lang="en-US" sz="1400" dirty="0" err="1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QoS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043181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SP-140435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  <a:p>
            <a:pPr eaLnBrk="0" hangingPunct="0"/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Removal of a number of Editor’s Notes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Off-network, On-network requirements</a:t>
            </a:r>
          </a:p>
          <a:p>
            <a:pPr lvl="1"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Informative text for various features</a:t>
            </a:r>
          </a:p>
          <a:p>
            <a:pPr>
              <a:defRPr/>
            </a:pPr>
            <a:r>
              <a:rPr lang="en-GB" dirty="0" smtClean="0"/>
              <a:t>Work/Study Item Completion: 75%</a:t>
            </a:r>
          </a:p>
          <a:p>
            <a:pPr>
              <a:defRPr/>
            </a:pPr>
            <a:r>
              <a:rPr lang="en-GB" dirty="0" smtClean="0"/>
              <a:t>Draft TS 22.179 Completion: 75%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Applicability of terms (e.g., affiliation) and requirements to On-network, Off-network, and common to both</a:t>
            </a:r>
          </a:p>
          <a:p>
            <a:pPr lvl="1">
              <a:defRPr/>
            </a:pPr>
            <a:r>
              <a:rPr lang="en-US" dirty="0" smtClean="0"/>
              <a:t>Differentiation </a:t>
            </a:r>
            <a:r>
              <a:rPr lang="en-US" dirty="0"/>
              <a:t>and use of the various priorities (access, floor, group, etc.)</a:t>
            </a:r>
          </a:p>
          <a:p>
            <a:pPr lvl="1">
              <a:defRPr/>
            </a:pPr>
            <a:r>
              <a:rPr lang="en-US" dirty="0" smtClean="0"/>
              <a:t>Performance </a:t>
            </a:r>
            <a:r>
              <a:rPr lang="en-US" dirty="0"/>
              <a:t>requirements</a:t>
            </a:r>
          </a:p>
          <a:p>
            <a:pPr lvl="1">
              <a:defRPr/>
            </a:pPr>
            <a:r>
              <a:rPr lang="en-US" dirty="0" smtClean="0"/>
              <a:t>Final </a:t>
            </a:r>
            <a:r>
              <a:rPr lang="en-US" dirty="0"/>
              <a:t>TS structure.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17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18</a:t>
            </a:r>
          </a:p>
          <a:p>
            <a:pPr>
              <a:defRPr/>
            </a:pPr>
            <a:r>
              <a:rPr lang="en-GB" dirty="0" smtClean="0"/>
              <a:t>Number of Drafting session participants: 30-50</a:t>
            </a:r>
          </a:p>
          <a:p>
            <a:pPr marL="457200" lvl="1" indent="0">
              <a:buFontTx/>
              <a:buNone/>
              <a:defRPr/>
            </a:pPr>
            <a:endParaRPr lang="en-GB" i="1" dirty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12/2014 SP#66 </a:t>
            </a: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n</a:t>
            </a:r>
          </a:p>
          <a:p>
            <a:pPr lvl="1">
              <a:defRPr/>
            </a:pPr>
            <a:r>
              <a:rPr lang="en-GB" sz="2000" dirty="0" smtClean="0">
                <a:solidFill>
                  <a:srgbClr val="FF0000"/>
                </a:solidFill>
              </a:rPr>
              <a:t>If not, current target completion date: 09/2014 SP#65 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 lvl="1">
              <a:defRPr/>
            </a:pPr>
            <a:r>
              <a:rPr lang="en-GB" sz="2000" dirty="0" smtClean="0"/>
              <a:t>If not, change target completion date to:</a:t>
            </a:r>
          </a:p>
          <a:p>
            <a:pPr lvl="2">
              <a:defRPr/>
            </a:pPr>
            <a:r>
              <a:rPr lang="en-GB" sz="1800" dirty="0" smtClean="0"/>
              <a:t>12/2014 SP#66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SA1#67 (08/2014)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SA1#68 (11/2014)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Editor’s notes (FFS); unfilled clauses</a:t>
            </a:r>
          </a:p>
          <a:p>
            <a:pPr lvl="1">
              <a:defRPr/>
            </a:pPr>
            <a:r>
              <a:rPr lang="en-GB" dirty="0" smtClean="0"/>
              <a:t>Priority; UE/User; On-,Off-Network, and Common</a:t>
            </a:r>
          </a:p>
          <a:p>
            <a:pPr lvl="1">
              <a:defRPr/>
            </a:pPr>
            <a:r>
              <a:rPr lang="en-GB" dirty="0" err="1" smtClean="0"/>
              <a:t>Cleanup</a:t>
            </a:r>
            <a:r>
              <a:rPr lang="en-GB" dirty="0" smtClean="0"/>
              <a:t>, placement, and consistency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SA1#69 (Feb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&lt;New WID; revision WID, or maintenance WID&gt;</a:t>
            </a:r>
          </a:p>
          <a:p>
            <a:pPr lvl="1">
              <a:defRPr/>
            </a:pPr>
            <a:r>
              <a:rPr lang="en-GB" dirty="0" smtClean="0"/>
              <a:t>SA1#70 (Apr 2015)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&lt;Continue to expand the scope and requirements&gt;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&lt;Until close of WI as defined in WID&gt;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planning next meeting</a:t>
            </a:r>
          </a:p>
          <a:p>
            <a:pPr lvl="2">
              <a:defRPr/>
            </a:pPr>
            <a:r>
              <a:rPr lang="en-GB" dirty="0" smtClean="0"/>
              <a:t>Action item list</a:t>
            </a:r>
          </a:p>
          <a:p>
            <a:pPr lvl="2">
              <a:defRPr/>
            </a:pPr>
            <a:r>
              <a:rPr lang="en-GB" dirty="0" smtClean="0"/>
              <a:t>Assignment of contact to action item</a:t>
            </a:r>
          </a:p>
          <a:p>
            <a:pPr lvl="1">
              <a:defRPr/>
            </a:pPr>
            <a:r>
              <a:rPr lang="en-GB" dirty="0" smtClean="0"/>
              <a:t>Tentative start date</a:t>
            </a:r>
            <a:r>
              <a:rPr lang="en-GB" smtClean="0"/>
              <a:t>: &lt;October 1, 2014</a:t>
            </a:r>
            <a:r>
              <a:rPr lang="en-GB" dirty="0" smtClean="0"/>
              <a:t>&gt;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SA1#68 (Nov </a:t>
            </a:r>
            <a:r>
              <a:rPr lang="en-GB" dirty="0"/>
              <a:t>2014): </a:t>
            </a:r>
            <a:r>
              <a:rPr lang="en-GB" dirty="0" smtClean="0"/>
              <a:t>&lt;100%&gt;</a:t>
            </a:r>
            <a:endParaRPr lang="en-GB" dirty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MCPTT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/>
              <a:t>S1-143631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800198"/>
              </p:ext>
            </p:extLst>
          </p:nvPr>
        </p:nvGraphicFramePr>
        <p:xfrm>
          <a:off x="755576" y="2276872"/>
          <a:ext cx="7772400" cy="3758696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S1-143029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French Ministry of Interior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Regrouping roaming and interworking capabilities into one paragraph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S1-143057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Notes clean up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S1-143059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 from 6.2.4 Identification and Location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S1-143061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moving common requirements from 6.18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S1-143062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Alcatel-Lucent, Department of Commerce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structuring 5.1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S1-143066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US Department of Commerce, 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On-Network and Off-Network Call Monitoring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S1-143067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Commerce; 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On-Network and Off-Network Private Call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S1-143068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US Department of Commerce, Alcatel-Lucent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Common On-Network and Off-Network Personality Management Requirements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4697155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912</TotalTime>
  <Words>1390</Words>
  <Application>Microsoft Office PowerPoint</Application>
  <PresentationFormat>On-screen Show (4:3)</PresentationFormat>
  <Paragraphs>389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Blank Presentation</vt:lpstr>
      <vt:lpstr>MCPTT Status Update Mission Critical Push to Talk</vt:lpstr>
      <vt:lpstr>MCPTT Status</vt:lpstr>
      <vt:lpstr>MCPTT Progress</vt:lpstr>
      <vt:lpstr>MCPTT Meeting Time</vt:lpstr>
      <vt:lpstr>MCPTT Completion Date</vt:lpstr>
      <vt:lpstr>MCPTT Planning/Progress</vt:lpstr>
      <vt:lpstr>Work plan between meetings</vt:lpstr>
      <vt:lpstr>MCPTT Progress Estimate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  <vt:lpstr>MCPTT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Cypher, David E.</cp:lastModifiedBy>
  <cp:revision>365</cp:revision>
  <cp:lastPrinted>2014-08-25T13:35:53Z</cp:lastPrinted>
  <dcterms:created xsi:type="dcterms:W3CDTF">1999-11-22T09:19:47Z</dcterms:created>
  <dcterms:modified xsi:type="dcterms:W3CDTF">2014-08-25T13:35:57Z</dcterms:modified>
  <cp:category>Presentation</cp:category>
</cp:coreProperties>
</file>