
<file path=[Content_Types].xml><?xml version="1.0" encoding="utf-8"?>
<Types xmlns="http://schemas.openxmlformats.org/package/2006/content-types"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7" r:id="rId2"/>
    <p:sldId id="260" r:id="rId3"/>
    <p:sldId id="262" r:id="rId4"/>
    <p:sldId id="263" r:id="rId5"/>
  </p:sldIdLst>
  <p:sldSz cx="9144000" cy="6858000" type="screen4x3"/>
  <p:notesSz cx="6732588" cy="9855200"/>
  <p:defaultTextStyle>
    <a:defPPr>
      <a:defRPr lang="en-GB"/>
    </a:defPPr>
    <a:lvl1pPr algn="l" rtl="0" fontAlgn="base">
      <a:spcBef>
        <a:spcPct val="20000"/>
      </a:spcBef>
      <a:spcAft>
        <a:spcPts val="600"/>
      </a:spcAft>
      <a:buChar char="•"/>
      <a:defRPr sz="28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rtl="0" fontAlgn="base">
      <a:spcBef>
        <a:spcPct val="20000"/>
      </a:spcBef>
      <a:spcAft>
        <a:spcPts val="600"/>
      </a:spcAft>
      <a:buChar char="•"/>
      <a:defRPr sz="28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rtl="0" fontAlgn="base">
      <a:spcBef>
        <a:spcPct val="20000"/>
      </a:spcBef>
      <a:spcAft>
        <a:spcPts val="600"/>
      </a:spcAft>
      <a:buChar char="•"/>
      <a:defRPr sz="28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rtl="0" fontAlgn="base">
      <a:spcBef>
        <a:spcPct val="20000"/>
      </a:spcBef>
      <a:spcAft>
        <a:spcPts val="600"/>
      </a:spcAft>
      <a:buChar char="•"/>
      <a:defRPr sz="28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rtl="0" fontAlgn="base">
      <a:spcBef>
        <a:spcPct val="20000"/>
      </a:spcBef>
      <a:spcAft>
        <a:spcPts val="600"/>
      </a:spcAft>
      <a:buChar char="•"/>
      <a:defRPr sz="28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3" autoAdjust="0"/>
    <p:restoredTop sz="94660"/>
  </p:normalViewPr>
  <p:slideViewPr>
    <p:cSldViewPr>
      <p:cViewPr>
        <p:scale>
          <a:sx n="72" d="100"/>
          <a:sy n="72" d="100"/>
        </p:scale>
        <p:origin x="-1032" y="-78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3" d="100"/>
        <a:sy n="193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spcAft>
                <a:spcPct val="0"/>
              </a:spcAft>
              <a:buFontTx/>
              <a:buNone/>
              <a:defRPr sz="10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spcAft>
                <a:spcPct val="0"/>
              </a:spcAft>
              <a:buFontTx/>
              <a:buNone/>
              <a:defRPr sz="1000"/>
            </a:lvl1pPr>
          </a:lstStyle>
          <a:p>
            <a:pPr>
              <a:defRPr/>
            </a:pPr>
            <a:fld id="{11E2C63B-EB26-4011-B71F-4C8741F0DFDD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="" xmlns:p14="http://schemas.microsoft.com/office/powerpoint/2010/main" val="17753247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373960324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zh-CN"/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76" tIns="44444" rIns="90476" bIns="44444" anchor="b"/>
          <a:lstStyle/>
          <a:p>
            <a:pPr algn="r" eaLnBrk="0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zh-CN" sz="1200">
                <a:latin typeface="Times New Roman" pitchFamily="18" charset="0"/>
              </a:rPr>
              <a:t>1</a:t>
            </a: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zh-CN"/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zh-CN"/>
          </a:p>
        </p:txBody>
      </p:sp>
      <p:sp>
        <p:nvSpPr>
          <p:cNvPr id="922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9223" name="Rectangle 7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altLang="zh-CN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>
                <a:latin typeface="Arial" charset="0"/>
              </a:defRPr>
            </a:lvl1pPr>
          </a:lstStyle>
          <a:p>
            <a:pPr>
              <a:defRPr/>
            </a:pPr>
            <a:fld id="{DD8A508F-FDF2-4CEB-A229-311704F6580F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>
                <a:latin typeface="Arial" charset="0"/>
              </a:defRPr>
            </a:lvl1pPr>
          </a:lstStyle>
          <a:p>
            <a:pPr>
              <a:defRPr/>
            </a:pPr>
            <a:fld id="{6F76D91D-FF5E-4378-832D-C2799BD686FD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zh-CN" smtClean="0"/>
              <a:t>Click to edit Master text styles</a:t>
            </a:r>
          </a:p>
          <a:p>
            <a:pPr lvl="1"/>
            <a:r>
              <a:rPr lang="en-GB" altLang="zh-CN" smtClean="0"/>
              <a:t>Second level</a:t>
            </a:r>
          </a:p>
          <a:p>
            <a:pPr lvl="2"/>
            <a:r>
              <a:rPr lang="en-GB" altLang="zh-CN" smtClean="0"/>
              <a:t>Third level</a:t>
            </a:r>
          </a:p>
          <a:p>
            <a:pPr lvl="3"/>
            <a:r>
              <a:rPr lang="en-GB" altLang="zh-CN" smtClean="0"/>
              <a:t>Fourth level</a:t>
            </a:r>
          </a:p>
          <a:p>
            <a:pPr lvl="4"/>
            <a:r>
              <a:rPr lang="en-GB" altLang="zh-CN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zh-CN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spcAft>
                <a:spcPct val="0"/>
              </a:spcAft>
              <a:buFontTx/>
              <a:buNone/>
              <a:defRPr sz="1400">
                <a:latin typeface="Times New Roman" pitchFamily="18" charset="0"/>
              </a:defRPr>
            </a:lvl1pPr>
          </a:lstStyle>
          <a:p>
            <a:pPr>
              <a:defRPr/>
            </a:pPr>
            <a:fld id="{AAFCA348-6E25-44B4-A9FA-F7C8AB4F9CCE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  <a:ea typeface="ＭＳ Ｐゴシック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extLst>
            <a:ext uri="{FAA26D3D-D897-4be2-8F04-BA451C77F1D7}"/>
          </a:extLst>
        </p:spPr>
        <p:txBody>
          <a:bodyPr/>
          <a:lstStyle/>
          <a:p>
            <a:pPr>
              <a:defRPr/>
            </a:pPr>
            <a:r>
              <a:rPr lang="it-IT" dirty="0" smtClean="0"/>
              <a:t>SMS-outbox update on Mobile</a:t>
            </a:r>
            <a:endParaRPr lang="en-US" dirty="0">
              <a:cs typeface="+mj-cs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3568" y="3501008"/>
            <a:ext cx="8136904" cy="2423790"/>
          </a:xfrm>
          <a:extLst>
            <a:ext uri="{FAA26D3D-D897-4be2-8F04-BA451C77F1D7}"/>
          </a:extLst>
        </p:spPr>
        <p:txBody>
          <a:bodyPr/>
          <a:lstStyle/>
          <a:p>
            <a:pPr>
              <a:defRPr/>
            </a:pPr>
            <a:endParaRPr lang="en-US" sz="2400" dirty="0" smtClean="0">
              <a:cs typeface="+mn-cs"/>
            </a:endParaRPr>
          </a:p>
          <a:p>
            <a:pPr>
              <a:defRPr/>
            </a:pPr>
            <a:r>
              <a:rPr lang="en-US" sz="2400" dirty="0" smtClean="0">
                <a:cs typeface="+mn-cs"/>
              </a:rPr>
              <a:t>Bruno TOSSOU</a:t>
            </a:r>
          </a:p>
          <a:p>
            <a:pPr>
              <a:defRPr/>
            </a:pPr>
            <a:r>
              <a:rPr lang="en-US" sz="2400" dirty="0" smtClean="0">
                <a:cs typeface="+mn-cs"/>
              </a:rPr>
              <a:t>ORANGE</a:t>
            </a:r>
          </a:p>
          <a:p>
            <a:pPr>
              <a:defRPr/>
            </a:pPr>
            <a:r>
              <a:rPr lang="en-US" sz="2400" dirty="0" smtClean="0">
                <a:cs typeface="+mn-cs"/>
              </a:rPr>
              <a:t> Discussion Paper SMS-outbox update on mobile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eaLnBrk="0" hangingPunct="0"/>
            <a:r>
              <a:rPr lang="en-GB" altLang="zh-CN" dirty="0" smtClean="0">
                <a:solidFill>
                  <a:schemeClr val="tx1"/>
                </a:solidFill>
                <a:ea typeface="ＭＳ Ｐゴシック" pitchFamily="34" charset="-128"/>
              </a:rPr>
              <a:t>S1-141131</a:t>
            </a:r>
            <a:endParaRPr lang="en-GB" altLang="zh-CN" dirty="0" smtClean="0">
              <a:solidFill>
                <a:schemeClr val="tx1"/>
              </a:solidFill>
              <a:ea typeface="ＭＳ Ｐゴシック" pitchFamily="34" charset="-128"/>
            </a:endParaRPr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1C510E4-5700-4EA7-8FBB-FF6290D8EF2E}" type="slidenum">
              <a:rPr lang="en-GB" altLang="zh-CN" smtClean="0"/>
              <a:pPr/>
              <a:t>1</a:t>
            </a:fld>
            <a:endParaRPr lang="en-GB" altLang="zh-CN" smtClean="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76027" cy="572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>
              <a:buFontTx/>
              <a:buNone/>
            </a:pPr>
            <a:r>
              <a:rPr lang="en-GB" altLang="zh-CN" sz="1200" b="1" dirty="0"/>
              <a:t>3GPP TSG-SA WG1 Meeting </a:t>
            </a:r>
            <a:r>
              <a:rPr lang="en-GB" altLang="zh-CN" sz="1200" b="1" dirty="0" smtClean="0"/>
              <a:t>#66</a:t>
            </a:r>
            <a:endParaRPr lang="en-GB" altLang="zh-CN" sz="1200" b="1" dirty="0"/>
          </a:p>
          <a:p>
            <a:pPr>
              <a:buFontTx/>
              <a:buNone/>
            </a:pPr>
            <a:r>
              <a:rPr lang="en-GB" altLang="zh-CN" sz="1200" b="1" dirty="0" smtClean="0"/>
              <a:t>Sapporo, Japan, 12 -16  Mai 2014</a:t>
            </a:r>
            <a:endParaRPr lang="en-GB" altLang="zh-CN" sz="1200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51104" cy="561975"/>
          </a:xfrm>
        </p:spPr>
        <p:txBody>
          <a:bodyPr lIns="91440" tIns="45720" rIns="91440" bIns="45720" anchor="t"/>
          <a:lstStyle/>
          <a:p>
            <a:r>
              <a:rPr lang="en-US" sz="2000" dirty="0" smtClean="0"/>
              <a:t>Update an  outgoing SMS in mobile SMS outbox</a:t>
            </a:r>
            <a:r>
              <a:rPr lang="it-IT" sz="2000" dirty="0" smtClean="0"/>
              <a:t> </a:t>
            </a:r>
            <a:endParaRPr lang="it-IT" sz="2000" dirty="0" smtClean="0">
              <a:ea typeface="ＭＳ Ｐゴシック" pitchFamily="34" charset="-128"/>
            </a:endParaRPr>
          </a:p>
        </p:txBody>
      </p:sp>
      <p:sp>
        <p:nvSpPr>
          <p:cNvPr id="6147" name="Segnaposto contenuto 2"/>
          <p:cNvSpPr>
            <a:spLocks noGrp="1"/>
          </p:cNvSpPr>
          <p:nvPr>
            <p:ph idx="1"/>
          </p:nvPr>
        </p:nvSpPr>
        <p:spPr>
          <a:xfrm>
            <a:off x="457200" y="908720"/>
            <a:ext cx="8579296" cy="5589494"/>
          </a:xfrm>
        </p:spPr>
        <p:txBody>
          <a:bodyPr/>
          <a:lstStyle/>
          <a:p>
            <a:pPr marL="0" indent="0">
              <a:buFont typeface="Webdings" pitchFamily="18" charset="2"/>
              <a:buNone/>
            </a:pPr>
            <a:r>
              <a:rPr lang="en-US" sz="1400" dirty="0" smtClean="0">
                <a:solidFill>
                  <a:srgbClr val="0070C0"/>
                </a:solidFill>
                <a:ea typeface="ＭＳ Ｐゴシック" pitchFamily="34" charset="-128"/>
              </a:rPr>
              <a:t>State </a:t>
            </a:r>
            <a:r>
              <a:rPr lang="en-US" sz="1400" dirty="0">
                <a:solidFill>
                  <a:srgbClr val="0070C0"/>
                </a:solidFill>
                <a:ea typeface="ＭＳ Ｐゴシック" pitchFamily="34" charset="-128"/>
              </a:rPr>
              <a:t>of the art</a:t>
            </a:r>
            <a:r>
              <a:rPr lang="en-US" sz="1400" dirty="0">
                <a:ea typeface="ＭＳ Ｐゴシック" pitchFamily="34" charset="-128"/>
              </a:rPr>
              <a:t>: </a:t>
            </a:r>
            <a:endParaRPr lang="en-US" sz="1400" dirty="0" smtClean="0">
              <a:ea typeface="ＭＳ Ｐゴシック" pitchFamily="34" charset="-128"/>
            </a:endParaRPr>
          </a:p>
          <a:p>
            <a:pPr marL="0" indent="0">
              <a:buFont typeface="Webdings" pitchFamily="18" charset="2"/>
              <a:buNone/>
            </a:pPr>
            <a:r>
              <a:rPr lang="en-US" sz="1400" dirty="0" smtClean="0">
                <a:ea typeface="ＭＳ Ｐゴシック" pitchFamily="34" charset="-128"/>
              </a:rPr>
              <a:t>Today when a mobile subscriber sends an SMS from a Web portal this SMS is not updated in the SMS outbox on the subscriber’s mobile </a:t>
            </a:r>
          </a:p>
          <a:p>
            <a:pPr marL="0" indent="0">
              <a:buFont typeface="Webdings" pitchFamily="18" charset="2"/>
              <a:buNone/>
            </a:pPr>
            <a:r>
              <a:rPr lang="en-US" sz="1400" dirty="0" smtClean="0">
                <a:ea typeface="ＭＳ Ｐゴシック" pitchFamily="34" charset="-128"/>
              </a:rPr>
              <a:t>In order to update the outgoing SMS  on the mobile the subscriber needs to download a specific application on his mobile .</a:t>
            </a:r>
          </a:p>
          <a:p>
            <a:pPr marL="0" indent="0">
              <a:buFont typeface="Webdings" pitchFamily="18" charset="2"/>
              <a:buNone/>
            </a:pPr>
            <a:endParaRPr lang="en-US" sz="1400" dirty="0" smtClean="0">
              <a:ea typeface="ＭＳ Ｐゴシック" pitchFamily="34" charset="-128"/>
            </a:endParaRPr>
          </a:p>
          <a:p>
            <a:pPr marL="0" indent="0">
              <a:buNone/>
            </a:pPr>
            <a:r>
              <a:rPr lang="en-US" sz="1400" dirty="0" smtClean="0">
                <a:solidFill>
                  <a:srgbClr val="0070C0"/>
                </a:solidFill>
                <a:ea typeface="ＭＳ Ｐゴシック" pitchFamily="34" charset="-128"/>
              </a:rPr>
              <a:t>use case : </a:t>
            </a:r>
          </a:p>
          <a:p>
            <a:pPr marL="0" indent="0">
              <a:buFont typeface="Webdings" pitchFamily="18" charset="2"/>
              <a:buNone/>
            </a:pPr>
            <a:r>
              <a:rPr lang="en-US" sz="1400" dirty="0" smtClean="0">
                <a:ea typeface="ＭＳ Ｐゴシック" pitchFamily="34" charset="-128"/>
              </a:rPr>
              <a:t>An </a:t>
            </a:r>
            <a:r>
              <a:rPr lang="en-US" sz="1400" dirty="0">
                <a:ea typeface="ＭＳ Ｐゴシック" pitchFamily="34" charset="-128"/>
              </a:rPr>
              <a:t>application server “A” sends an SMS S to a recipient “D” on behalf of a user “U”. </a:t>
            </a:r>
            <a:endParaRPr lang="en-US" sz="1400" dirty="0" smtClean="0">
              <a:ea typeface="ＭＳ Ｐゴシック" pitchFamily="34" charset="-128"/>
            </a:endParaRPr>
          </a:p>
          <a:p>
            <a:pPr>
              <a:buNone/>
            </a:pPr>
            <a:r>
              <a:rPr lang="it-IT" sz="1400" dirty="0" smtClean="0">
                <a:solidFill>
                  <a:srgbClr val="0070C0"/>
                </a:solidFill>
                <a:ea typeface="ＭＳ Ｐゴシック" pitchFamily="34" charset="-128"/>
              </a:rPr>
              <a:t>Consequence:</a:t>
            </a:r>
          </a:p>
          <a:p>
            <a:pPr>
              <a:buNone/>
            </a:pPr>
            <a:r>
              <a:rPr lang="en-US" sz="1400" dirty="0" smtClean="0">
                <a:ea typeface="ＭＳ Ｐゴシック" pitchFamily="34" charset="-128"/>
              </a:rPr>
              <a:t>in </a:t>
            </a:r>
            <a:r>
              <a:rPr lang="en-US" sz="1400" dirty="0">
                <a:ea typeface="ＭＳ Ｐゴシック" pitchFamily="34" charset="-128"/>
              </a:rPr>
              <a:t>order to update this SMS in </a:t>
            </a:r>
            <a:r>
              <a:rPr lang="en-US" sz="1400" dirty="0" smtClean="0">
                <a:ea typeface="ＭＳ Ｐゴシック" pitchFamily="34" charset="-128"/>
              </a:rPr>
              <a:t>“U” mobile SMS </a:t>
            </a:r>
            <a:r>
              <a:rPr lang="en-US" sz="1400" dirty="0">
                <a:ea typeface="ＭＳ Ｐゴシック" pitchFamily="34" charset="-128"/>
              </a:rPr>
              <a:t>outbox</a:t>
            </a:r>
            <a:r>
              <a:rPr lang="en-US" sz="1400" dirty="0" smtClean="0">
                <a:ea typeface="ＭＳ Ｐゴシック" pitchFamily="34" charset="-128"/>
              </a:rPr>
              <a:t>.</a:t>
            </a:r>
            <a:r>
              <a:rPr lang="en-US" sz="1400" dirty="0">
                <a:ea typeface="ＭＳ Ｐゴシック" pitchFamily="34" charset="-128"/>
              </a:rPr>
              <a:t> It's </a:t>
            </a:r>
            <a:r>
              <a:rPr lang="en-US" sz="1400" dirty="0" smtClean="0">
                <a:ea typeface="ＭＳ Ｐゴシック" pitchFamily="34" charset="-128"/>
              </a:rPr>
              <a:t>necessary </a:t>
            </a:r>
            <a:r>
              <a:rPr lang="en-US" sz="1400" dirty="0">
                <a:ea typeface="ＭＳ Ｐゴシック" pitchFamily="34" charset="-128"/>
              </a:rPr>
              <a:t>to download a </a:t>
            </a:r>
            <a:r>
              <a:rPr lang="en-US" sz="1400" dirty="0" smtClean="0">
                <a:ea typeface="ＭＳ Ｐゴシック" pitchFamily="34" charset="-128"/>
              </a:rPr>
              <a:t>specific application </a:t>
            </a:r>
            <a:r>
              <a:rPr lang="en-US" sz="1400" dirty="0">
                <a:ea typeface="ＭＳ Ｐゴシック" pitchFamily="34" charset="-128"/>
              </a:rPr>
              <a:t>of “A</a:t>
            </a:r>
            <a:r>
              <a:rPr lang="en-US" sz="1400" dirty="0" smtClean="0">
                <a:ea typeface="ＭＳ Ｐゴシック" pitchFamily="34" charset="-128"/>
              </a:rPr>
              <a:t>” in “U” mobile</a:t>
            </a:r>
          </a:p>
          <a:p>
            <a:pPr>
              <a:buNone/>
            </a:pPr>
            <a:endParaRPr lang="en-US" sz="1400" dirty="0" smtClean="0">
              <a:ea typeface="ＭＳ Ｐゴシック" pitchFamily="34" charset="-128"/>
            </a:endParaRPr>
          </a:p>
          <a:p>
            <a:pPr>
              <a:buNone/>
            </a:pPr>
            <a:r>
              <a:rPr lang="en-US" sz="1400" dirty="0" smtClean="0">
                <a:ea typeface="ＭＳ Ｐゴシック" pitchFamily="34" charset="-128"/>
              </a:rPr>
              <a:t> </a:t>
            </a:r>
            <a:endParaRPr lang="it-IT" sz="1400" dirty="0" smtClean="0">
              <a:solidFill>
                <a:srgbClr val="0070C0"/>
              </a:solidFill>
              <a:ea typeface="ＭＳ Ｐゴシック" pitchFamily="34" charset="-12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557" y="3861047"/>
            <a:ext cx="936105" cy="936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997525" y="4865904"/>
            <a:ext cx="9701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400" dirty="0" smtClean="0"/>
              <a:t>server “A”</a:t>
            </a:r>
            <a:endParaRPr lang="fr-FR" sz="1400" dirty="0"/>
          </a:p>
        </p:txBody>
      </p:sp>
      <p:sp>
        <p:nvSpPr>
          <p:cNvPr id="10" name="Rectangle 9"/>
          <p:cNvSpPr/>
          <p:nvPr/>
        </p:nvSpPr>
        <p:spPr bwMode="auto">
          <a:xfrm>
            <a:off x="3225099" y="4397851"/>
            <a:ext cx="1296144" cy="1218314"/>
          </a:xfrm>
          <a:prstGeom prst="rect">
            <a:avLst/>
          </a:prstGeom>
          <a:solidFill>
            <a:schemeClr val="bg1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0488" tIns="44450" rIns="90488" bIns="44450" numCol="1" rtlCol="0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r>
              <a:rPr lang="en-US" sz="1400" dirty="0"/>
              <a:t>SMS </a:t>
            </a:r>
            <a:r>
              <a:rPr lang="en-US" sz="1400" dirty="0" smtClean="0"/>
              <a:t>“S” </a:t>
            </a:r>
          </a:p>
          <a:p>
            <a:pPr>
              <a:buNone/>
            </a:pPr>
            <a:r>
              <a:rPr lang="en-US" sz="1400" dirty="0" smtClean="0"/>
              <a:t>from “U” </a:t>
            </a:r>
            <a:endParaRPr lang="en-US" sz="1400" dirty="0"/>
          </a:p>
          <a:p>
            <a:pPr>
              <a:buNone/>
            </a:pPr>
            <a:r>
              <a:rPr lang="en-US" sz="1400" dirty="0"/>
              <a:t>to “D” </a:t>
            </a:r>
          </a:p>
          <a:p>
            <a:pPr>
              <a:buNone/>
            </a:pPr>
            <a:r>
              <a:rPr lang="en-US" sz="1400" dirty="0"/>
              <a:t>payload “</a:t>
            </a:r>
            <a:r>
              <a:rPr lang="en-US" sz="1400" dirty="0" smtClean="0"/>
              <a:t>hello”</a:t>
            </a:r>
            <a:endParaRPr kumimoji="0" lang="fr-FR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6867" y="3717032"/>
            <a:ext cx="914644" cy="91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" name="Connecteur droit avec flèche 11"/>
          <p:cNvCxnSpPr/>
          <p:nvPr/>
        </p:nvCxnSpPr>
        <p:spPr bwMode="auto">
          <a:xfrm>
            <a:off x="2072971" y="4355966"/>
            <a:ext cx="331236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" name="Rectangle 16"/>
          <p:cNvSpPr/>
          <p:nvPr/>
        </p:nvSpPr>
        <p:spPr bwMode="auto">
          <a:xfrm>
            <a:off x="5757455" y="5007008"/>
            <a:ext cx="504056" cy="379838"/>
          </a:xfrm>
          <a:prstGeom prst="rect">
            <a:avLst/>
          </a:prstGeom>
          <a:solidFill>
            <a:schemeClr val="bg1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0488" tIns="44450" rIns="90488" bIns="44450" numCol="1" rtlCol="0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r>
              <a:rPr lang="en-US" sz="1400" dirty="0" smtClean="0"/>
              <a:t>“D”</a:t>
            </a:r>
            <a:endParaRPr kumimoji="0" lang="fr-FR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5386846"/>
            <a:ext cx="902676" cy="902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18"/>
          <p:cNvSpPr/>
          <p:nvPr/>
        </p:nvSpPr>
        <p:spPr bwMode="auto">
          <a:xfrm>
            <a:off x="1170910" y="6237312"/>
            <a:ext cx="504056" cy="379838"/>
          </a:xfrm>
          <a:prstGeom prst="rect">
            <a:avLst/>
          </a:prstGeom>
          <a:solidFill>
            <a:schemeClr val="bg1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0488" tIns="44450" rIns="90488" bIns="44450" numCol="1" rtlCol="0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r>
              <a:rPr lang="en-US" sz="1400" dirty="0" smtClean="0"/>
              <a:t>“U”</a:t>
            </a:r>
            <a:endParaRPr kumimoji="0" lang="fr-FR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51104" cy="561975"/>
          </a:xfrm>
        </p:spPr>
        <p:txBody>
          <a:bodyPr lIns="91440" tIns="45720" rIns="91440" bIns="45720" anchor="t"/>
          <a:lstStyle/>
          <a:p>
            <a:r>
              <a:rPr lang="en-US" sz="2000" dirty="0" smtClean="0"/>
              <a:t>Update an  outgoing SMS in mobile SMS outbox</a:t>
            </a:r>
            <a:r>
              <a:rPr lang="it-IT" sz="2000" dirty="0" smtClean="0"/>
              <a:t> </a:t>
            </a:r>
            <a:endParaRPr lang="it-IT" sz="2000" dirty="0" smtClean="0">
              <a:ea typeface="ＭＳ Ｐゴシック" pitchFamily="34" charset="-128"/>
            </a:endParaRPr>
          </a:p>
        </p:txBody>
      </p:sp>
      <p:sp>
        <p:nvSpPr>
          <p:cNvPr id="6147" name="Segnaposto contenuto 2"/>
          <p:cNvSpPr>
            <a:spLocks noGrp="1"/>
          </p:cNvSpPr>
          <p:nvPr>
            <p:ph idx="1"/>
          </p:nvPr>
        </p:nvSpPr>
        <p:spPr>
          <a:xfrm>
            <a:off x="457200" y="908719"/>
            <a:ext cx="8507288" cy="5589495"/>
          </a:xfrm>
        </p:spPr>
        <p:txBody>
          <a:bodyPr/>
          <a:lstStyle/>
          <a:p>
            <a:pPr>
              <a:buNone/>
            </a:pPr>
            <a:r>
              <a:rPr lang="en-US" sz="1400" dirty="0" smtClean="0">
                <a:solidFill>
                  <a:srgbClr val="0070C0"/>
                </a:solidFill>
                <a:ea typeface="ＭＳ Ｐゴシック" pitchFamily="34" charset="-128"/>
              </a:rPr>
              <a:t>Proposal to update the SMS outbox on mobile: </a:t>
            </a:r>
          </a:p>
          <a:p>
            <a:pPr>
              <a:buNone/>
            </a:pPr>
            <a:endParaRPr lang="en-US" sz="1400" dirty="0">
              <a:solidFill>
                <a:srgbClr val="0070C0"/>
              </a:solidFill>
              <a:ea typeface="ＭＳ Ｐゴシック" pitchFamily="34" charset="-128"/>
            </a:endParaRPr>
          </a:p>
          <a:p>
            <a:pPr>
              <a:buNone/>
            </a:pPr>
            <a:r>
              <a:rPr lang="en-US" sz="1400" dirty="0" smtClean="0">
                <a:ea typeface="ＭＳ Ｐゴシック" pitchFamily="34" charset="-128"/>
              </a:rPr>
              <a:t>“</a:t>
            </a:r>
            <a:r>
              <a:rPr lang="en-US" sz="1400" dirty="0">
                <a:ea typeface="ＭＳ Ｐゴシック" pitchFamily="34" charset="-128"/>
              </a:rPr>
              <a:t>A” sends a </a:t>
            </a:r>
            <a:r>
              <a:rPr lang="en-US" sz="1400" dirty="0" smtClean="0">
                <a:ea typeface="ＭＳ Ｐゴシック" pitchFamily="34" charset="-128"/>
              </a:rPr>
              <a:t>second specific  </a:t>
            </a:r>
            <a:r>
              <a:rPr lang="en-US" sz="1400" dirty="0">
                <a:ea typeface="ＭＳ Ｐゴシック" pitchFamily="34" charset="-128"/>
              </a:rPr>
              <a:t>SMS </a:t>
            </a:r>
            <a:r>
              <a:rPr lang="en-US" sz="1400" dirty="0" smtClean="0">
                <a:ea typeface="ＭＳ Ｐゴシック" pitchFamily="34" charset="-128"/>
              </a:rPr>
              <a:t>to </a:t>
            </a:r>
            <a:r>
              <a:rPr lang="en-US" sz="1400" dirty="0">
                <a:ea typeface="ＭＳ Ｐゴシック" pitchFamily="34" charset="-128"/>
              </a:rPr>
              <a:t>“U</a:t>
            </a:r>
            <a:r>
              <a:rPr lang="en-US" sz="1400" dirty="0" smtClean="0">
                <a:ea typeface="ＭＳ Ｐゴシック" pitchFamily="34" charset="-128"/>
              </a:rPr>
              <a:t>”. In general this </a:t>
            </a:r>
            <a:r>
              <a:rPr lang="en-US" sz="1400" dirty="0">
                <a:ea typeface="ＭＳ Ｐゴシック" pitchFamily="34" charset="-128"/>
              </a:rPr>
              <a:t>SMS allows </a:t>
            </a:r>
            <a:r>
              <a:rPr lang="en-US" sz="1400" dirty="0" smtClean="0">
                <a:ea typeface="ＭＳ Ｐゴシック" pitchFamily="34" charset="-128"/>
              </a:rPr>
              <a:t>the </a:t>
            </a:r>
            <a:r>
              <a:rPr lang="en-US" sz="1400" dirty="0">
                <a:ea typeface="ＭＳ Ｐゴシック" pitchFamily="34" charset="-128"/>
              </a:rPr>
              <a:t>indication in the “U” outbox </a:t>
            </a:r>
            <a:r>
              <a:rPr lang="en-US" sz="1400" dirty="0" smtClean="0">
                <a:ea typeface="ＭＳ Ｐゴシック" pitchFamily="34" charset="-128"/>
              </a:rPr>
              <a:t>that </a:t>
            </a:r>
            <a:r>
              <a:rPr lang="en-US" sz="1400" dirty="0">
                <a:ea typeface="ＭＳ Ｐゴシック" pitchFamily="34" charset="-128"/>
              </a:rPr>
              <a:t>the SMS “S</a:t>
            </a:r>
            <a:r>
              <a:rPr lang="en-US" sz="1400" dirty="0" smtClean="0">
                <a:ea typeface="ＭＳ Ｐゴシック" pitchFamily="34" charset="-128"/>
              </a:rPr>
              <a:t>” is sent </a:t>
            </a:r>
            <a:r>
              <a:rPr lang="en-US" sz="1400" dirty="0">
                <a:ea typeface="ＭＳ Ｐゴシック" pitchFamily="34" charset="-128"/>
              </a:rPr>
              <a:t>to “D</a:t>
            </a:r>
            <a:r>
              <a:rPr lang="en-US" sz="1400" dirty="0" smtClean="0">
                <a:ea typeface="ＭＳ Ｐゴシック" pitchFamily="34" charset="-128"/>
              </a:rPr>
              <a:t>”.</a:t>
            </a:r>
          </a:p>
          <a:p>
            <a:pPr>
              <a:buNone/>
            </a:pPr>
            <a:endParaRPr lang="en-US" sz="1400" dirty="0" smtClean="0">
              <a:ea typeface="ＭＳ Ｐゴシック" pitchFamily="34" charset="-128"/>
            </a:endParaRPr>
          </a:p>
          <a:p>
            <a:pPr>
              <a:buNone/>
            </a:pPr>
            <a:r>
              <a:rPr lang="en-US" sz="1400" dirty="0" smtClean="0">
                <a:solidFill>
                  <a:srgbClr val="0070C0"/>
                </a:solidFill>
                <a:ea typeface="ＭＳ Ｐゴシック" pitchFamily="34" charset="-128"/>
              </a:rPr>
              <a:t>Advantage of the proposal:</a:t>
            </a:r>
          </a:p>
          <a:p>
            <a:pPr>
              <a:buNone/>
            </a:pPr>
            <a:r>
              <a:rPr lang="en-US" sz="1400" dirty="0" smtClean="0">
                <a:ea typeface="ＭＳ Ｐゴシック" pitchFamily="34" charset="-128"/>
              </a:rPr>
              <a:t> there is no need to download a specific application on the mobile for updating the SMS outbox the mobile  “U”</a:t>
            </a:r>
          </a:p>
          <a:p>
            <a:pPr>
              <a:buNone/>
            </a:pPr>
            <a:endParaRPr lang="en-US" sz="1400" dirty="0" smtClean="0">
              <a:ea typeface="ＭＳ Ｐゴシック" pitchFamily="34" charset="-12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9739" y="3249656"/>
            <a:ext cx="936105" cy="936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1074517" y="4133702"/>
            <a:ext cx="9701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400" dirty="0" smtClean="0"/>
              <a:t>server “A”</a:t>
            </a:r>
            <a:endParaRPr lang="fr-FR" sz="1400" dirty="0"/>
          </a:p>
        </p:txBody>
      </p:sp>
      <p:sp>
        <p:nvSpPr>
          <p:cNvPr id="10" name="Rectangle 9"/>
          <p:cNvSpPr/>
          <p:nvPr/>
        </p:nvSpPr>
        <p:spPr bwMode="auto">
          <a:xfrm>
            <a:off x="2337791" y="4293096"/>
            <a:ext cx="2844316" cy="354551"/>
          </a:xfrm>
          <a:prstGeom prst="rect">
            <a:avLst/>
          </a:prstGeom>
          <a:solidFill>
            <a:schemeClr val="bg1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0488" tIns="44450" rIns="90488" bIns="44450" numCol="1" rtlCol="0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r>
              <a:rPr lang="en-US" sz="1400" dirty="0" smtClean="0"/>
              <a:t>second SMS to update “U” outbox</a:t>
            </a:r>
            <a:endParaRPr kumimoji="0" lang="fr-FR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284984"/>
            <a:ext cx="914644" cy="91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" name="Connecteur droit avec flèche 11"/>
          <p:cNvCxnSpPr/>
          <p:nvPr/>
        </p:nvCxnSpPr>
        <p:spPr bwMode="auto">
          <a:xfrm>
            <a:off x="2267744" y="4293096"/>
            <a:ext cx="0" cy="54447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" name="Rectangle 16"/>
          <p:cNvSpPr/>
          <p:nvPr/>
        </p:nvSpPr>
        <p:spPr bwMode="auto">
          <a:xfrm>
            <a:off x="5746934" y="4565331"/>
            <a:ext cx="504056" cy="379838"/>
          </a:xfrm>
          <a:prstGeom prst="rect">
            <a:avLst/>
          </a:prstGeom>
          <a:solidFill>
            <a:schemeClr val="bg1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0488" tIns="44450" rIns="90488" bIns="44450" numCol="1" rtlCol="0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r>
              <a:rPr lang="en-US" sz="1400" dirty="0" smtClean="0"/>
              <a:t>“D”</a:t>
            </a:r>
            <a:endParaRPr kumimoji="0" lang="fr-FR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7555" y="5019908"/>
            <a:ext cx="902676" cy="902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18"/>
          <p:cNvSpPr/>
          <p:nvPr/>
        </p:nvSpPr>
        <p:spPr bwMode="auto">
          <a:xfrm>
            <a:off x="2015716" y="5930161"/>
            <a:ext cx="504056" cy="379838"/>
          </a:xfrm>
          <a:prstGeom prst="rect">
            <a:avLst/>
          </a:prstGeom>
          <a:solidFill>
            <a:schemeClr val="bg1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0488" tIns="44450" rIns="90488" bIns="44450" numCol="1" rtlCol="0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r>
              <a:rPr lang="en-US" sz="1400" dirty="0" smtClean="0"/>
              <a:t>“U”</a:t>
            </a:r>
            <a:endParaRPr kumimoji="0" lang="fr-FR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295701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 lIns="91440" tIns="45720" rIns="91440" bIns="45720" anchor="t"/>
          <a:lstStyle/>
          <a:p>
            <a:r>
              <a:rPr lang="en-US" sz="2000" dirty="0" smtClean="0">
                <a:solidFill>
                  <a:srgbClr val="000000"/>
                </a:solidFill>
              </a:rPr>
              <a:t>Update an  outgoing SMS in mobile SMS outbox</a:t>
            </a:r>
            <a:r>
              <a:rPr lang="it-IT" sz="2000" dirty="0" smtClean="0">
                <a:solidFill>
                  <a:srgbClr val="000000"/>
                </a:solidFill>
              </a:rPr>
              <a:t> </a:t>
            </a:r>
            <a:endParaRPr lang="it-IT" sz="3200" dirty="0" smtClean="0">
              <a:ea typeface="ＭＳ Ｐゴシック" pitchFamily="34" charset="-128"/>
            </a:endParaRPr>
          </a:p>
        </p:txBody>
      </p:sp>
      <p:sp>
        <p:nvSpPr>
          <p:cNvPr id="7171" name="Segnaposto contenuto 2"/>
          <p:cNvSpPr>
            <a:spLocks noGrp="1"/>
          </p:cNvSpPr>
          <p:nvPr>
            <p:ph idx="1"/>
          </p:nvPr>
        </p:nvSpPr>
        <p:spPr>
          <a:xfrm>
            <a:off x="251520" y="980728"/>
            <a:ext cx="8208912" cy="4752528"/>
          </a:xfrm>
        </p:spPr>
        <p:txBody>
          <a:bodyPr/>
          <a:lstStyle/>
          <a:p>
            <a:pPr marL="0" indent="0">
              <a:buFont typeface="Webdings" pitchFamily="18" charset="2"/>
              <a:buNone/>
            </a:pPr>
            <a:r>
              <a:rPr lang="it-IT" sz="1400" dirty="0" smtClean="0">
                <a:solidFill>
                  <a:srgbClr val="0070C0"/>
                </a:solidFill>
                <a:ea typeface="ＭＳ Ｐゴシック" pitchFamily="34" charset="-128"/>
              </a:rPr>
              <a:t>Orange proposal : </a:t>
            </a:r>
          </a:p>
          <a:p>
            <a:pPr marL="0" indent="0">
              <a:buFont typeface="Webdings" pitchFamily="18" charset="2"/>
              <a:buNone/>
            </a:pPr>
            <a:endParaRPr lang="it-IT" sz="1400" dirty="0" smtClean="0">
              <a:ea typeface="ＭＳ Ｐゴシック" pitchFamily="34" charset="-128"/>
            </a:endParaRPr>
          </a:p>
          <a:p>
            <a:pPr marL="0" indent="0">
              <a:buNone/>
            </a:pPr>
            <a:r>
              <a:rPr lang="it-IT" sz="1400" dirty="0" smtClean="0">
                <a:ea typeface="ＭＳ Ｐゴシック" pitchFamily="34" charset="-128"/>
              </a:rPr>
              <a:t>Orange is proposing to take into account the </a:t>
            </a:r>
            <a:r>
              <a:rPr lang="it-IT" sz="1400" smtClean="0">
                <a:ea typeface="ＭＳ Ｐゴシック" pitchFamily="34" charset="-128"/>
              </a:rPr>
              <a:t>proposed  SMS indication in  </a:t>
            </a:r>
            <a:r>
              <a:rPr lang="it-IT" sz="1400" dirty="0" smtClean="0">
                <a:ea typeface="ＭＳ Ｐゴシック" pitchFamily="34" charset="-128"/>
              </a:rPr>
              <a:t>section A6 of </a:t>
            </a:r>
            <a:r>
              <a:rPr lang="it-IT" sz="1400" smtClean="0">
                <a:ea typeface="ＭＳ Ｐゴシック" pitchFamily="34" charset="-128"/>
              </a:rPr>
              <a:t>TS 22.101  </a:t>
            </a:r>
            <a:r>
              <a:rPr lang="it-IT" sz="1400" dirty="0" smtClean="0">
                <a:ea typeface="ＭＳ Ｐゴシック" pitchFamily="34" charset="-128"/>
              </a:rPr>
              <a:t>for approval.</a:t>
            </a:r>
          </a:p>
          <a:p>
            <a:pPr marL="0" indent="0">
              <a:buFont typeface="Webdings" pitchFamily="18" charset="2"/>
              <a:buNone/>
            </a:pPr>
            <a:endParaRPr lang="it-IT" sz="1400" dirty="0" smtClean="0">
              <a:ea typeface="ＭＳ Ｐゴシック" pitchFamily="34" charset="-128"/>
            </a:endParaRPr>
          </a:p>
          <a:p>
            <a:pPr marL="0" indent="0">
              <a:buFont typeface="Webdings" pitchFamily="18" charset="2"/>
              <a:buNone/>
            </a:pPr>
            <a:endParaRPr lang="it-IT" sz="1400" dirty="0" smtClean="0">
              <a:ea typeface="ＭＳ Ｐゴシック" pitchFamily="34" charset="-128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7114</TotalTime>
  <Words>309</Words>
  <Application>Microsoft Office PowerPoint</Application>
  <PresentationFormat>On-screen Show (4:3)</PresentationFormat>
  <Paragraphs>43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Blank Presentation</vt:lpstr>
      <vt:lpstr>SMS-outbox update on Mobile</vt:lpstr>
      <vt:lpstr>Update an  outgoing SMS in mobile SMS outbox </vt:lpstr>
      <vt:lpstr>Update an  outgoing SMS in mobile SMS outbox </vt:lpstr>
      <vt:lpstr>Update an  outgoing SMS in mobile SMS outbox 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Division R&amp;D</cp:lastModifiedBy>
  <cp:revision>282</cp:revision>
  <cp:lastPrinted>2000-01-14T10:02:55Z</cp:lastPrinted>
  <dcterms:created xsi:type="dcterms:W3CDTF">1999-11-22T09:19:47Z</dcterms:created>
  <dcterms:modified xsi:type="dcterms:W3CDTF">2014-05-02T08:50:36Z</dcterms:modified>
  <cp:category>Presentation</cp:category>
</cp:coreProperties>
</file>