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6" r:id="rId3"/>
    <p:sldId id="285" r:id="rId4"/>
    <p:sldId id="286" r:id="rId5"/>
    <p:sldId id="287" r:id="rId6"/>
    <p:sldId id="281" r:id="rId7"/>
    <p:sldId id="284" r:id="rId8"/>
    <p:sldId id="288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002" autoAdjust="0"/>
  </p:normalViewPr>
  <p:slideViewPr>
    <p:cSldViewPr>
      <p:cViewPr varScale="1">
        <p:scale>
          <a:sx n="74" d="100"/>
          <a:sy n="74" d="100"/>
        </p:scale>
        <p:origin x="-96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FC637-C360-433C-AF18-36C4B666D22E}" type="datetimeFigureOut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1E2A5-9346-4390-84B0-BDF1D198CE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6056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416-A113-4B39-AD27-2458DA790D90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8C76-1650-4154-84C0-303D581478C0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CB06-E248-4A1B-9CEF-16C91659B01F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629-D1D6-42F7-88B6-059F0FCE195A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F58B4-1005-47D8-9583-F11460DA0FA0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5F74A-9C2A-4A24-A21F-E717ACB5B990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7C59-AAF9-44D4-A7EB-0F2698F3A63E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5BA6-7B2B-4B0D-B272-873D05E46568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CFDC6-C29A-4041-AD59-006ADD25719A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910B-1E6C-44C2-BA78-2AEE8F6434BF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38F5-5C7F-4A55-BD1A-B8D6F2825845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4BEC2-0695-42DE-AAFB-0B8FA95E235E}" type="datetime1">
              <a:rPr lang="zh-TW" altLang="en-US" smtClean="0"/>
              <a:pPr/>
              <a:t>2014/5/2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hubhranshu@itri.org.tw" TargetMode="External"/><Relationship Id="rId2" Type="http://schemas.openxmlformats.org/officeDocument/2006/relationships/hyperlink" Target="mailto:lucas@iii.org.tw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zhengyanxiu@itri.org.tw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3"/>
          <p:cNvSpPr txBox="1">
            <a:spLocks/>
          </p:cNvSpPr>
          <p:nvPr/>
        </p:nvSpPr>
        <p:spPr bwMode="auto">
          <a:xfrm>
            <a:off x="685800" y="1988840"/>
            <a:ext cx="7772400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/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Discussion on </a:t>
            </a:r>
            <a:r>
              <a:rPr lang="en-GB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Long Range </a:t>
            </a:r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Cell </a:t>
            </a:r>
            <a:r>
              <a:rPr lang="en-GB" altLang="zh-TW" sz="36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Operation </a:t>
            </a:r>
            <a:r>
              <a:rPr lang="en-US" altLang="zh-TW" sz="36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for </a:t>
            </a:r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GCSE</a:t>
            </a:r>
          </a:p>
        </p:txBody>
      </p:sp>
      <p:sp>
        <p:nvSpPr>
          <p:cNvPr id="2051" name="Subtitle 4"/>
          <p:cNvSpPr txBox="1">
            <a:spLocks/>
          </p:cNvSpPr>
          <p:nvPr/>
        </p:nvSpPr>
        <p:spPr bwMode="auto">
          <a:xfrm>
            <a:off x="1188182" y="4149080"/>
            <a:ext cx="6767636" cy="204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spcBef>
                <a:spcPct val="30000"/>
              </a:spcBef>
              <a:buFont typeface="Wingdings" pitchFamily="2" charset="2"/>
              <a:buNone/>
            </a:pP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Yi-Hsueh Tsai,		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2"/>
              </a:rPr>
              <a:t>lucas@iii.org.tw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/>
            </a:r>
            <a:b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Hsuan-Li 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Lin, Tsung-Yu Tsai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,</a:t>
            </a:r>
            <a:b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</a:br>
            <a:r>
              <a:rPr lang="en-US" altLang="zh-TW" sz="2000" b="1" dirty="0" err="1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Terng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-Yin 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Hsu, Jian-</a:t>
            </a:r>
            <a:r>
              <a:rPr lang="en-US" altLang="zh-TW" sz="2000" b="1" dirty="0" err="1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Ya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 Chu</a:t>
            </a:r>
            <a:endParaRPr lang="en-US" altLang="zh-TW" sz="1800" b="1" dirty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  <a:p>
            <a:pPr>
              <a:spcBef>
                <a:spcPct val="30000"/>
              </a:spcBef>
              <a:buFont typeface="Wingdings" pitchFamily="2" charset="2"/>
              <a:buNone/>
            </a:pPr>
            <a:r>
              <a:rPr lang="en-US" altLang="zh-TW" sz="2000" b="1" dirty="0" err="1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Shubhranshu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		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3"/>
              </a:rPr>
              <a:t>shubhranshu@itri.org.tw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/>
            </a:r>
            <a:b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</a:b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Zheng 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Yan-</a:t>
            </a:r>
            <a:r>
              <a:rPr lang="en-US" altLang="zh-TW" sz="2000" b="1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Xiu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		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4"/>
              </a:rPr>
              <a:t>zhengyanxiu@itri.org.tw</a:t>
            </a:r>
            <a:endParaRPr lang="en-US" altLang="zh-TW" sz="2000" b="1" dirty="0" smtClean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107504" y="116632"/>
            <a:ext cx="90364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zh-TW" b="1" dirty="0">
                <a:cs typeface="Times New Roman" pitchFamily="18" charset="0"/>
              </a:rPr>
              <a:t>3GPP TSG-SA WG1 Meeting #</a:t>
            </a:r>
            <a:r>
              <a:rPr lang="en-US" altLang="zh-TW" b="1" dirty="0" smtClean="0">
                <a:cs typeface="Times New Roman" pitchFamily="18" charset="0"/>
              </a:rPr>
              <a:t>66</a:t>
            </a:r>
            <a:r>
              <a:rPr lang="en-US" altLang="zh-TW" b="1" dirty="0">
                <a:cs typeface="Times New Roman" pitchFamily="18" charset="0"/>
              </a:rPr>
              <a:t>	</a:t>
            </a:r>
            <a:r>
              <a:rPr lang="en-US" altLang="zh-TW" b="1" dirty="0" smtClean="0">
                <a:cs typeface="Times New Roman" pitchFamily="18" charset="0"/>
              </a:rPr>
              <a:t>				S1-141011 </a:t>
            </a:r>
            <a:r>
              <a:rPr lang="en-US" altLang="zh-TW" b="1" dirty="0">
                <a:cs typeface="Times New Roman" pitchFamily="18" charset="0"/>
              </a:rPr>
              <a:t>Sapporo, Japan, 12-16 May 2014</a:t>
            </a:r>
          </a:p>
          <a:p>
            <a:pPr eaLnBrk="1" hangingPunct="1"/>
            <a:r>
              <a:rPr lang="en-GB" altLang="zh-TW" b="1" dirty="0" smtClean="0">
                <a:cs typeface="Times New Roman" pitchFamily="18" charset="0"/>
              </a:rPr>
              <a:t>Agenda </a:t>
            </a:r>
            <a:r>
              <a:rPr lang="en-GB" altLang="zh-TW" b="1" dirty="0">
                <a:cs typeface="Times New Roman" pitchFamily="18" charset="0"/>
              </a:rPr>
              <a:t>Item </a:t>
            </a:r>
            <a:r>
              <a:rPr lang="en-US" altLang="zh-TW" b="1" dirty="0">
                <a:cs typeface="Times New Roman" pitchFamily="18" charset="0"/>
              </a:rPr>
              <a:t>5.2 - New Study and Work Items (including related contributions)</a:t>
            </a:r>
            <a:endParaRPr lang="en-US" altLang="zh-TW" b="1" dirty="0" smtClean="0">
              <a:cs typeface="Times New Roman" pitchFamily="18" charset="0"/>
            </a:endParaRPr>
          </a:p>
          <a:p>
            <a:pPr eaLnBrk="1" hangingPunct="1"/>
            <a:r>
              <a:rPr lang="en-GB" altLang="zh-TW" b="1" dirty="0" smtClean="0">
                <a:cs typeface="Times New Roman" pitchFamily="18" charset="0"/>
              </a:rPr>
              <a:t>Source</a:t>
            </a:r>
            <a:r>
              <a:rPr lang="en-GB" altLang="zh-TW" b="1" dirty="0">
                <a:cs typeface="Times New Roman" pitchFamily="18" charset="0"/>
              </a:rPr>
              <a:t>: </a:t>
            </a:r>
            <a:r>
              <a:rPr lang="en-GB" altLang="zh-TW" b="1" dirty="0" smtClean="0">
                <a:cs typeface="Times New Roman" pitchFamily="18" charset="0"/>
              </a:rPr>
              <a:t>III, ITRI</a:t>
            </a:r>
            <a:endParaRPr lang="en-US" altLang="zh-TW" b="1" dirty="0"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047720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886700" cy="721712"/>
          </a:xfrm>
        </p:spPr>
        <p:txBody>
          <a:bodyPr>
            <a:noAutofit/>
          </a:bodyPr>
          <a:lstStyle/>
          <a:p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Range Cell Operation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524" y="1340768"/>
            <a:ext cx="8446477" cy="5256584"/>
          </a:xfrm>
        </p:spPr>
        <p:txBody>
          <a:bodyPr>
            <a:normAutofit fontScale="92500" lnSpcReduction="10000"/>
          </a:bodyPr>
          <a:lstStyle/>
          <a:p>
            <a:pPr marL="0" indent="0" hangingPunct="0">
              <a:buNone/>
            </a:pPr>
            <a:r>
              <a:rPr lang="en-US" altLang="zh-TW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usage scenarios of Long Range Cell </a:t>
            </a:r>
            <a:r>
              <a:rPr lang="en-US" altLang="zh-TW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 </a:t>
            </a:r>
            <a:r>
              <a:rPr lang="en-GB" altLang="zh-TW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(e.g. </a:t>
            </a:r>
            <a:r>
              <a:rPr lang="en-GB" altLang="zh-TW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10-100km [1][2])</a:t>
            </a:r>
            <a:endParaRPr lang="zh-TW" altLang="zh-TW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63" indent="-385763" hangingPunct="0">
              <a:buFont typeface="+mj-lt"/>
              <a:buAutoNum type="alphaUcPeriod"/>
            </a:pPr>
            <a:r>
              <a:rPr lang="en-GB" altLang="zh-TW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Difficulty deployment territory</a:t>
            </a:r>
            <a:endParaRPr lang="zh-TW" altLang="zh-TW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hangingPunct="0">
              <a:buNone/>
            </a:pPr>
            <a:r>
              <a:rPr lang="en-US" altLang="zh-TW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areas such as mountain areas, jungles, deserts, or islands, </a:t>
            </a:r>
            <a:r>
              <a:rPr lang="en-US" altLang="zh-TW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range cell can 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 broadband wireless access solution with good coverage under reasonable cost.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TW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63" indent="-385763" hangingPunct="0">
              <a:buFont typeface="+mj-lt"/>
              <a:buAutoNum type="alphaUcPeriod"/>
            </a:pPr>
            <a:r>
              <a:rPr lang="en-GB" altLang="zh-TW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Disaster </a:t>
            </a:r>
            <a:r>
              <a:rPr lang="en-GB" altLang="zh-TW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responder </a:t>
            </a:r>
            <a:r>
              <a:rPr lang="en-GB" altLang="zh-TW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(Public Safety)</a:t>
            </a:r>
            <a:endParaRPr lang="zh-TW" altLang="zh-TW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hangingPunct="0">
              <a:buNone/>
            </a:pPr>
            <a:r>
              <a:rPr lang="en-US" altLang="zh-TW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major disaster, the ground based communication infrastructure may suffer a severe destruction. In such cases, </a:t>
            </a:r>
            <a:r>
              <a:rPr lang="en-US" altLang="zh-TW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range cell could 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quickly deployed to temporarily replace the ground communication infrastructure and fast recover the wireless networks to enable critical information access such as the communication for rescue mission, or emergency services.</a:t>
            </a:r>
            <a:endParaRPr lang="zh-TW" altLang="zh-TW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58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Range Cell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GCSE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(1/3) </a:t>
            </a:r>
            <a:endParaRPr lang="en-US" sz="3600" dirty="0"/>
          </a:p>
        </p:txBody>
      </p:sp>
      <p:grpSp>
        <p:nvGrpSpPr>
          <p:cNvPr id="3" name="群組 2"/>
          <p:cNvGrpSpPr/>
          <p:nvPr/>
        </p:nvGrpSpPr>
        <p:grpSpPr>
          <a:xfrm>
            <a:off x="899592" y="1340768"/>
            <a:ext cx="7543340" cy="4503179"/>
            <a:chOff x="728964" y="1798010"/>
            <a:chExt cx="7543340" cy="4503179"/>
          </a:xfrm>
        </p:grpSpPr>
        <p:sp>
          <p:nvSpPr>
            <p:cNvPr id="15" name="Oval 14"/>
            <p:cNvSpPr/>
            <p:nvPr/>
          </p:nvSpPr>
          <p:spPr>
            <a:xfrm>
              <a:off x="1422592" y="2769981"/>
              <a:ext cx="6166288" cy="340286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3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5" name="Oval 4"/>
            <p:cNvSpPr/>
            <p:nvPr/>
          </p:nvSpPr>
          <p:spPr>
            <a:xfrm>
              <a:off x="2394305" y="3515536"/>
              <a:ext cx="4280011" cy="1921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221177" y="3282173"/>
              <a:ext cx="569119" cy="1345405"/>
              <a:chOff x="7300302" y="4184650"/>
              <a:chExt cx="758825" cy="1793874"/>
            </a:xfrm>
          </p:grpSpPr>
          <p:sp>
            <p:nvSpPr>
              <p:cNvPr id="7" name="Freeform 77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8" name="Freeform 78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9" name="Freeform 79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0" name="Freeform 80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85775" cy="1703387"/>
              </a:xfrm>
              <a:custGeom>
                <a:avLst/>
                <a:gdLst>
                  <a:gd name="T0" fmla="*/ 127 w 306"/>
                  <a:gd name="T1" fmla="*/ 424 h 1073"/>
                  <a:gd name="T2" fmla="*/ 94 w 306"/>
                  <a:gd name="T3" fmla="*/ 424 h 1073"/>
                  <a:gd name="T4" fmla="*/ 147 w 306"/>
                  <a:gd name="T5" fmla="*/ 404 h 1073"/>
                  <a:gd name="T6" fmla="*/ 159 w 306"/>
                  <a:gd name="T7" fmla="*/ 339 h 1073"/>
                  <a:gd name="T8" fmla="*/ 168 w 306"/>
                  <a:gd name="T9" fmla="*/ 351 h 1073"/>
                  <a:gd name="T10" fmla="*/ 155 w 306"/>
                  <a:gd name="T11" fmla="*/ 416 h 1073"/>
                  <a:gd name="T12" fmla="*/ 127 w 306"/>
                  <a:gd name="T13" fmla="*/ 351 h 1073"/>
                  <a:gd name="T14" fmla="*/ 131 w 306"/>
                  <a:gd name="T15" fmla="*/ 412 h 1073"/>
                  <a:gd name="T16" fmla="*/ 147 w 306"/>
                  <a:gd name="T17" fmla="*/ 840 h 1073"/>
                  <a:gd name="T18" fmla="*/ 33 w 306"/>
                  <a:gd name="T19" fmla="*/ 983 h 1073"/>
                  <a:gd name="T20" fmla="*/ 25 w 306"/>
                  <a:gd name="T21" fmla="*/ 1024 h 1073"/>
                  <a:gd name="T22" fmla="*/ 0 w 306"/>
                  <a:gd name="T23" fmla="*/ 1057 h 1073"/>
                  <a:gd name="T24" fmla="*/ 119 w 306"/>
                  <a:gd name="T25" fmla="*/ 277 h 1073"/>
                  <a:gd name="T26" fmla="*/ 102 w 306"/>
                  <a:gd name="T27" fmla="*/ 159 h 1073"/>
                  <a:gd name="T28" fmla="*/ 82 w 306"/>
                  <a:gd name="T29" fmla="*/ 196 h 1073"/>
                  <a:gd name="T30" fmla="*/ 102 w 306"/>
                  <a:gd name="T31" fmla="*/ 82 h 1073"/>
                  <a:gd name="T32" fmla="*/ 119 w 306"/>
                  <a:gd name="T33" fmla="*/ 139 h 1073"/>
                  <a:gd name="T34" fmla="*/ 135 w 306"/>
                  <a:gd name="T35" fmla="*/ 0 h 1073"/>
                  <a:gd name="T36" fmla="*/ 147 w 306"/>
                  <a:gd name="T37" fmla="*/ 139 h 1073"/>
                  <a:gd name="T38" fmla="*/ 180 w 306"/>
                  <a:gd name="T39" fmla="*/ 77 h 1073"/>
                  <a:gd name="T40" fmla="*/ 147 w 306"/>
                  <a:gd name="T41" fmla="*/ 208 h 1073"/>
                  <a:gd name="T42" fmla="*/ 135 w 306"/>
                  <a:gd name="T43" fmla="*/ 159 h 1073"/>
                  <a:gd name="T44" fmla="*/ 168 w 306"/>
                  <a:gd name="T45" fmla="*/ 281 h 1073"/>
                  <a:gd name="T46" fmla="*/ 298 w 306"/>
                  <a:gd name="T47" fmla="*/ 979 h 1073"/>
                  <a:gd name="T48" fmla="*/ 266 w 306"/>
                  <a:gd name="T49" fmla="*/ 914 h 1073"/>
                  <a:gd name="T50" fmla="*/ 204 w 306"/>
                  <a:gd name="T51" fmla="*/ 1057 h 1073"/>
                  <a:gd name="T52" fmla="*/ 180 w 306"/>
                  <a:gd name="T53" fmla="*/ 1065 h 1073"/>
                  <a:gd name="T54" fmla="*/ 49 w 306"/>
                  <a:gd name="T55" fmla="*/ 820 h 1073"/>
                  <a:gd name="T56" fmla="*/ 74 w 306"/>
                  <a:gd name="T57" fmla="*/ 641 h 1073"/>
                  <a:gd name="T58" fmla="*/ 261 w 306"/>
                  <a:gd name="T59" fmla="*/ 889 h 1073"/>
                  <a:gd name="T60" fmla="*/ 241 w 306"/>
                  <a:gd name="T61" fmla="*/ 792 h 1073"/>
                  <a:gd name="T62" fmla="*/ 196 w 306"/>
                  <a:gd name="T63" fmla="*/ 804 h 1073"/>
                  <a:gd name="T64" fmla="*/ 212 w 306"/>
                  <a:gd name="T65" fmla="*/ 628 h 1073"/>
                  <a:gd name="T66" fmla="*/ 159 w 306"/>
                  <a:gd name="T67" fmla="*/ 792 h 1073"/>
                  <a:gd name="T68" fmla="*/ 143 w 306"/>
                  <a:gd name="T69" fmla="*/ 624 h 1073"/>
                  <a:gd name="T70" fmla="*/ 78 w 306"/>
                  <a:gd name="T71" fmla="*/ 563 h 1073"/>
                  <a:gd name="T72" fmla="*/ 94 w 306"/>
                  <a:gd name="T73" fmla="*/ 441 h 1073"/>
                  <a:gd name="T74" fmla="*/ 135 w 306"/>
                  <a:gd name="T75" fmla="*/ 461 h 1073"/>
                  <a:gd name="T76" fmla="*/ 143 w 306"/>
                  <a:gd name="T77" fmla="*/ 608 h 1073"/>
                  <a:gd name="T78" fmla="*/ 163 w 306"/>
                  <a:gd name="T79" fmla="*/ 608 h 1073"/>
                  <a:gd name="T80" fmla="*/ 147 w 306"/>
                  <a:gd name="T81" fmla="*/ 465 h 1073"/>
                  <a:gd name="T82" fmla="*/ 200 w 306"/>
                  <a:gd name="T83" fmla="*/ 600 h 1073"/>
                  <a:gd name="T84" fmla="*/ 180 w 306"/>
                  <a:gd name="T85" fmla="*/ 787 h 1073"/>
                  <a:gd name="T86" fmla="*/ 180 w 306"/>
                  <a:gd name="T87" fmla="*/ 420 h 1073"/>
                  <a:gd name="T88" fmla="*/ 196 w 306"/>
                  <a:gd name="T89" fmla="*/ 539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" h="1073">
                    <a:moveTo>
                      <a:pt x="94" y="424"/>
                    </a:moveTo>
                    <a:lnTo>
                      <a:pt x="127" y="424"/>
                    </a:lnTo>
                    <a:lnTo>
                      <a:pt x="102" y="363"/>
                    </a:lnTo>
                    <a:lnTo>
                      <a:pt x="94" y="424"/>
                    </a:lnTo>
                    <a:close/>
                    <a:moveTo>
                      <a:pt x="159" y="339"/>
                    </a:moveTo>
                    <a:lnTo>
                      <a:pt x="147" y="404"/>
                    </a:lnTo>
                    <a:lnTo>
                      <a:pt x="143" y="351"/>
                    </a:lnTo>
                    <a:lnTo>
                      <a:pt x="159" y="339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6" y="400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1"/>
                    </a:lnTo>
                    <a:lnTo>
                      <a:pt x="110" y="351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47" y="840"/>
                    </a:lnTo>
                    <a:lnTo>
                      <a:pt x="45" y="840"/>
                    </a:lnTo>
                    <a:lnTo>
                      <a:pt x="33" y="983"/>
                    </a:lnTo>
                    <a:close/>
                    <a:moveTo>
                      <a:pt x="159" y="853"/>
                    </a:moveTo>
                    <a:lnTo>
                      <a:pt x="25" y="1024"/>
                    </a:lnTo>
                    <a:lnTo>
                      <a:pt x="21" y="1057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119" y="277"/>
                    </a:lnTo>
                    <a:lnTo>
                      <a:pt x="119" y="159"/>
                    </a:lnTo>
                    <a:lnTo>
                      <a:pt x="102" y="159"/>
                    </a:lnTo>
                    <a:lnTo>
                      <a:pt x="102" y="204"/>
                    </a:lnTo>
                    <a:lnTo>
                      <a:pt x="82" y="196"/>
                    </a:lnTo>
                    <a:lnTo>
                      <a:pt x="78" y="86"/>
                    </a:lnTo>
                    <a:lnTo>
                      <a:pt x="102" y="82"/>
                    </a:lnTo>
                    <a:lnTo>
                      <a:pt x="102" y="139"/>
                    </a:lnTo>
                    <a:lnTo>
                      <a:pt x="119" y="139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5" y="139"/>
                    </a:lnTo>
                    <a:lnTo>
                      <a:pt x="147" y="139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72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35" y="159"/>
                    </a:lnTo>
                    <a:lnTo>
                      <a:pt x="139" y="273"/>
                    </a:lnTo>
                    <a:lnTo>
                      <a:pt x="168" y="281"/>
                    </a:lnTo>
                    <a:lnTo>
                      <a:pt x="306" y="963"/>
                    </a:lnTo>
                    <a:lnTo>
                      <a:pt x="298" y="979"/>
                    </a:lnTo>
                    <a:lnTo>
                      <a:pt x="274" y="979"/>
                    </a:lnTo>
                    <a:lnTo>
                      <a:pt x="266" y="914"/>
                    </a:lnTo>
                    <a:lnTo>
                      <a:pt x="188" y="840"/>
                    </a:lnTo>
                    <a:lnTo>
                      <a:pt x="204" y="1057"/>
                    </a:lnTo>
                    <a:lnTo>
                      <a:pt x="196" y="1073"/>
                    </a:lnTo>
                    <a:lnTo>
                      <a:pt x="180" y="1065"/>
                    </a:lnTo>
                    <a:lnTo>
                      <a:pt x="159" y="853"/>
                    </a:lnTo>
                    <a:close/>
                    <a:moveTo>
                      <a:pt x="49" y="820"/>
                    </a:moveTo>
                    <a:lnTo>
                      <a:pt x="155" y="820"/>
                    </a:lnTo>
                    <a:lnTo>
                      <a:pt x="74" y="641"/>
                    </a:lnTo>
                    <a:lnTo>
                      <a:pt x="49" y="820"/>
                    </a:lnTo>
                    <a:close/>
                    <a:moveTo>
                      <a:pt x="261" y="889"/>
                    </a:moveTo>
                    <a:lnTo>
                      <a:pt x="188" y="820"/>
                    </a:lnTo>
                    <a:lnTo>
                      <a:pt x="241" y="792"/>
                    </a:lnTo>
                    <a:lnTo>
                      <a:pt x="261" y="889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12" y="628"/>
                    </a:lnTo>
                    <a:lnTo>
                      <a:pt x="196" y="804"/>
                    </a:lnTo>
                    <a:close/>
                    <a:moveTo>
                      <a:pt x="159" y="792"/>
                    </a:moveTo>
                    <a:lnTo>
                      <a:pt x="78" y="624"/>
                    </a:lnTo>
                    <a:lnTo>
                      <a:pt x="143" y="624"/>
                    </a:lnTo>
                    <a:lnTo>
                      <a:pt x="159" y="792"/>
                    </a:lnTo>
                    <a:close/>
                    <a:moveTo>
                      <a:pt x="78" y="563"/>
                    </a:moveTo>
                    <a:lnTo>
                      <a:pt x="127" y="441"/>
                    </a:lnTo>
                    <a:lnTo>
                      <a:pt x="94" y="441"/>
                    </a:lnTo>
                    <a:lnTo>
                      <a:pt x="78" y="563"/>
                    </a:lnTo>
                    <a:close/>
                    <a:moveTo>
                      <a:pt x="135" y="461"/>
                    </a:moveTo>
                    <a:lnTo>
                      <a:pt x="82" y="608"/>
                    </a:lnTo>
                    <a:lnTo>
                      <a:pt x="143" y="608"/>
                    </a:lnTo>
                    <a:lnTo>
                      <a:pt x="135" y="461"/>
                    </a:lnTo>
                    <a:close/>
                    <a:moveTo>
                      <a:pt x="163" y="608"/>
                    </a:moveTo>
                    <a:lnTo>
                      <a:pt x="200" y="579"/>
                    </a:lnTo>
                    <a:lnTo>
                      <a:pt x="147" y="465"/>
                    </a:lnTo>
                    <a:lnTo>
                      <a:pt x="163" y="608"/>
                    </a:lnTo>
                    <a:close/>
                    <a:moveTo>
                      <a:pt x="200" y="600"/>
                    </a:moveTo>
                    <a:lnTo>
                      <a:pt x="163" y="624"/>
                    </a:lnTo>
                    <a:lnTo>
                      <a:pt x="180" y="787"/>
                    </a:lnTo>
                    <a:lnTo>
                      <a:pt x="200" y="600"/>
                    </a:lnTo>
                    <a:close/>
                    <a:moveTo>
                      <a:pt x="180" y="420"/>
                    </a:moveTo>
                    <a:lnTo>
                      <a:pt x="155" y="437"/>
                    </a:lnTo>
                    <a:lnTo>
                      <a:pt x="196" y="539"/>
                    </a:lnTo>
                    <a:lnTo>
                      <a:pt x="180" y="4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1" name="Freeform 81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92125" cy="1709737"/>
              </a:xfrm>
              <a:custGeom>
                <a:avLst/>
                <a:gdLst>
                  <a:gd name="T0" fmla="*/ 94 w 310"/>
                  <a:gd name="T1" fmla="*/ 428 h 1077"/>
                  <a:gd name="T2" fmla="*/ 131 w 310"/>
                  <a:gd name="T3" fmla="*/ 428 h 1077"/>
                  <a:gd name="T4" fmla="*/ 147 w 310"/>
                  <a:gd name="T5" fmla="*/ 408 h 1077"/>
                  <a:gd name="T6" fmla="*/ 143 w 310"/>
                  <a:gd name="T7" fmla="*/ 351 h 1077"/>
                  <a:gd name="T8" fmla="*/ 163 w 310"/>
                  <a:gd name="T9" fmla="*/ 343 h 1077"/>
                  <a:gd name="T10" fmla="*/ 155 w 310"/>
                  <a:gd name="T11" fmla="*/ 420 h 1077"/>
                  <a:gd name="T12" fmla="*/ 159 w 310"/>
                  <a:gd name="T13" fmla="*/ 416 h 1077"/>
                  <a:gd name="T14" fmla="*/ 110 w 310"/>
                  <a:gd name="T15" fmla="*/ 351 h 1077"/>
                  <a:gd name="T16" fmla="*/ 110 w 310"/>
                  <a:gd name="T17" fmla="*/ 351 h 1077"/>
                  <a:gd name="T18" fmla="*/ 33 w 310"/>
                  <a:gd name="T19" fmla="*/ 983 h 1077"/>
                  <a:gd name="T20" fmla="*/ 33 w 310"/>
                  <a:gd name="T21" fmla="*/ 983 h 1077"/>
                  <a:gd name="T22" fmla="*/ 33 w 310"/>
                  <a:gd name="T23" fmla="*/ 983 h 1077"/>
                  <a:gd name="T24" fmla="*/ 25 w 310"/>
                  <a:gd name="T25" fmla="*/ 1061 h 1077"/>
                  <a:gd name="T26" fmla="*/ 119 w 310"/>
                  <a:gd name="T27" fmla="*/ 281 h 1077"/>
                  <a:gd name="T28" fmla="*/ 102 w 310"/>
                  <a:gd name="T29" fmla="*/ 208 h 1077"/>
                  <a:gd name="T30" fmla="*/ 106 w 310"/>
                  <a:gd name="T31" fmla="*/ 86 h 1077"/>
                  <a:gd name="T32" fmla="*/ 115 w 310"/>
                  <a:gd name="T33" fmla="*/ 0 h 1077"/>
                  <a:gd name="T34" fmla="*/ 155 w 310"/>
                  <a:gd name="T35" fmla="*/ 86 h 1077"/>
                  <a:gd name="T36" fmla="*/ 172 w 310"/>
                  <a:gd name="T37" fmla="*/ 216 h 1077"/>
                  <a:gd name="T38" fmla="*/ 143 w 310"/>
                  <a:gd name="T39" fmla="*/ 273 h 1077"/>
                  <a:gd name="T40" fmla="*/ 298 w 310"/>
                  <a:gd name="T41" fmla="*/ 983 h 1077"/>
                  <a:gd name="T42" fmla="*/ 208 w 310"/>
                  <a:gd name="T43" fmla="*/ 1057 h 1077"/>
                  <a:gd name="T44" fmla="*/ 163 w 310"/>
                  <a:gd name="T45" fmla="*/ 853 h 1077"/>
                  <a:gd name="T46" fmla="*/ 204 w 310"/>
                  <a:gd name="T47" fmla="*/ 1061 h 1077"/>
                  <a:gd name="T48" fmla="*/ 278 w 310"/>
                  <a:gd name="T49" fmla="*/ 979 h 1077"/>
                  <a:gd name="T50" fmla="*/ 139 w 310"/>
                  <a:gd name="T51" fmla="*/ 277 h 1077"/>
                  <a:gd name="T52" fmla="*/ 151 w 310"/>
                  <a:gd name="T53" fmla="*/ 159 h 1077"/>
                  <a:gd name="T54" fmla="*/ 155 w 310"/>
                  <a:gd name="T55" fmla="*/ 86 h 1077"/>
                  <a:gd name="T56" fmla="*/ 135 w 310"/>
                  <a:gd name="T57" fmla="*/ 4 h 1077"/>
                  <a:gd name="T58" fmla="*/ 102 w 310"/>
                  <a:gd name="T59" fmla="*/ 143 h 1077"/>
                  <a:gd name="T60" fmla="*/ 106 w 310"/>
                  <a:gd name="T61" fmla="*/ 204 h 1077"/>
                  <a:gd name="T62" fmla="*/ 123 w 310"/>
                  <a:gd name="T63" fmla="*/ 281 h 1077"/>
                  <a:gd name="T64" fmla="*/ 25 w 310"/>
                  <a:gd name="T65" fmla="*/ 1024 h 1077"/>
                  <a:gd name="T66" fmla="*/ 155 w 310"/>
                  <a:gd name="T67" fmla="*/ 820 h 1077"/>
                  <a:gd name="T68" fmla="*/ 74 w 310"/>
                  <a:gd name="T69" fmla="*/ 641 h 1077"/>
                  <a:gd name="T70" fmla="*/ 49 w 310"/>
                  <a:gd name="T71" fmla="*/ 820 h 1077"/>
                  <a:gd name="T72" fmla="*/ 241 w 310"/>
                  <a:gd name="T73" fmla="*/ 792 h 1077"/>
                  <a:gd name="T74" fmla="*/ 245 w 310"/>
                  <a:gd name="T75" fmla="*/ 796 h 1077"/>
                  <a:gd name="T76" fmla="*/ 196 w 310"/>
                  <a:gd name="T77" fmla="*/ 804 h 1077"/>
                  <a:gd name="T78" fmla="*/ 196 w 310"/>
                  <a:gd name="T79" fmla="*/ 808 h 1077"/>
                  <a:gd name="T80" fmla="*/ 196 w 310"/>
                  <a:gd name="T81" fmla="*/ 808 h 1077"/>
                  <a:gd name="T82" fmla="*/ 143 w 310"/>
                  <a:gd name="T83" fmla="*/ 624 h 1077"/>
                  <a:gd name="T84" fmla="*/ 82 w 310"/>
                  <a:gd name="T85" fmla="*/ 628 h 1077"/>
                  <a:gd name="T86" fmla="*/ 127 w 310"/>
                  <a:gd name="T87" fmla="*/ 441 h 1077"/>
                  <a:gd name="T88" fmla="*/ 94 w 310"/>
                  <a:gd name="T89" fmla="*/ 445 h 1077"/>
                  <a:gd name="T90" fmla="*/ 82 w 310"/>
                  <a:gd name="T91" fmla="*/ 567 h 1077"/>
                  <a:gd name="T92" fmla="*/ 135 w 310"/>
                  <a:gd name="T93" fmla="*/ 461 h 1077"/>
                  <a:gd name="T94" fmla="*/ 82 w 310"/>
                  <a:gd name="T95" fmla="*/ 608 h 1077"/>
                  <a:gd name="T96" fmla="*/ 204 w 310"/>
                  <a:gd name="T97" fmla="*/ 579 h 1077"/>
                  <a:gd name="T98" fmla="*/ 147 w 310"/>
                  <a:gd name="T99" fmla="*/ 465 h 1077"/>
                  <a:gd name="T100" fmla="*/ 163 w 310"/>
                  <a:gd name="T101" fmla="*/ 608 h 1077"/>
                  <a:gd name="T102" fmla="*/ 200 w 310"/>
                  <a:gd name="T103" fmla="*/ 604 h 1077"/>
                  <a:gd name="T104" fmla="*/ 168 w 310"/>
                  <a:gd name="T105" fmla="*/ 624 h 1077"/>
                  <a:gd name="T106" fmla="*/ 159 w 310"/>
                  <a:gd name="T107" fmla="*/ 437 h 1077"/>
                  <a:gd name="T108" fmla="*/ 200 w 310"/>
                  <a:gd name="T109" fmla="*/ 543 h 1077"/>
                  <a:gd name="T110" fmla="*/ 184 w 310"/>
                  <a:gd name="T111" fmla="*/ 424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0" h="1077">
                    <a:moveTo>
                      <a:pt x="94" y="424"/>
                    </a:moveTo>
                    <a:lnTo>
                      <a:pt x="131" y="424"/>
                    </a:lnTo>
                    <a:lnTo>
                      <a:pt x="127" y="428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98" y="424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102" y="363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131" y="424"/>
                    </a:lnTo>
                    <a:lnTo>
                      <a:pt x="131" y="428"/>
                    </a:lnTo>
                    <a:lnTo>
                      <a:pt x="131" y="428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94" y="424"/>
                    </a:lnTo>
                    <a:lnTo>
                      <a:pt x="94" y="424"/>
                    </a:lnTo>
                    <a:close/>
                    <a:moveTo>
                      <a:pt x="163" y="343"/>
                    </a:moveTo>
                    <a:lnTo>
                      <a:pt x="151" y="408"/>
                    </a:lnTo>
                    <a:lnTo>
                      <a:pt x="147" y="408"/>
                    </a:lnTo>
                    <a:lnTo>
                      <a:pt x="147" y="408"/>
                    </a:lnTo>
                    <a:lnTo>
                      <a:pt x="143" y="351"/>
                    </a:lnTo>
                    <a:lnTo>
                      <a:pt x="143" y="351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lnTo>
                      <a:pt x="143" y="351"/>
                    </a:lnTo>
                    <a:lnTo>
                      <a:pt x="147" y="351"/>
                    </a:lnTo>
                    <a:lnTo>
                      <a:pt x="151" y="408"/>
                    </a:lnTo>
                    <a:lnTo>
                      <a:pt x="147" y="408"/>
                    </a:lnTo>
                    <a:lnTo>
                      <a:pt x="159" y="343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2" y="351"/>
                    </a:lnTo>
                    <a:lnTo>
                      <a:pt x="172" y="351"/>
                    </a:lnTo>
                    <a:lnTo>
                      <a:pt x="180" y="404"/>
                    </a:lnTo>
                    <a:lnTo>
                      <a:pt x="180" y="404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lnTo>
                      <a:pt x="176" y="404"/>
                    </a:lnTo>
                    <a:lnTo>
                      <a:pt x="176" y="404"/>
                    </a:lnTo>
                    <a:lnTo>
                      <a:pt x="168" y="351"/>
                    </a:lnTo>
                    <a:lnTo>
                      <a:pt x="172" y="351"/>
                    </a:lnTo>
                    <a:lnTo>
                      <a:pt x="159" y="416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5"/>
                    </a:lnTo>
                    <a:lnTo>
                      <a:pt x="131" y="355"/>
                    </a:lnTo>
                    <a:lnTo>
                      <a:pt x="110" y="351"/>
                    </a:lnTo>
                    <a:lnTo>
                      <a:pt x="115" y="351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31" y="351"/>
                    </a:lnTo>
                    <a:lnTo>
                      <a:pt x="131" y="355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51" y="840"/>
                    </a:lnTo>
                    <a:lnTo>
                      <a:pt x="151" y="845"/>
                    </a:lnTo>
                    <a:lnTo>
                      <a:pt x="49" y="845"/>
                    </a:lnTo>
                    <a:lnTo>
                      <a:pt x="49" y="845"/>
                    </a:lnTo>
                    <a:lnTo>
                      <a:pt x="37" y="983"/>
                    </a:lnTo>
                    <a:lnTo>
                      <a:pt x="33" y="987"/>
                    </a:lnTo>
                    <a:lnTo>
                      <a:pt x="33" y="983"/>
                    </a:lnTo>
                    <a:lnTo>
                      <a:pt x="45" y="840"/>
                    </a:lnTo>
                    <a:lnTo>
                      <a:pt x="49" y="840"/>
                    </a:lnTo>
                    <a:lnTo>
                      <a:pt x="151" y="840"/>
                    </a:lnTo>
                    <a:lnTo>
                      <a:pt x="151" y="840"/>
                    </a:lnTo>
                    <a:lnTo>
                      <a:pt x="151" y="845"/>
                    </a:lnTo>
                    <a:lnTo>
                      <a:pt x="37" y="983"/>
                    </a:lnTo>
                    <a:lnTo>
                      <a:pt x="33" y="983"/>
                    </a:lnTo>
                    <a:lnTo>
                      <a:pt x="33" y="983"/>
                    </a:lnTo>
                    <a:lnTo>
                      <a:pt x="33" y="983"/>
                    </a:lnTo>
                    <a:close/>
                    <a:moveTo>
                      <a:pt x="163" y="857"/>
                    </a:moveTo>
                    <a:lnTo>
                      <a:pt x="29" y="1024"/>
                    </a:lnTo>
                    <a:lnTo>
                      <a:pt x="29" y="1024"/>
                    </a:lnTo>
                    <a:lnTo>
                      <a:pt x="25" y="1061"/>
                    </a:lnTo>
                    <a:lnTo>
                      <a:pt x="25" y="1061"/>
                    </a:lnTo>
                    <a:lnTo>
                      <a:pt x="0" y="1061"/>
                    </a:lnTo>
                    <a:lnTo>
                      <a:pt x="0" y="1061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94" y="302"/>
                    </a:lnTo>
                    <a:lnTo>
                      <a:pt x="123" y="277"/>
                    </a:lnTo>
                    <a:lnTo>
                      <a:pt x="119" y="281"/>
                    </a:lnTo>
                    <a:lnTo>
                      <a:pt x="119" y="159"/>
                    </a:lnTo>
                    <a:lnTo>
                      <a:pt x="119" y="163"/>
                    </a:lnTo>
                    <a:lnTo>
                      <a:pt x="106" y="163"/>
                    </a:lnTo>
                    <a:lnTo>
                      <a:pt x="106" y="159"/>
                    </a:lnTo>
                    <a:lnTo>
                      <a:pt x="106" y="204"/>
                    </a:lnTo>
                    <a:lnTo>
                      <a:pt x="106" y="208"/>
                    </a:lnTo>
                    <a:lnTo>
                      <a:pt x="102" y="208"/>
                    </a:lnTo>
                    <a:lnTo>
                      <a:pt x="86" y="200"/>
                    </a:lnTo>
                    <a:lnTo>
                      <a:pt x="82" y="200"/>
                    </a:lnTo>
                    <a:lnTo>
                      <a:pt x="78" y="90"/>
                    </a:lnTo>
                    <a:lnTo>
                      <a:pt x="82" y="86"/>
                    </a:lnTo>
                    <a:lnTo>
                      <a:pt x="102" y="82"/>
                    </a:lnTo>
                    <a:lnTo>
                      <a:pt x="106" y="82"/>
                    </a:lnTo>
                    <a:lnTo>
                      <a:pt x="106" y="86"/>
                    </a:lnTo>
                    <a:lnTo>
                      <a:pt x="106" y="143"/>
                    </a:lnTo>
                    <a:lnTo>
                      <a:pt x="106" y="139"/>
                    </a:lnTo>
                    <a:lnTo>
                      <a:pt x="119" y="139"/>
                    </a:lnTo>
                    <a:lnTo>
                      <a:pt x="119" y="143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9" y="0"/>
                    </a:lnTo>
                    <a:lnTo>
                      <a:pt x="139" y="143"/>
                    </a:lnTo>
                    <a:lnTo>
                      <a:pt x="135" y="139"/>
                    </a:lnTo>
                    <a:lnTo>
                      <a:pt x="151" y="139"/>
                    </a:lnTo>
                    <a:lnTo>
                      <a:pt x="147" y="143"/>
                    </a:lnTo>
                    <a:lnTo>
                      <a:pt x="155" y="86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84" y="77"/>
                    </a:lnTo>
                    <a:lnTo>
                      <a:pt x="184" y="82"/>
                    </a:lnTo>
                    <a:lnTo>
                      <a:pt x="176" y="212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47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51" y="163"/>
                    </a:lnTo>
                    <a:lnTo>
                      <a:pt x="135" y="163"/>
                    </a:lnTo>
                    <a:lnTo>
                      <a:pt x="139" y="159"/>
                    </a:lnTo>
                    <a:lnTo>
                      <a:pt x="143" y="273"/>
                    </a:lnTo>
                    <a:lnTo>
                      <a:pt x="139" y="273"/>
                    </a:lnTo>
                    <a:lnTo>
                      <a:pt x="172" y="281"/>
                    </a:lnTo>
                    <a:lnTo>
                      <a:pt x="172" y="281"/>
                    </a:lnTo>
                    <a:lnTo>
                      <a:pt x="310" y="967"/>
                    </a:lnTo>
                    <a:lnTo>
                      <a:pt x="310" y="967"/>
                    </a:lnTo>
                    <a:lnTo>
                      <a:pt x="302" y="979"/>
                    </a:lnTo>
                    <a:lnTo>
                      <a:pt x="298" y="983"/>
                    </a:lnTo>
                    <a:lnTo>
                      <a:pt x="278" y="983"/>
                    </a:lnTo>
                    <a:lnTo>
                      <a:pt x="274" y="979"/>
                    </a:lnTo>
                    <a:lnTo>
                      <a:pt x="266" y="918"/>
                    </a:lnTo>
                    <a:lnTo>
                      <a:pt x="266" y="918"/>
                    </a:lnTo>
                    <a:lnTo>
                      <a:pt x="188" y="845"/>
                    </a:lnTo>
                    <a:lnTo>
                      <a:pt x="192" y="840"/>
                    </a:lnTo>
                    <a:lnTo>
                      <a:pt x="208" y="1057"/>
                    </a:lnTo>
                    <a:lnTo>
                      <a:pt x="208" y="1061"/>
                    </a:lnTo>
                    <a:lnTo>
                      <a:pt x="200" y="1073"/>
                    </a:lnTo>
                    <a:lnTo>
                      <a:pt x="200" y="1077"/>
                    </a:lnTo>
                    <a:lnTo>
                      <a:pt x="180" y="1069"/>
                    </a:lnTo>
                    <a:lnTo>
                      <a:pt x="180" y="1069"/>
                    </a:lnTo>
                    <a:lnTo>
                      <a:pt x="159" y="857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84" y="1069"/>
                    </a:lnTo>
                    <a:lnTo>
                      <a:pt x="180" y="1065"/>
                    </a:lnTo>
                    <a:lnTo>
                      <a:pt x="200" y="1073"/>
                    </a:lnTo>
                    <a:lnTo>
                      <a:pt x="200" y="1073"/>
                    </a:lnTo>
                    <a:lnTo>
                      <a:pt x="204" y="1057"/>
                    </a:lnTo>
                    <a:lnTo>
                      <a:pt x="204" y="1061"/>
                    </a:lnTo>
                    <a:lnTo>
                      <a:pt x="188" y="845"/>
                    </a:lnTo>
                    <a:lnTo>
                      <a:pt x="188" y="840"/>
                    </a:lnTo>
                    <a:lnTo>
                      <a:pt x="188" y="840"/>
                    </a:lnTo>
                    <a:lnTo>
                      <a:pt x="266" y="918"/>
                    </a:lnTo>
                    <a:lnTo>
                      <a:pt x="270" y="918"/>
                    </a:lnTo>
                    <a:lnTo>
                      <a:pt x="278" y="979"/>
                    </a:lnTo>
                    <a:lnTo>
                      <a:pt x="278" y="979"/>
                    </a:lnTo>
                    <a:lnTo>
                      <a:pt x="298" y="979"/>
                    </a:lnTo>
                    <a:lnTo>
                      <a:pt x="298" y="979"/>
                    </a:lnTo>
                    <a:lnTo>
                      <a:pt x="306" y="967"/>
                    </a:lnTo>
                    <a:lnTo>
                      <a:pt x="306" y="967"/>
                    </a:lnTo>
                    <a:lnTo>
                      <a:pt x="168" y="286"/>
                    </a:lnTo>
                    <a:lnTo>
                      <a:pt x="172" y="286"/>
                    </a:lnTo>
                    <a:lnTo>
                      <a:pt x="139" y="277"/>
                    </a:lnTo>
                    <a:lnTo>
                      <a:pt x="139" y="273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208"/>
                    </a:lnTo>
                    <a:lnTo>
                      <a:pt x="147" y="208"/>
                    </a:lnTo>
                    <a:lnTo>
                      <a:pt x="176" y="212"/>
                    </a:lnTo>
                    <a:lnTo>
                      <a:pt x="172" y="212"/>
                    </a:lnTo>
                    <a:lnTo>
                      <a:pt x="180" y="82"/>
                    </a:lnTo>
                    <a:lnTo>
                      <a:pt x="180" y="82"/>
                    </a:lnTo>
                    <a:lnTo>
                      <a:pt x="155" y="86"/>
                    </a:lnTo>
                    <a:lnTo>
                      <a:pt x="159" y="86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35" y="143"/>
                    </a:lnTo>
                    <a:lnTo>
                      <a:pt x="135" y="143"/>
                    </a:lnTo>
                    <a:lnTo>
                      <a:pt x="135" y="0"/>
                    </a:lnTo>
                    <a:lnTo>
                      <a:pt x="135" y="4"/>
                    </a:lnTo>
                    <a:lnTo>
                      <a:pt x="115" y="4"/>
                    </a:lnTo>
                    <a:lnTo>
                      <a:pt x="119" y="0"/>
                    </a:lnTo>
                    <a:lnTo>
                      <a:pt x="123" y="143"/>
                    </a:lnTo>
                    <a:lnTo>
                      <a:pt x="119" y="143"/>
                    </a:lnTo>
                    <a:lnTo>
                      <a:pt x="119" y="143"/>
                    </a:lnTo>
                    <a:lnTo>
                      <a:pt x="106" y="143"/>
                    </a:lnTo>
                    <a:lnTo>
                      <a:pt x="102" y="143"/>
                    </a:lnTo>
                    <a:lnTo>
                      <a:pt x="102" y="86"/>
                    </a:lnTo>
                    <a:lnTo>
                      <a:pt x="106" y="8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86" y="200"/>
                    </a:lnTo>
                    <a:lnTo>
                      <a:pt x="86" y="196"/>
                    </a:lnTo>
                    <a:lnTo>
                      <a:pt x="106" y="204"/>
                    </a:lnTo>
                    <a:lnTo>
                      <a:pt x="102" y="204"/>
                    </a:lnTo>
                    <a:lnTo>
                      <a:pt x="102" y="159"/>
                    </a:lnTo>
                    <a:lnTo>
                      <a:pt x="106" y="159"/>
                    </a:lnTo>
                    <a:lnTo>
                      <a:pt x="119" y="159"/>
                    </a:lnTo>
                    <a:lnTo>
                      <a:pt x="123" y="159"/>
                    </a:lnTo>
                    <a:lnTo>
                      <a:pt x="123" y="281"/>
                    </a:lnTo>
                    <a:lnTo>
                      <a:pt x="123" y="281"/>
                    </a:lnTo>
                    <a:lnTo>
                      <a:pt x="98" y="302"/>
                    </a:lnTo>
                    <a:lnTo>
                      <a:pt x="98" y="302"/>
                    </a:lnTo>
                    <a:lnTo>
                      <a:pt x="4" y="1061"/>
                    </a:lnTo>
                    <a:lnTo>
                      <a:pt x="0" y="1057"/>
                    </a:lnTo>
                    <a:lnTo>
                      <a:pt x="25" y="1057"/>
                    </a:lnTo>
                    <a:lnTo>
                      <a:pt x="21" y="1057"/>
                    </a:lnTo>
                    <a:lnTo>
                      <a:pt x="25" y="1024"/>
                    </a:lnTo>
                    <a:lnTo>
                      <a:pt x="25" y="1024"/>
                    </a:lnTo>
                    <a:lnTo>
                      <a:pt x="163" y="853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63" y="857"/>
                    </a:lnTo>
                    <a:close/>
                    <a:moveTo>
                      <a:pt x="53" y="820"/>
                    </a:moveTo>
                    <a:lnTo>
                      <a:pt x="155" y="820"/>
                    </a:lnTo>
                    <a:lnTo>
                      <a:pt x="155" y="820"/>
                    </a:lnTo>
                    <a:lnTo>
                      <a:pt x="74" y="645"/>
                    </a:lnTo>
                    <a:lnTo>
                      <a:pt x="78" y="641"/>
                    </a:lnTo>
                    <a:lnTo>
                      <a:pt x="53" y="820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74" y="641"/>
                    </a:lnTo>
                    <a:lnTo>
                      <a:pt x="74" y="641"/>
                    </a:lnTo>
                    <a:lnTo>
                      <a:pt x="78" y="641"/>
                    </a:lnTo>
                    <a:lnTo>
                      <a:pt x="159" y="820"/>
                    </a:lnTo>
                    <a:lnTo>
                      <a:pt x="159" y="820"/>
                    </a:lnTo>
                    <a:lnTo>
                      <a:pt x="155" y="824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53" y="820"/>
                    </a:lnTo>
                    <a:lnTo>
                      <a:pt x="53" y="820"/>
                    </a:lnTo>
                    <a:close/>
                    <a:moveTo>
                      <a:pt x="261" y="894"/>
                    </a:moveTo>
                    <a:lnTo>
                      <a:pt x="192" y="824"/>
                    </a:lnTo>
                    <a:lnTo>
                      <a:pt x="188" y="824"/>
                    </a:lnTo>
                    <a:lnTo>
                      <a:pt x="192" y="824"/>
                    </a:lnTo>
                    <a:lnTo>
                      <a:pt x="241" y="792"/>
                    </a:lnTo>
                    <a:lnTo>
                      <a:pt x="245" y="792"/>
                    </a:lnTo>
                    <a:lnTo>
                      <a:pt x="245" y="792"/>
                    </a:lnTo>
                    <a:lnTo>
                      <a:pt x="266" y="889"/>
                    </a:lnTo>
                    <a:lnTo>
                      <a:pt x="261" y="894"/>
                    </a:lnTo>
                    <a:lnTo>
                      <a:pt x="261" y="894"/>
                    </a:lnTo>
                    <a:lnTo>
                      <a:pt x="241" y="796"/>
                    </a:lnTo>
                    <a:lnTo>
                      <a:pt x="245" y="796"/>
                    </a:lnTo>
                    <a:lnTo>
                      <a:pt x="192" y="824"/>
                    </a:lnTo>
                    <a:lnTo>
                      <a:pt x="192" y="824"/>
                    </a:lnTo>
                    <a:lnTo>
                      <a:pt x="266" y="889"/>
                    </a:lnTo>
                    <a:lnTo>
                      <a:pt x="266" y="894"/>
                    </a:lnTo>
                    <a:lnTo>
                      <a:pt x="261" y="894"/>
                    </a:lnTo>
                    <a:lnTo>
                      <a:pt x="261" y="894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37" y="771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00" y="808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212" y="628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41" y="771"/>
                    </a:lnTo>
                    <a:lnTo>
                      <a:pt x="241" y="771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196" y="804"/>
                    </a:lnTo>
                    <a:lnTo>
                      <a:pt x="196" y="804"/>
                    </a:lnTo>
                    <a:close/>
                    <a:moveTo>
                      <a:pt x="159" y="796"/>
                    </a:moveTo>
                    <a:lnTo>
                      <a:pt x="82" y="624"/>
                    </a:lnTo>
                    <a:lnTo>
                      <a:pt x="82" y="624"/>
                    </a:lnTo>
                    <a:lnTo>
                      <a:pt x="82" y="624"/>
                    </a:lnTo>
                    <a:lnTo>
                      <a:pt x="143" y="624"/>
                    </a:lnTo>
                    <a:lnTo>
                      <a:pt x="147" y="624"/>
                    </a:lnTo>
                    <a:lnTo>
                      <a:pt x="163" y="796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43" y="624"/>
                    </a:lnTo>
                    <a:lnTo>
                      <a:pt x="143" y="628"/>
                    </a:lnTo>
                    <a:lnTo>
                      <a:pt x="82" y="628"/>
                    </a:lnTo>
                    <a:lnTo>
                      <a:pt x="82" y="624"/>
                    </a:lnTo>
                    <a:lnTo>
                      <a:pt x="159" y="792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59" y="796"/>
                    </a:lnTo>
                    <a:close/>
                    <a:moveTo>
                      <a:pt x="82" y="567"/>
                    </a:moveTo>
                    <a:lnTo>
                      <a:pt x="127" y="441"/>
                    </a:lnTo>
                    <a:lnTo>
                      <a:pt x="131" y="445"/>
                    </a:lnTo>
                    <a:lnTo>
                      <a:pt x="94" y="445"/>
                    </a:lnTo>
                    <a:lnTo>
                      <a:pt x="98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78" y="567"/>
                    </a:lnTo>
                    <a:lnTo>
                      <a:pt x="94" y="445"/>
                    </a:lnTo>
                    <a:lnTo>
                      <a:pt x="94" y="441"/>
                    </a:lnTo>
                    <a:lnTo>
                      <a:pt x="131" y="441"/>
                    </a:lnTo>
                    <a:lnTo>
                      <a:pt x="131" y="441"/>
                    </a:lnTo>
                    <a:lnTo>
                      <a:pt x="131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close/>
                    <a:moveTo>
                      <a:pt x="139" y="461"/>
                    </a:moveTo>
                    <a:lnTo>
                      <a:pt x="86" y="608"/>
                    </a:lnTo>
                    <a:lnTo>
                      <a:pt x="86" y="608"/>
                    </a:lnTo>
                    <a:lnTo>
                      <a:pt x="143" y="608"/>
                    </a:lnTo>
                    <a:lnTo>
                      <a:pt x="143" y="608"/>
                    </a:lnTo>
                    <a:lnTo>
                      <a:pt x="135" y="461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47" y="608"/>
                    </a:lnTo>
                    <a:lnTo>
                      <a:pt x="147" y="608"/>
                    </a:lnTo>
                    <a:lnTo>
                      <a:pt x="143" y="612"/>
                    </a:lnTo>
                    <a:lnTo>
                      <a:pt x="86" y="612"/>
                    </a:lnTo>
                    <a:lnTo>
                      <a:pt x="82" y="608"/>
                    </a:lnTo>
                    <a:lnTo>
                      <a:pt x="82" y="608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39" y="461"/>
                    </a:lnTo>
                    <a:lnTo>
                      <a:pt x="139" y="461"/>
                    </a:lnTo>
                    <a:close/>
                    <a:moveTo>
                      <a:pt x="163" y="608"/>
                    </a:moveTo>
                    <a:lnTo>
                      <a:pt x="204" y="579"/>
                    </a:lnTo>
                    <a:lnTo>
                      <a:pt x="200" y="579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168" y="608"/>
                    </a:lnTo>
                    <a:lnTo>
                      <a:pt x="168" y="612"/>
                    </a:lnTo>
                    <a:lnTo>
                      <a:pt x="163" y="608"/>
                    </a:lnTo>
                    <a:lnTo>
                      <a:pt x="147" y="465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204" y="579"/>
                    </a:lnTo>
                    <a:lnTo>
                      <a:pt x="204" y="583"/>
                    </a:lnTo>
                    <a:lnTo>
                      <a:pt x="168" y="608"/>
                    </a:lnTo>
                    <a:lnTo>
                      <a:pt x="163" y="608"/>
                    </a:lnTo>
                    <a:lnTo>
                      <a:pt x="163" y="608"/>
                    </a:lnTo>
                    <a:lnTo>
                      <a:pt x="163" y="608"/>
                    </a:lnTo>
                    <a:close/>
                    <a:moveTo>
                      <a:pt x="204" y="604"/>
                    </a:moveTo>
                    <a:lnTo>
                      <a:pt x="168" y="628"/>
                    </a:lnTo>
                    <a:lnTo>
                      <a:pt x="168" y="624"/>
                    </a:lnTo>
                    <a:lnTo>
                      <a:pt x="184" y="787"/>
                    </a:lnTo>
                    <a:lnTo>
                      <a:pt x="180" y="787"/>
                    </a:lnTo>
                    <a:lnTo>
                      <a:pt x="200" y="604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184" y="787"/>
                    </a:lnTo>
                    <a:lnTo>
                      <a:pt x="180" y="792"/>
                    </a:lnTo>
                    <a:lnTo>
                      <a:pt x="180" y="787"/>
                    </a:lnTo>
                    <a:lnTo>
                      <a:pt x="163" y="624"/>
                    </a:lnTo>
                    <a:lnTo>
                      <a:pt x="168" y="624"/>
                    </a:lnTo>
                    <a:lnTo>
                      <a:pt x="204" y="600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204" y="604"/>
                    </a:lnTo>
                    <a:close/>
                    <a:moveTo>
                      <a:pt x="184" y="424"/>
                    </a:moveTo>
                    <a:lnTo>
                      <a:pt x="155" y="441"/>
                    </a:lnTo>
                    <a:lnTo>
                      <a:pt x="159" y="437"/>
                    </a:lnTo>
                    <a:lnTo>
                      <a:pt x="200" y="539"/>
                    </a:lnTo>
                    <a:lnTo>
                      <a:pt x="196" y="543"/>
                    </a:lnTo>
                    <a:lnTo>
                      <a:pt x="180" y="420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200" y="539"/>
                    </a:lnTo>
                    <a:lnTo>
                      <a:pt x="200" y="543"/>
                    </a:lnTo>
                    <a:lnTo>
                      <a:pt x="200" y="543"/>
                    </a:lnTo>
                    <a:lnTo>
                      <a:pt x="155" y="441"/>
                    </a:lnTo>
                    <a:lnTo>
                      <a:pt x="155" y="437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184" y="424"/>
                    </a:lnTo>
                    <a:lnTo>
                      <a:pt x="184" y="4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2" name="Freeform 82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3" name="Freeform 83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4" name="Freeform 84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76121" y="5546328"/>
              <a:ext cx="415174" cy="754861"/>
            </a:xfrm>
            <a:prstGeom prst="rect">
              <a:avLst/>
            </a:prstGeom>
          </p:spPr>
        </p:pic>
        <p:sp>
          <p:nvSpPr>
            <p:cNvPr id="74" name="Rounded Rectangular Callout 73"/>
            <p:cNvSpPr/>
            <p:nvPr/>
          </p:nvSpPr>
          <p:spPr>
            <a:xfrm>
              <a:off x="2231790" y="5200360"/>
              <a:ext cx="710690" cy="333006"/>
            </a:xfrm>
            <a:prstGeom prst="wedgeRoundRectCallout">
              <a:avLst>
                <a:gd name="adj1" fmla="val 58917"/>
                <a:gd name="adj2" fmla="val -99438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</a:t>
              </a:r>
            </a:p>
          </p:txBody>
        </p:sp>
        <p:sp>
          <p:nvSpPr>
            <p:cNvPr id="75" name="Rounded Rectangular Callout 74"/>
            <p:cNvSpPr/>
            <p:nvPr/>
          </p:nvSpPr>
          <p:spPr>
            <a:xfrm>
              <a:off x="1867473" y="2761023"/>
              <a:ext cx="1619608" cy="748804"/>
            </a:xfrm>
            <a:prstGeom prst="wedgeRoundRectCallout">
              <a:avLst>
                <a:gd name="adj1" fmla="val 33098"/>
                <a:gd name="adj2" fmla="val 67469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Dashed line shows effective uplink coverage contour</a:t>
              </a:r>
            </a:p>
          </p:txBody>
        </p:sp>
        <p:sp>
          <p:nvSpPr>
            <p:cNvPr id="79" name="Rounded Rectangular Callout 78"/>
            <p:cNvSpPr/>
            <p:nvPr/>
          </p:nvSpPr>
          <p:spPr>
            <a:xfrm>
              <a:off x="4927668" y="2526652"/>
              <a:ext cx="1647536" cy="683007"/>
            </a:xfrm>
            <a:prstGeom prst="wedgeRoundRectCallout">
              <a:avLst>
                <a:gd name="adj1" fmla="val -57564"/>
                <a:gd name="adj2" fmla="val 56708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135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with limited backhaul such as satellite link</a:t>
              </a:r>
            </a:p>
          </p:txBody>
        </p:sp>
        <p:sp>
          <p:nvSpPr>
            <p:cNvPr id="81" name="Rounded Rectangular Callout 80"/>
            <p:cNvSpPr/>
            <p:nvPr/>
          </p:nvSpPr>
          <p:spPr>
            <a:xfrm>
              <a:off x="2667149" y="3771518"/>
              <a:ext cx="1501664" cy="468070"/>
            </a:xfrm>
            <a:prstGeom prst="wedgeRoundRectCallout">
              <a:avLst>
                <a:gd name="adj1" fmla="val 26800"/>
                <a:gd name="adj2" fmla="val 101362"/>
                <a:gd name="adj3" fmla="val 16667"/>
              </a:avLst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Infrastructure Communication</a:t>
              </a:r>
              <a:endParaRPr lang="zh-TW" altLang="en-US" sz="135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eft-Right Arrow 54"/>
            <p:cNvSpPr/>
            <p:nvPr/>
          </p:nvSpPr>
          <p:spPr>
            <a:xfrm rot="19276206">
              <a:off x="3520917" y="4458385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7" name="Rounded Rectangular Callout 73"/>
            <p:cNvSpPr/>
            <p:nvPr/>
          </p:nvSpPr>
          <p:spPr>
            <a:xfrm>
              <a:off x="6601962" y="5396219"/>
              <a:ext cx="710690" cy="333006"/>
            </a:xfrm>
            <a:prstGeom prst="wedgeRoundRectCallout">
              <a:avLst>
                <a:gd name="adj1" fmla="val -66493"/>
                <a:gd name="adj2" fmla="val -21929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Roger</a:t>
              </a:r>
            </a:p>
          </p:txBody>
        </p:sp>
        <p:sp>
          <p:nvSpPr>
            <p:cNvPr id="88" name="Rounded Rectangular Callout 73"/>
            <p:cNvSpPr/>
            <p:nvPr/>
          </p:nvSpPr>
          <p:spPr>
            <a:xfrm>
              <a:off x="3297973" y="5937333"/>
              <a:ext cx="710690" cy="333006"/>
            </a:xfrm>
            <a:prstGeom prst="wedgeRoundRectCallout">
              <a:avLst>
                <a:gd name="adj1" fmla="val 75655"/>
                <a:gd name="adj2" fmla="val -50364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</a:t>
              </a:r>
            </a:p>
          </p:txBody>
        </p:sp>
        <p:pic>
          <p:nvPicPr>
            <p:cNvPr id="46" name="Picture 5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56682" y="5245066"/>
              <a:ext cx="415174" cy="754861"/>
            </a:xfrm>
            <a:prstGeom prst="rect">
              <a:avLst/>
            </a:prstGeom>
          </p:spPr>
        </p:pic>
        <p:sp>
          <p:nvSpPr>
            <p:cNvPr id="48" name="Right Arrow 58"/>
            <p:cNvSpPr/>
            <p:nvPr/>
          </p:nvSpPr>
          <p:spPr>
            <a:xfrm rot="5400000">
              <a:off x="4139243" y="4911161"/>
              <a:ext cx="760293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49" name="Right Arrow 60"/>
            <p:cNvSpPr/>
            <p:nvPr/>
          </p:nvSpPr>
          <p:spPr>
            <a:xfrm rot="2074473">
              <a:off x="4725811" y="4607936"/>
              <a:ext cx="1367009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51" name="Picture 6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84165" y="4659687"/>
              <a:ext cx="415174" cy="754861"/>
            </a:xfrm>
            <a:prstGeom prst="rect">
              <a:avLst/>
            </a:prstGeom>
          </p:spPr>
        </p:pic>
        <p:sp>
          <p:nvSpPr>
            <p:cNvPr id="40" name="Rounded Rectangular Callout 83"/>
            <p:cNvSpPr/>
            <p:nvPr/>
          </p:nvSpPr>
          <p:spPr>
            <a:xfrm>
              <a:off x="739168" y="3708179"/>
              <a:ext cx="1471803" cy="465285"/>
            </a:xfrm>
            <a:prstGeom prst="wedgeRoundRectCallout">
              <a:avLst>
                <a:gd name="adj1" fmla="val 33050"/>
                <a:gd name="adj2" fmla="val 7131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135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endParaRPr lang="en-US" altLang="zh-TW" sz="135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8964" y="1798010"/>
              <a:ext cx="75433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20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b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network coverage area where UE can 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listen to the </a:t>
              </a:r>
              <a:r>
                <a:rPr lang="en-US" altLang="zh-TW" sz="2000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42" name="Rounded Rectangular Callout 72"/>
            <p:cNvSpPr/>
            <p:nvPr/>
          </p:nvSpPr>
          <p:spPr>
            <a:xfrm>
              <a:off x="6103779" y="3785040"/>
              <a:ext cx="2168525" cy="1290706"/>
            </a:xfrm>
            <a:prstGeom prst="wedgeRoundRectCallout">
              <a:avLst>
                <a:gd name="adj1" fmla="val -36363"/>
                <a:gd name="adj2" fmla="val 65116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UE </a:t>
              </a:r>
              <a:r>
                <a:rPr lang="en-US" altLang="zh-TW" sz="13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outside </a:t>
              </a: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coverage contour could still listen to the message transmitted from long-rang base station and quickly join an ongoing group call </a:t>
              </a:r>
            </a:p>
          </p:txBody>
        </p:sp>
        <p:sp>
          <p:nvSpPr>
            <p:cNvPr id="44" name="Rounded Rectangular Callout 70"/>
            <p:cNvSpPr/>
            <p:nvPr/>
          </p:nvSpPr>
          <p:spPr>
            <a:xfrm>
              <a:off x="1953099" y="4506916"/>
              <a:ext cx="885407" cy="448747"/>
            </a:xfrm>
            <a:prstGeom prst="wedgeRoundRectCallout">
              <a:avLst>
                <a:gd name="adj1" fmla="val 69778"/>
                <a:gd name="adj2" fmla="val 2869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 is talking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5" name="Picture 5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6827" y="3522055"/>
              <a:ext cx="415174" cy="754861"/>
            </a:xfrm>
            <a:prstGeom prst="rect">
              <a:avLst/>
            </a:prstGeom>
          </p:spPr>
        </p:pic>
        <p:sp>
          <p:nvSpPr>
            <p:cNvPr id="96" name="Left-Right Arrow 54"/>
            <p:cNvSpPr/>
            <p:nvPr/>
          </p:nvSpPr>
          <p:spPr>
            <a:xfrm rot="20166489">
              <a:off x="4679025" y="3787067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97" name="Rounded Rectangular Callout 73"/>
            <p:cNvSpPr/>
            <p:nvPr/>
          </p:nvSpPr>
          <p:spPr>
            <a:xfrm>
              <a:off x="6164918" y="3326157"/>
              <a:ext cx="710690" cy="333006"/>
            </a:xfrm>
            <a:prstGeom prst="wedgeRoundRectCallout">
              <a:avLst>
                <a:gd name="adj1" fmla="val -67556"/>
                <a:gd name="adj2" fmla="val 2799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Smith</a:t>
              </a:r>
              <a:endParaRPr lang="en-US" altLang="zh-TW" sz="135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5662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Range Cell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GCSE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(2/3) </a:t>
            </a:r>
            <a:endParaRPr lang="en-US" sz="3600" dirty="0"/>
          </a:p>
        </p:txBody>
      </p:sp>
      <p:grpSp>
        <p:nvGrpSpPr>
          <p:cNvPr id="3" name="群組 2"/>
          <p:cNvGrpSpPr/>
          <p:nvPr/>
        </p:nvGrpSpPr>
        <p:grpSpPr>
          <a:xfrm>
            <a:off x="800330" y="1414798"/>
            <a:ext cx="7543340" cy="4555561"/>
            <a:chOff x="728964" y="1745628"/>
            <a:chExt cx="7543340" cy="4555561"/>
          </a:xfrm>
        </p:grpSpPr>
        <p:sp>
          <p:nvSpPr>
            <p:cNvPr id="15" name="Oval 14"/>
            <p:cNvSpPr/>
            <p:nvPr/>
          </p:nvSpPr>
          <p:spPr>
            <a:xfrm>
              <a:off x="1422592" y="2769981"/>
              <a:ext cx="6166288" cy="340286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3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5" name="Oval 4"/>
            <p:cNvSpPr/>
            <p:nvPr/>
          </p:nvSpPr>
          <p:spPr>
            <a:xfrm>
              <a:off x="2394305" y="3515536"/>
              <a:ext cx="4280011" cy="1921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221177" y="3282173"/>
              <a:ext cx="569119" cy="1345405"/>
              <a:chOff x="7300302" y="4184650"/>
              <a:chExt cx="758825" cy="1793874"/>
            </a:xfrm>
          </p:grpSpPr>
          <p:sp>
            <p:nvSpPr>
              <p:cNvPr id="7" name="Freeform 77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8" name="Freeform 78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9" name="Freeform 79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0" name="Freeform 80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85775" cy="1703387"/>
              </a:xfrm>
              <a:custGeom>
                <a:avLst/>
                <a:gdLst>
                  <a:gd name="T0" fmla="*/ 127 w 306"/>
                  <a:gd name="T1" fmla="*/ 424 h 1073"/>
                  <a:gd name="T2" fmla="*/ 94 w 306"/>
                  <a:gd name="T3" fmla="*/ 424 h 1073"/>
                  <a:gd name="T4" fmla="*/ 147 w 306"/>
                  <a:gd name="T5" fmla="*/ 404 h 1073"/>
                  <a:gd name="T6" fmla="*/ 159 w 306"/>
                  <a:gd name="T7" fmla="*/ 339 h 1073"/>
                  <a:gd name="T8" fmla="*/ 168 w 306"/>
                  <a:gd name="T9" fmla="*/ 351 h 1073"/>
                  <a:gd name="T10" fmla="*/ 155 w 306"/>
                  <a:gd name="T11" fmla="*/ 416 h 1073"/>
                  <a:gd name="T12" fmla="*/ 127 w 306"/>
                  <a:gd name="T13" fmla="*/ 351 h 1073"/>
                  <a:gd name="T14" fmla="*/ 131 w 306"/>
                  <a:gd name="T15" fmla="*/ 412 h 1073"/>
                  <a:gd name="T16" fmla="*/ 147 w 306"/>
                  <a:gd name="T17" fmla="*/ 840 h 1073"/>
                  <a:gd name="T18" fmla="*/ 33 w 306"/>
                  <a:gd name="T19" fmla="*/ 983 h 1073"/>
                  <a:gd name="T20" fmla="*/ 25 w 306"/>
                  <a:gd name="T21" fmla="*/ 1024 h 1073"/>
                  <a:gd name="T22" fmla="*/ 0 w 306"/>
                  <a:gd name="T23" fmla="*/ 1057 h 1073"/>
                  <a:gd name="T24" fmla="*/ 119 w 306"/>
                  <a:gd name="T25" fmla="*/ 277 h 1073"/>
                  <a:gd name="T26" fmla="*/ 102 w 306"/>
                  <a:gd name="T27" fmla="*/ 159 h 1073"/>
                  <a:gd name="T28" fmla="*/ 82 w 306"/>
                  <a:gd name="T29" fmla="*/ 196 h 1073"/>
                  <a:gd name="T30" fmla="*/ 102 w 306"/>
                  <a:gd name="T31" fmla="*/ 82 h 1073"/>
                  <a:gd name="T32" fmla="*/ 119 w 306"/>
                  <a:gd name="T33" fmla="*/ 139 h 1073"/>
                  <a:gd name="T34" fmla="*/ 135 w 306"/>
                  <a:gd name="T35" fmla="*/ 0 h 1073"/>
                  <a:gd name="T36" fmla="*/ 147 w 306"/>
                  <a:gd name="T37" fmla="*/ 139 h 1073"/>
                  <a:gd name="T38" fmla="*/ 180 w 306"/>
                  <a:gd name="T39" fmla="*/ 77 h 1073"/>
                  <a:gd name="T40" fmla="*/ 147 w 306"/>
                  <a:gd name="T41" fmla="*/ 208 h 1073"/>
                  <a:gd name="T42" fmla="*/ 135 w 306"/>
                  <a:gd name="T43" fmla="*/ 159 h 1073"/>
                  <a:gd name="T44" fmla="*/ 168 w 306"/>
                  <a:gd name="T45" fmla="*/ 281 h 1073"/>
                  <a:gd name="T46" fmla="*/ 298 w 306"/>
                  <a:gd name="T47" fmla="*/ 979 h 1073"/>
                  <a:gd name="T48" fmla="*/ 266 w 306"/>
                  <a:gd name="T49" fmla="*/ 914 h 1073"/>
                  <a:gd name="T50" fmla="*/ 204 w 306"/>
                  <a:gd name="T51" fmla="*/ 1057 h 1073"/>
                  <a:gd name="T52" fmla="*/ 180 w 306"/>
                  <a:gd name="T53" fmla="*/ 1065 h 1073"/>
                  <a:gd name="T54" fmla="*/ 49 w 306"/>
                  <a:gd name="T55" fmla="*/ 820 h 1073"/>
                  <a:gd name="T56" fmla="*/ 74 w 306"/>
                  <a:gd name="T57" fmla="*/ 641 h 1073"/>
                  <a:gd name="T58" fmla="*/ 261 w 306"/>
                  <a:gd name="T59" fmla="*/ 889 h 1073"/>
                  <a:gd name="T60" fmla="*/ 241 w 306"/>
                  <a:gd name="T61" fmla="*/ 792 h 1073"/>
                  <a:gd name="T62" fmla="*/ 196 w 306"/>
                  <a:gd name="T63" fmla="*/ 804 h 1073"/>
                  <a:gd name="T64" fmla="*/ 212 w 306"/>
                  <a:gd name="T65" fmla="*/ 628 h 1073"/>
                  <a:gd name="T66" fmla="*/ 159 w 306"/>
                  <a:gd name="T67" fmla="*/ 792 h 1073"/>
                  <a:gd name="T68" fmla="*/ 143 w 306"/>
                  <a:gd name="T69" fmla="*/ 624 h 1073"/>
                  <a:gd name="T70" fmla="*/ 78 w 306"/>
                  <a:gd name="T71" fmla="*/ 563 h 1073"/>
                  <a:gd name="T72" fmla="*/ 94 w 306"/>
                  <a:gd name="T73" fmla="*/ 441 h 1073"/>
                  <a:gd name="T74" fmla="*/ 135 w 306"/>
                  <a:gd name="T75" fmla="*/ 461 h 1073"/>
                  <a:gd name="T76" fmla="*/ 143 w 306"/>
                  <a:gd name="T77" fmla="*/ 608 h 1073"/>
                  <a:gd name="T78" fmla="*/ 163 w 306"/>
                  <a:gd name="T79" fmla="*/ 608 h 1073"/>
                  <a:gd name="T80" fmla="*/ 147 w 306"/>
                  <a:gd name="T81" fmla="*/ 465 h 1073"/>
                  <a:gd name="T82" fmla="*/ 200 w 306"/>
                  <a:gd name="T83" fmla="*/ 600 h 1073"/>
                  <a:gd name="T84" fmla="*/ 180 w 306"/>
                  <a:gd name="T85" fmla="*/ 787 h 1073"/>
                  <a:gd name="T86" fmla="*/ 180 w 306"/>
                  <a:gd name="T87" fmla="*/ 420 h 1073"/>
                  <a:gd name="T88" fmla="*/ 196 w 306"/>
                  <a:gd name="T89" fmla="*/ 539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" h="1073">
                    <a:moveTo>
                      <a:pt x="94" y="424"/>
                    </a:moveTo>
                    <a:lnTo>
                      <a:pt x="127" y="424"/>
                    </a:lnTo>
                    <a:lnTo>
                      <a:pt x="102" y="363"/>
                    </a:lnTo>
                    <a:lnTo>
                      <a:pt x="94" y="424"/>
                    </a:lnTo>
                    <a:close/>
                    <a:moveTo>
                      <a:pt x="159" y="339"/>
                    </a:moveTo>
                    <a:lnTo>
                      <a:pt x="147" y="404"/>
                    </a:lnTo>
                    <a:lnTo>
                      <a:pt x="143" y="351"/>
                    </a:lnTo>
                    <a:lnTo>
                      <a:pt x="159" y="339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6" y="400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1"/>
                    </a:lnTo>
                    <a:lnTo>
                      <a:pt x="110" y="351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47" y="840"/>
                    </a:lnTo>
                    <a:lnTo>
                      <a:pt x="45" y="840"/>
                    </a:lnTo>
                    <a:lnTo>
                      <a:pt x="33" y="983"/>
                    </a:lnTo>
                    <a:close/>
                    <a:moveTo>
                      <a:pt x="159" y="853"/>
                    </a:moveTo>
                    <a:lnTo>
                      <a:pt x="25" y="1024"/>
                    </a:lnTo>
                    <a:lnTo>
                      <a:pt x="21" y="1057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119" y="277"/>
                    </a:lnTo>
                    <a:lnTo>
                      <a:pt x="119" y="159"/>
                    </a:lnTo>
                    <a:lnTo>
                      <a:pt x="102" y="159"/>
                    </a:lnTo>
                    <a:lnTo>
                      <a:pt x="102" y="204"/>
                    </a:lnTo>
                    <a:lnTo>
                      <a:pt x="82" y="196"/>
                    </a:lnTo>
                    <a:lnTo>
                      <a:pt x="78" y="86"/>
                    </a:lnTo>
                    <a:lnTo>
                      <a:pt x="102" y="82"/>
                    </a:lnTo>
                    <a:lnTo>
                      <a:pt x="102" y="139"/>
                    </a:lnTo>
                    <a:lnTo>
                      <a:pt x="119" y="139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5" y="139"/>
                    </a:lnTo>
                    <a:lnTo>
                      <a:pt x="147" y="139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72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35" y="159"/>
                    </a:lnTo>
                    <a:lnTo>
                      <a:pt x="139" y="273"/>
                    </a:lnTo>
                    <a:lnTo>
                      <a:pt x="168" y="281"/>
                    </a:lnTo>
                    <a:lnTo>
                      <a:pt x="306" y="963"/>
                    </a:lnTo>
                    <a:lnTo>
                      <a:pt x="298" y="979"/>
                    </a:lnTo>
                    <a:lnTo>
                      <a:pt x="274" y="979"/>
                    </a:lnTo>
                    <a:lnTo>
                      <a:pt x="266" y="914"/>
                    </a:lnTo>
                    <a:lnTo>
                      <a:pt x="188" y="840"/>
                    </a:lnTo>
                    <a:lnTo>
                      <a:pt x="204" y="1057"/>
                    </a:lnTo>
                    <a:lnTo>
                      <a:pt x="196" y="1073"/>
                    </a:lnTo>
                    <a:lnTo>
                      <a:pt x="180" y="1065"/>
                    </a:lnTo>
                    <a:lnTo>
                      <a:pt x="159" y="853"/>
                    </a:lnTo>
                    <a:close/>
                    <a:moveTo>
                      <a:pt x="49" y="820"/>
                    </a:moveTo>
                    <a:lnTo>
                      <a:pt x="155" y="820"/>
                    </a:lnTo>
                    <a:lnTo>
                      <a:pt x="74" y="641"/>
                    </a:lnTo>
                    <a:lnTo>
                      <a:pt x="49" y="820"/>
                    </a:lnTo>
                    <a:close/>
                    <a:moveTo>
                      <a:pt x="261" y="889"/>
                    </a:moveTo>
                    <a:lnTo>
                      <a:pt x="188" y="820"/>
                    </a:lnTo>
                    <a:lnTo>
                      <a:pt x="241" y="792"/>
                    </a:lnTo>
                    <a:lnTo>
                      <a:pt x="261" y="889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12" y="628"/>
                    </a:lnTo>
                    <a:lnTo>
                      <a:pt x="196" y="804"/>
                    </a:lnTo>
                    <a:close/>
                    <a:moveTo>
                      <a:pt x="159" y="792"/>
                    </a:moveTo>
                    <a:lnTo>
                      <a:pt x="78" y="624"/>
                    </a:lnTo>
                    <a:lnTo>
                      <a:pt x="143" y="624"/>
                    </a:lnTo>
                    <a:lnTo>
                      <a:pt x="159" y="792"/>
                    </a:lnTo>
                    <a:close/>
                    <a:moveTo>
                      <a:pt x="78" y="563"/>
                    </a:moveTo>
                    <a:lnTo>
                      <a:pt x="127" y="441"/>
                    </a:lnTo>
                    <a:lnTo>
                      <a:pt x="94" y="441"/>
                    </a:lnTo>
                    <a:lnTo>
                      <a:pt x="78" y="563"/>
                    </a:lnTo>
                    <a:close/>
                    <a:moveTo>
                      <a:pt x="135" y="461"/>
                    </a:moveTo>
                    <a:lnTo>
                      <a:pt x="82" y="608"/>
                    </a:lnTo>
                    <a:lnTo>
                      <a:pt x="143" y="608"/>
                    </a:lnTo>
                    <a:lnTo>
                      <a:pt x="135" y="461"/>
                    </a:lnTo>
                    <a:close/>
                    <a:moveTo>
                      <a:pt x="163" y="608"/>
                    </a:moveTo>
                    <a:lnTo>
                      <a:pt x="200" y="579"/>
                    </a:lnTo>
                    <a:lnTo>
                      <a:pt x="147" y="465"/>
                    </a:lnTo>
                    <a:lnTo>
                      <a:pt x="163" y="608"/>
                    </a:lnTo>
                    <a:close/>
                    <a:moveTo>
                      <a:pt x="200" y="600"/>
                    </a:moveTo>
                    <a:lnTo>
                      <a:pt x="163" y="624"/>
                    </a:lnTo>
                    <a:lnTo>
                      <a:pt x="180" y="787"/>
                    </a:lnTo>
                    <a:lnTo>
                      <a:pt x="200" y="600"/>
                    </a:lnTo>
                    <a:close/>
                    <a:moveTo>
                      <a:pt x="180" y="420"/>
                    </a:moveTo>
                    <a:lnTo>
                      <a:pt x="155" y="437"/>
                    </a:lnTo>
                    <a:lnTo>
                      <a:pt x="196" y="539"/>
                    </a:lnTo>
                    <a:lnTo>
                      <a:pt x="180" y="4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1" name="Freeform 81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92125" cy="1709737"/>
              </a:xfrm>
              <a:custGeom>
                <a:avLst/>
                <a:gdLst>
                  <a:gd name="T0" fmla="*/ 94 w 310"/>
                  <a:gd name="T1" fmla="*/ 428 h 1077"/>
                  <a:gd name="T2" fmla="*/ 131 w 310"/>
                  <a:gd name="T3" fmla="*/ 428 h 1077"/>
                  <a:gd name="T4" fmla="*/ 147 w 310"/>
                  <a:gd name="T5" fmla="*/ 408 h 1077"/>
                  <a:gd name="T6" fmla="*/ 143 w 310"/>
                  <a:gd name="T7" fmla="*/ 351 h 1077"/>
                  <a:gd name="T8" fmla="*/ 163 w 310"/>
                  <a:gd name="T9" fmla="*/ 343 h 1077"/>
                  <a:gd name="T10" fmla="*/ 155 w 310"/>
                  <a:gd name="T11" fmla="*/ 420 h 1077"/>
                  <a:gd name="T12" fmla="*/ 159 w 310"/>
                  <a:gd name="T13" fmla="*/ 416 h 1077"/>
                  <a:gd name="T14" fmla="*/ 110 w 310"/>
                  <a:gd name="T15" fmla="*/ 351 h 1077"/>
                  <a:gd name="T16" fmla="*/ 110 w 310"/>
                  <a:gd name="T17" fmla="*/ 351 h 1077"/>
                  <a:gd name="T18" fmla="*/ 33 w 310"/>
                  <a:gd name="T19" fmla="*/ 983 h 1077"/>
                  <a:gd name="T20" fmla="*/ 33 w 310"/>
                  <a:gd name="T21" fmla="*/ 983 h 1077"/>
                  <a:gd name="T22" fmla="*/ 33 w 310"/>
                  <a:gd name="T23" fmla="*/ 983 h 1077"/>
                  <a:gd name="T24" fmla="*/ 25 w 310"/>
                  <a:gd name="T25" fmla="*/ 1061 h 1077"/>
                  <a:gd name="T26" fmla="*/ 119 w 310"/>
                  <a:gd name="T27" fmla="*/ 281 h 1077"/>
                  <a:gd name="T28" fmla="*/ 102 w 310"/>
                  <a:gd name="T29" fmla="*/ 208 h 1077"/>
                  <a:gd name="T30" fmla="*/ 106 w 310"/>
                  <a:gd name="T31" fmla="*/ 86 h 1077"/>
                  <a:gd name="T32" fmla="*/ 115 w 310"/>
                  <a:gd name="T33" fmla="*/ 0 h 1077"/>
                  <a:gd name="T34" fmla="*/ 155 w 310"/>
                  <a:gd name="T35" fmla="*/ 86 h 1077"/>
                  <a:gd name="T36" fmla="*/ 172 w 310"/>
                  <a:gd name="T37" fmla="*/ 216 h 1077"/>
                  <a:gd name="T38" fmla="*/ 143 w 310"/>
                  <a:gd name="T39" fmla="*/ 273 h 1077"/>
                  <a:gd name="T40" fmla="*/ 298 w 310"/>
                  <a:gd name="T41" fmla="*/ 983 h 1077"/>
                  <a:gd name="T42" fmla="*/ 208 w 310"/>
                  <a:gd name="T43" fmla="*/ 1057 h 1077"/>
                  <a:gd name="T44" fmla="*/ 163 w 310"/>
                  <a:gd name="T45" fmla="*/ 853 h 1077"/>
                  <a:gd name="T46" fmla="*/ 204 w 310"/>
                  <a:gd name="T47" fmla="*/ 1061 h 1077"/>
                  <a:gd name="T48" fmla="*/ 278 w 310"/>
                  <a:gd name="T49" fmla="*/ 979 h 1077"/>
                  <a:gd name="T50" fmla="*/ 139 w 310"/>
                  <a:gd name="T51" fmla="*/ 277 h 1077"/>
                  <a:gd name="T52" fmla="*/ 151 w 310"/>
                  <a:gd name="T53" fmla="*/ 159 h 1077"/>
                  <a:gd name="T54" fmla="*/ 155 w 310"/>
                  <a:gd name="T55" fmla="*/ 86 h 1077"/>
                  <a:gd name="T56" fmla="*/ 135 w 310"/>
                  <a:gd name="T57" fmla="*/ 4 h 1077"/>
                  <a:gd name="T58" fmla="*/ 102 w 310"/>
                  <a:gd name="T59" fmla="*/ 143 h 1077"/>
                  <a:gd name="T60" fmla="*/ 106 w 310"/>
                  <a:gd name="T61" fmla="*/ 204 h 1077"/>
                  <a:gd name="T62" fmla="*/ 123 w 310"/>
                  <a:gd name="T63" fmla="*/ 281 h 1077"/>
                  <a:gd name="T64" fmla="*/ 25 w 310"/>
                  <a:gd name="T65" fmla="*/ 1024 h 1077"/>
                  <a:gd name="T66" fmla="*/ 155 w 310"/>
                  <a:gd name="T67" fmla="*/ 820 h 1077"/>
                  <a:gd name="T68" fmla="*/ 74 w 310"/>
                  <a:gd name="T69" fmla="*/ 641 h 1077"/>
                  <a:gd name="T70" fmla="*/ 49 w 310"/>
                  <a:gd name="T71" fmla="*/ 820 h 1077"/>
                  <a:gd name="T72" fmla="*/ 241 w 310"/>
                  <a:gd name="T73" fmla="*/ 792 h 1077"/>
                  <a:gd name="T74" fmla="*/ 245 w 310"/>
                  <a:gd name="T75" fmla="*/ 796 h 1077"/>
                  <a:gd name="T76" fmla="*/ 196 w 310"/>
                  <a:gd name="T77" fmla="*/ 804 h 1077"/>
                  <a:gd name="T78" fmla="*/ 196 w 310"/>
                  <a:gd name="T79" fmla="*/ 808 h 1077"/>
                  <a:gd name="T80" fmla="*/ 196 w 310"/>
                  <a:gd name="T81" fmla="*/ 808 h 1077"/>
                  <a:gd name="T82" fmla="*/ 143 w 310"/>
                  <a:gd name="T83" fmla="*/ 624 h 1077"/>
                  <a:gd name="T84" fmla="*/ 82 w 310"/>
                  <a:gd name="T85" fmla="*/ 628 h 1077"/>
                  <a:gd name="T86" fmla="*/ 127 w 310"/>
                  <a:gd name="T87" fmla="*/ 441 h 1077"/>
                  <a:gd name="T88" fmla="*/ 94 w 310"/>
                  <a:gd name="T89" fmla="*/ 445 h 1077"/>
                  <a:gd name="T90" fmla="*/ 82 w 310"/>
                  <a:gd name="T91" fmla="*/ 567 h 1077"/>
                  <a:gd name="T92" fmla="*/ 135 w 310"/>
                  <a:gd name="T93" fmla="*/ 461 h 1077"/>
                  <a:gd name="T94" fmla="*/ 82 w 310"/>
                  <a:gd name="T95" fmla="*/ 608 h 1077"/>
                  <a:gd name="T96" fmla="*/ 204 w 310"/>
                  <a:gd name="T97" fmla="*/ 579 h 1077"/>
                  <a:gd name="T98" fmla="*/ 147 w 310"/>
                  <a:gd name="T99" fmla="*/ 465 h 1077"/>
                  <a:gd name="T100" fmla="*/ 163 w 310"/>
                  <a:gd name="T101" fmla="*/ 608 h 1077"/>
                  <a:gd name="T102" fmla="*/ 200 w 310"/>
                  <a:gd name="T103" fmla="*/ 604 h 1077"/>
                  <a:gd name="T104" fmla="*/ 168 w 310"/>
                  <a:gd name="T105" fmla="*/ 624 h 1077"/>
                  <a:gd name="T106" fmla="*/ 159 w 310"/>
                  <a:gd name="T107" fmla="*/ 437 h 1077"/>
                  <a:gd name="T108" fmla="*/ 200 w 310"/>
                  <a:gd name="T109" fmla="*/ 543 h 1077"/>
                  <a:gd name="T110" fmla="*/ 184 w 310"/>
                  <a:gd name="T111" fmla="*/ 424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0" h="1077">
                    <a:moveTo>
                      <a:pt x="94" y="424"/>
                    </a:moveTo>
                    <a:lnTo>
                      <a:pt x="131" y="424"/>
                    </a:lnTo>
                    <a:lnTo>
                      <a:pt x="127" y="428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98" y="424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102" y="363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131" y="424"/>
                    </a:lnTo>
                    <a:lnTo>
                      <a:pt x="131" y="428"/>
                    </a:lnTo>
                    <a:lnTo>
                      <a:pt x="131" y="428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94" y="424"/>
                    </a:lnTo>
                    <a:lnTo>
                      <a:pt x="94" y="424"/>
                    </a:lnTo>
                    <a:close/>
                    <a:moveTo>
                      <a:pt x="163" y="343"/>
                    </a:moveTo>
                    <a:lnTo>
                      <a:pt x="151" y="408"/>
                    </a:lnTo>
                    <a:lnTo>
                      <a:pt x="147" y="408"/>
                    </a:lnTo>
                    <a:lnTo>
                      <a:pt x="147" y="408"/>
                    </a:lnTo>
                    <a:lnTo>
                      <a:pt x="143" y="351"/>
                    </a:lnTo>
                    <a:lnTo>
                      <a:pt x="143" y="351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lnTo>
                      <a:pt x="143" y="351"/>
                    </a:lnTo>
                    <a:lnTo>
                      <a:pt x="147" y="351"/>
                    </a:lnTo>
                    <a:lnTo>
                      <a:pt x="151" y="408"/>
                    </a:lnTo>
                    <a:lnTo>
                      <a:pt x="147" y="408"/>
                    </a:lnTo>
                    <a:lnTo>
                      <a:pt x="159" y="343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2" y="351"/>
                    </a:lnTo>
                    <a:lnTo>
                      <a:pt x="172" y="351"/>
                    </a:lnTo>
                    <a:lnTo>
                      <a:pt x="180" y="404"/>
                    </a:lnTo>
                    <a:lnTo>
                      <a:pt x="180" y="404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lnTo>
                      <a:pt x="176" y="404"/>
                    </a:lnTo>
                    <a:lnTo>
                      <a:pt x="176" y="404"/>
                    </a:lnTo>
                    <a:lnTo>
                      <a:pt x="168" y="351"/>
                    </a:lnTo>
                    <a:lnTo>
                      <a:pt x="172" y="351"/>
                    </a:lnTo>
                    <a:lnTo>
                      <a:pt x="159" y="416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5"/>
                    </a:lnTo>
                    <a:lnTo>
                      <a:pt x="131" y="355"/>
                    </a:lnTo>
                    <a:lnTo>
                      <a:pt x="110" y="351"/>
                    </a:lnTo>
                    <a:lnTo>
                      <a:pt x="115" y="351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31" y="351"/>
                    </a:lnTo>
                    <a:lnTo>
                      <a:pt x="131" y="355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51" y="840"/>
                    </a:lnTo>
                    <a:lnTo>
                      <a:pt x="151" y="845"/>
                    </a:lnTo>
                    <a:lnTo>
                      <a:pt x="49" y="845"/>
                    </a:lnTo>
                    <a:lnTo>
                      <a:pt x="49" y="845"/>
                    </a:lnTo>
                    <a:lnTo>
                      <a:pt x="37" y="983"/>
                    </a:lnTo>
                    <a:lnTo>
                      <a:pt x="33" y="987"/>
                    </a:lnTo>
                    <a:lnTo>
                      <a:pt x="33" y="983"/>
                    </a:lnTo>
                    <a:lnTo>
                      <a:pt x="45" y="840"/>
                    </a:lnTo>
                    <a:lnTo>
                      <a:pt x="49" y="840"/>
                    </a:lnTo>
                    <a:lnTo>
                      <a:pt x="151" y="840"/>
                    </a:lnTo>
                    <a:lnTo>
                      <a:pt x="151" y="840"/>
                    </a:lnTo>
                    <a:lnTo>
                      <a:pt x="151" y="845"/>
                    </a:lnTo>
                    <a:lnTo>
                      <a:pt x="37" y="983"/>
                    </a:lnTo>
                    <a:lnTo>
                      <a:pt x="33" y="983"/>
                    </a:lnTo>
                    <a:lnTo>
                      <a:pt x="33" y="983"/>
                    </a:lnTo>
                    <a:lnTo>
                      <a:pt x="33" y="983"/>
                    </a:lnTo>
                    <a:close/>
                    <a:moveTo>
                      <a:pt x="163" y="857"/>
                    </a:moveTo>
                    <a:lnTo>
                      <a:pt x="29" y="1024"/>
                    </a:lnTo>
                    <a:lnTo>
                      <a:pt x="29" y="1024"/>
                    </a:lnTo>
                    <a:lnTo>
                      <a:pt x="25" y="1061"/>
                    </a:lnTo>
                    <a:lnTo>
                      <a:pt x="25" y="1061"/>
                    </a:lnTo>
                    <a:lnTo>
                      <a:pt x="0" y="1061"/>
                    </a:lnTo>
                    <a:lnTo>
                      <a:pt x="0" y="1061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94" y="302"/>
                    </a:lnTo>
                    <a:lnTo>
                      <a:pt x="123" y="277"/>
                    </a:lnTo>
                    <a:lnTo>
                      <a:pt x="119" y="281"/>
                    </a:lnTo>
                    <a:lnTo>
                      <a:pt x="119" y="159"/>
                    </a:lnTo>
                    <a:lnTo>
                      <a:pt x="119" y="163"/>
                    </a:lnTo>
                    <a:lnTo>
                      <a:pt x="106" y="163"/>
                    </a:lnTo>
                    <a:lnTo>
                      <a:pt x="106" y="159"/>
                    </a:lnTo>
                    <a:lnTo>
                      <a:pt x="106" y="204"/>
                    </a:lnTo>
                    <a:lnTo>
                      <a:pt x="106" y="208"/>
                    </a:lnTo>
                    <a:lnTo>
                      <a:pt x="102" y="208"/>
                    </a:lnTo>
                    <a:lnTo>
                      <a:pt x="86" y="200"/>
                    </a:lnTo>
                    <a:lnTo>
                      <a:pt x="82" y="200"/>
                    </a:lnTo>
                    <a:lnTo>
                      <a:pt x="78" y="90"/>
                    </a:lnTo>
                    <a:lnTo>
                      <a:pt x="82" y="86"/>
                    </a:lnTo>
                    <a:lnTo>
                      <a:pt x="102" y="82"/>
                    </a:lnTo>
                    <a:lnTo>
                      <a:pt x="106" y="82"/>
                    </a:lnTo>
                    <a:lnTo>
                      <a:pt x="106" y="86"/>
                    </a:lnTo>
                    <a:lnTo>
                      <a:pt x="106" y="143"/>
                    </a:lnTo>
                    <a:lnTo>
                      <a:pt x="106" y="139"/>
                    </a:lnTo>
                    <a:lnTo>
                      <a:pt x="119" y="139"/>
                    </a:lnTo>
                    <a:lnTo>
                      <a:pt x="119" y="143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9" y="0"/>
                    </a:lnTo>
                    <a:lnTo>
                      <a:pt x="139" y="143"/>
                    </a:lnTo>
                    <a:lnTo>
                      <a:pt x="135" y="139"/>
                    </a:lnTo>
                    <a:lnTo>
                      <a:pt x="151" y="139"/>
                    </a:lnTo>
                    <a:lnTo>
                      <a:pt x="147" y="143"/>
                    </a:lnTo>
                    <a:lnTo>
                      <a:pt x="155" y="86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84" y="77"/>
                    </a:lnTo>
                    <a:lnTo>
                      <a:pt x="184" y="82"/>
                    </a:lnTo>
                    <a:lnTo>
                      <a:pt x="176" y="212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47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51" y="163"/>
                    </a:lnTo>
                    <a:lnTo>
                      <a:pt x="135" y="163"/>
                    </a:lnTo>
                    <a:lnTo>
                      <a:pt x="139" y="159"/>
                    </a:lnTo>
                    <a:lnTo>
                      <a:pt x="143" y="273"/>
                    </a:lnTo>
                    <a:lnTo>
                      <a:pt x="139" y="273"/>
                    </a:lnTo>
                    <a:lnTo>
                      <a:pt x="172" y="281"/>
                    </a:lnTo>
                    <a:lnTo>
                      <a:pt x="172" y="281"/>
                    </a:lnTo>
                    <a:lnTo>
                      <a:pt x="310" y="967"/>
                    </a:lnTo>
                    <a:lnTo>
                      <a:pt x="310" y="967"/>
                    </a:lnTo>
                    <a:lnTo>
                      <a:pt x="302" y="979"/>
                    </a:lnTo>
                    <a:lnTo>
                      <a:pt x="298" y="983"/>
                    </a:lnTo>
                    <a:lnTo>
                      <a:pt x="278" y="983"/>
                    </a:lnTo>
                    <a:lnTo>
                      <a:pt x="274" y="979"/>
                    </a:lnTo>
                    <a:lnTo>
                      <a:pt x="266" y="918"/>
                    </a:lnTo>
                    <a:lnTo>
                      <a:pt x="266" y="918"/>
                    </a:lnTo>
                    <a:lnTo>
                      <a:pt x="188" y="845"/>
                    </a:lnTo>
                    <a:lnTo>
                      <a:pt x="192" y="840"/>
                    </a:lnTo>
                    <a:lnTo>
                      <a:pt x="208" y="1057"/>
                    </a:lnTo>
                    <a:lnTo>
                      <a:pt x="208" y="1061"/>
                    </a:lnTo>
                    <a:lnTo>
                      <a:pt x="200" y="1073"/>
                    </a:lnTo>
                    <a:lnTo>
                      <a:pt x="200" y="1077"/>
                    </a:lnTo>
                    <a:lnTo>
                      <a:pt x="180" y="1069"/>
                    </a:lnTo>
                    <a:lnTo>
                      <a:pt x="180" y="1069"/>
                    </a:lnTo>
                    <a:lnTo>
                      <a:pt x="159" y="857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84" y="1069"/>
                    </a:lnTo>
                    <a:lnTo>
                      <a:pt x="180" y="1065"/>
                    </a:lnTo>
                    <a:lnTo>
                      <a:pt x="200" y="1073"/>
                    </a:lnTo>
                    <a:lnTo>
                      <a:pt x="200" y="1073"/>
                    </a:lnTo>
                    <a:lnTo>
                      <a:pt x="204" y="1057"/>
                    </a:lnTo>
                    <a:lnTo>
                      <a:pt x="204" y="1061"/>
                    </a:lnTo>
                    <a:lnTo>
                      <a:pt x="188" y="845"/>
                    </a:lnTo>
                    <a:lnTo>
                      <a:pt x="188" y="840"/>
                    </a:lnTo>
                    <a:lnTo>
                      <a:pt x="188" y="840"/>
                    </a:lnTo>
                    <a:lnTo>
                      <a:pt x="266" y="918"/>
                    </a:lnTo>
                    <a:lnTo>
                      <a:pt x="270" y="918"/>
                    </a:lnTo>
                    <a:lnTo>
                      <a:pt x="278" y="979"/>
                    </a:lnTo>
                    <a:lnTo>
                      <a:pt x="278" y="979"/>
                    </a:lnTo>
                    <a:lnTo>
                      <a:pt x="298" y="979"/>
                    </a:lnTo>
                    <a:lnTo>
                      <a:pt x="298" y="979"/>
                    </a:lnTo>
                    <a:lnTo>
                      <a:pt x="306" y="967"/>
                    </a:lnTo>
                    <a:lnTo>
                      <a:pt x="306" y="967"/>
                    </a:lnTo>
                    <a:lnTo>
                      <a:pt x="168" y="286"/>
                    </a:lnTo>
                    <a:lnTo>
                      <a:pt x="172" y="286"/>
                    </a:lnTo>
                    <a:lnTo>
                      <a:pt x="139" y="277"/>
                    </a:lnTo>
                    <a:lnTo>
                      <a:pt x="139" y="273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208"/>
                    </a:lnTo>
                    <a:lnTo>
                      <a:pt x="147" y="208"/>
                    </a:lnTo>
                    <a:lnTo>
                      <a:pt x="176" y="212"/>
                    </a:lnTo>
                    <a:lnTo>
                      <a:pt x="172" y="212"/>
                    </a:lnTo>
                    <a:lnTo>
                      <a:pt x="180" y="82"/>
                    </a:lnTo>
                    <a:lnTo>
                      <a:pt x="180" y="82"/>
                    </a:lnTo>
                    <a:lnTo>
                      <a:pt x="155" y="86"/>
                    </a:lnTo>
                    <a:lnTo>
                      <a:pt x="159" y="86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35" y="143"/>
                    </a:lnTo>
                    <a:lnTo>
                      <a:pt x="135" y="143"/>
                    </a:lnTo>
                    <a:lnTo>
                      <a:pt x="135" y="0"/>
                    </a:lnTo>
                    <a:lnTo>
                      <a:pt x="135" y="4"/>
                    </a:lnTo>
                    <a:lnTo>
                      <a:pt x="115" y="4"/>
                    </a:lnTo>
                    <a:lnTo>
                      <a:pt x="119" y="0"/>
                    </a:lnTo>
                    <a:lnTo>
                      <a:pt x="123" y="143"/>
                    </a:lnTo>
                    <a:lnTo>
                      <a:pt x="119" y="143"/>
                    </a:lnTo>
                    <a:lnTo>
                      <a:pt x="119" y="143"/>
                    </a:lnTo>
                    <a:lnTo>
                      <a:pt x="106" y="143"/>
                    </a:lnTo>
                    <a:lnTo>
                      <a:pt x="102" y="143"/>
                    </a:lnTo>
                    <a:lnTo>
                      <a:pt x="102" y="86"/>
                    </a:lnTo>
                    <a:lnTo>
                      <a:pt x="106" y="8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86" y="200"/>
                    </a:lnTo>
                    <a:lnTo>
                      <a:pt x="86" y="196"/>
                    </a:lnTo>
                    <a:lnTo>
                      <a:pt x="106" y="204"/>
                    </a:lnTo>
                    <a:lnTo>
                      <a:pt x="102" y="204"/>
                    </a:lnTo>
                    <a:lnTo>
                      <a:pt x="102" y="159"/>
                    </a:lnTo>
                    <a:lnTo>
                      <a:pt x="106" y="159"/>
                    </a:lnTo>
                    <a:lnTo>
                      <a:pt x="119" y="159"/>
                    </a:lnTo>
                    <a:lnTo>
                      <a:pt x="123" y="159"/>
                    </a:lnTo>
                    <a:lnTo>
                      <a:pt x="123" y="281"/>
                    </a:lnTo>
                    <a:lnTo>
                      <a:pt x="123" y="281"/>
                    </a:lnTo>
                    <a:lnTo>
                      <a:pt x="98" y="302"/>
                    </a:lnTo>
                    <a:lnTo>
                      <a:pt x="98" y="302"/>
                    </a:lnTo>
                    <a:lnTo>
                      <a:pt x="4" y="1061"/>
                    </a:lnTo>
                    <a:lnTo>
                      <a:pt x="0" y="1057"/>
                    </a:lnTo>
                    <a:lnTo>
                      <a:pt x="25" y="1057"/>
                    </a:lnTo>
                    <a:lnTo>
                      <a:pt x="21" y="1057"/>
                    </a:lnTo>
                    <a:lnTo>
                      <a:pt x="25" y="1024"/>
                    </a:lnTo>
                    <a:lnTo>
                      <a:pt x="25" y="1024"/>
                    </a:lnTo>
                    <a:lnTo>
                      <a:pt x="163" y="853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63" y="857"/>
                    </a:lnTo>
                    <a:close/>
                    <a:moveTo>
                      <a:pt x="53" y="820"/>
                    </a:moveTo>
                    <a:lnTo>
                      <a:pt x="155" y="820"/>
                    </a:lnTo>
                    <a:lnTo>
                      <a:pt x="155" y="820"/>
                    </a:lnTo>
                    <a:lnTo>
                      <a:pt x="74" y="645"/>
                    </a:lnTo>
                    <a:lnTo>
                      <a:pt x="78" y="641"/>
                    </a:lnTo>
                    <a:lnTo>
                      <a:pt x="53" y="820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74" y="641"/>
                    </a:lnTo>
                    <a:lnTo>
                      <a:pt x="74" y="641"/>
                    </a:lnTo>
                    <a:lnTo>
                      <a:pt x="78" y="641"/>
                    </a:lnTo>
                    <a:lnTo>
                      <a:pt x="159" y="820"/>
                    </a:lnTo>
                    <a:lnTo>
                      <a:pt x="159" y="820"/>
                    </a:lnTo>
                    <a:lnTo>
                      <a:pt x="155" y="824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53" y="820"/>
                    </a:lnTo>
                    <a:lnTo>
                      <a:pt x="53" y="820"/>
                    </a:lnTo>
                    <a:close/>
                    <a:moveTo>
                      <a:pt x="261" y="894"/>
                    </a:moveTo>
                    <a:lnTo>
                      <a:pt x="192" y="824"/>
                    </a:lnTo>
                    <a:lnTo>
                      <a:pt x="188" y="824"/>
                    </a:lnTo>
                    <a:lnTo>
                      <a:pt x="192" y="824"/>
                    </a:lnTo>
                    <a:lnTo>
                      <a:pt x="241" y="792"/>
                    </a:lnTo>
                    <a:lnTo>
                      <a:pt x="245" y="792"/>
                    </a:lnTo>
                    <a:lnTo>
                      <a:pt x="245" y="792"/>
                    </a:lnTo>
                    <a:lnTo>
                      <a:pt x="266" y="889"/>
                    </a:lnTo>
                    <a:lnTo>
                      <a:pt x="261" y="894"/>
                    </a:lnTo>
                    <a:lnTo>
                      <a:pt x="261" y="894"/>
                    </a:lnTo>
                    <a:lnTo>
                      <a:pt x="241" y="796"/>
                    </a:lnTo>
                    <a:lnTo>
                      <a:pt x="245" y="796"/>
                    </a:lnTo>
                    <a:lnTo>
                      <a:pt x="192" y="824"/>
                    </a:lnTo>
                    <a:lnTo>
                      <a:pt x="192" y="824"/>
                    </a:lnTo>
                    <a:lnTo>
                      <a:pt x="266" y="889"/>
                    </a:lnTo>
                    <a:lnTo>
                      <a:pt x="266" y="894"/>
                    </a:lnTo>
                    <a:lnTo>
                      <a:pt x="261" y="894"/>
                    </a:lnTo>
                    <a:lnTo>
                      <a:pt x="261" y="894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37" y="771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00" y="808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212" y="628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41" y="771"/>
                    </a:lnTo>
                    <a:lnTo>
                      <a:pt x="241" y="771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196" y="804"/>
                    </a:lnTo>
                    <a:lnTo>
                      <a:pt x="196" y="804"/>
                    </a:lnTo>
                    <a:close/>
                    <a:moveTo>
                      <a:pt x="159" y="796"/>
                    </a:moveTo>
                    <a:lnTo>
                      <a:pt x="82" y="624"/>
                    </a:lnTo>
                    <a:lnTo>
                      <a:pt x="82" y="624"/>
                    </a:lnTo>
                    <a:lnTo>
                      <a:pt x="82" y="624"/>
                    </a:lnTo>
                    <a:lnTo>
                      <a:pt x="143" y="624"/>
                    </a:lnTo>
                    <a:lnTo>
                      <a:pt x="147" y="624"/>
                    </a:lnTo>
                    <a:lnTo>
                      <a:pt x="163" y="796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43" y="624"/>
                    </a:lnTo>
                    <a:lnTo>
                      <a:pt x="143" y="628"/>
                    </a:lnTo>
                    <a:lnTo>
                      <a:pt x="82" y="628"/>
                    </a:lnTo>
                    <a:lnTo>
                      <a:pt x="82" y="624"/>
                    </a:lnTo>
                    <a:lnTo>
                      <a:pt x="159" y="792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59" y="796"/>
                    </a:lnTo>
                    <a:close/>
                    <a:moveTo>
                      <a:pt x="82" y="567"/>
                    </a:moveTo>
                    <a:lnTo>
                      <a:pt x="127" y="441"/>
                    </a:lnTo>
                    <a:lnTo>
                      <a:pt x="131" y="445"/>
                    </a:lnTo>
                    <a:lnTo>
                      <a:pt x="94" y="445"/>
                    </a:lnTo>
                    <a:lnTo>
                      <a:pt x="98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78" y="567"/>
                    </a:lnTo>
                    <a:lnTo>
                      <a:pt x="94" y="445"/>
                    </a:lnTo>
                    <a:lnTo>
                      <a:pt x="94" y="441"/>
                    </a:lnTo>
                    <a:lnTo>
                      <a:pt x="131" y="441"/>
                    </a:lnTo>
                    <a:lnTo>
                      <a:pt x="131" y="441"/>
                    </a:lnTo>
                    <a:lnTo>
                      <a:pt x="131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close/>
                    <a:moveTo>
                      <a:pt x="139" y="461"/>
                    </a:moveTo>
                    <a:lnTo>
                      <a:pt x="86" y="608"/>
                    </a:lnTo>
                    <a:lnTo>
                      <a:pt x="86" y="608"/>
                    </a:lnTo>
                    <a:lnTo>
                      <a:pt x="143" y="608"/>
                    </a:lnTo>
                    <a:lnTo>
                      <a:pt x="143" y="608"/>
                    </a:lnTo>
                    <a:lnTo>
                      <a:pt x="135" y="461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47" y="608"/>
                    </a:lnTo>
                    <a:lnTo>
                      <a:pt x="147" y="608"/>
                    </a:lnTo>
                    <a:lnTo>
                      <a:pt x="143" y="612"/>
                    </a:lnTo>
                    <a:lnTo>
                      <a:pt x="86" y="612"/>
                    </a:lnTo>
                    <a:lnTo>
                      <a:pt x="82" y="608"/>
                    </a:lnTo>
                    <a:lnTo>
                      <a:pt x="82" y="608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39" y="461"/>
                    </a:lnTo>
                    <a:lnTo>
                      <a:pt x="139" y="461"/>
                    </a:lnTo>
                    <a:close/>
                    <a:moveTo>
                      <a:pt x="163" y="608"/>
                    </a:moveTo>
                    <a:lnTo>
                      <a:pt x="204" y="579"/>
                    </a:lnTo>
                    <a:lnTo>
                      <a:pt x="200" y="579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168" y="608"/>
                    </a:lnTo>
                    <a:lnTo>
                      <a:pt x="168" y="612"/>
                    </a:lnTo>
                    <a:lnTo>
                      <a:pt x="163" y="608"/>
                    </a:lnTo>
                    <a:lnTo>
                      <a:pt x="147" y="465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204" y="579"/>
                    </a:lnTo>
                    <a:lnTo>
                      <a:pt x="204" y="583"/>
                    </a:lnTo>
                    <a:lnTo>
                      <a:pt x="168" y="608"/>
                    </a:lnTo>
                    <a:lnTo>
                      <a:pt x="163" y="608"/>
                    </a:lnTo>
                    <a:lnTo>
                      <a:pt x="163" y="608"/>
                    </a:lnTo>
                    <a:lnTo>
                      <a:pt x="163" y="608"/>
                    </a:lnTo>
                    <a:close/>
                    <a:moveTo>
                      <a:pt x="204" y="604"/>
                    </a:moveTo>
                    <a:lnTo>
                      <a:pt x="168" y="628"/>
                    </a:lnTo>
                    <a:lnTo>
                      <a:pt x="168" y="624"/>
                    </a:lnTo>
                    <a:lnTo>
                      <a:pt x="184" y="787"/>
                    </a:lnTo>
                    <a:lnTo>
                      <a:pt x="180" y="787"/>
                    </a:lnTo>
                    <a:lnTo>
                      <a:pt x="200" y="604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184" y="787"/>
                    </a:lnTo>
                    <a:lnTo>
                      <a:pt x="180" y="792"/>
                    </a:lnTo>
                    <a:lnTo>
                      <a:pt x="180" y="787"/>
                    </a:lnTo>
                    <a:lnTo>
                      <a:pt x="163" y="624"/>
                    </a:lnTo>
                    <a:lnTo>
                      <a:pt x="168" y="624"/>
                    </a:lnTo>
                    <a:lnTo>
                      <a:pt x="204" y="600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204" y="604"/>
                    </a:lnTo>
                    <a:close/>
                    <a:moveTo>
                      <a:pt x="184" y="424"/>
                    </a:moveTo>
                    <a:lnTo>
                      <a:pt x="155" y="441"/>
                    </a:lnTo>
                    <a:lnTo>
                      <a:pt x="159" y="437"/>
                    </a:lnTo>
                    <a:lnTo>
                      <a:pt x="200" y="539"/>
                    </a:lnTo>
                    <a:lnTo>
                      <a:pt x="196" y="543"/>
                    </a:lnTo>
                    <a:lnTo>
                      <a:pt x="180" y="420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200" y="539"/>
                    </a:lnTo>
                    <a:lnTo>
                      <a:pt x="200" y="543"/>
                    </a:lnTo>
                    <a:lnTo>
                      <a:pt x="200" y="543"/>
                    </a:lnTo>
                    <a:lnTo>
                      <a:pt x="155" y="441"/>
                    </a:lnTo>
                    <a:lnTo>
                      <a:pt x="155" y="437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184" y="424"/>
                    </a:lnTo>
                    <a:lnTo>
                      <a:pt x="184" y="4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2" name="Freeform 82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3" name="Freeform 83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4" name="Freeform 84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76121" y="5546328"/>
              <a:ext cx="415174" cy="754861"/>
            </a:xfrm>
            <a:prstGeom prst="rect">
              <a:avLst/>
            </a:prstGeom>
          </p:spPr>
        </p:pic>
        <p:sp>
          <p:nvSpPr>
            <p:cNvPr id="74" name="Rounded Rectangular Callout 73"/>
            <p:cNvSpPr/>
            <p:nvPr/>
          </p:nvSpPr>
          <p:spPr>
            <a:xfrm>
              <a:off x="2231790" y="5200360"/>
              <a:ext cx="710690" cy="333006"/>
            </a:xfrm>
            <a:prstGeom prst="wedgeRoundRectCallout">
              <a:avLst>
                <a:gd name="adj1" fmla="val 58917"/>
                <a:gd name="adj2" fmla="val -99438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</a:t>
              </a:r>
            </a:p>
          </p:txBody>
        </p:sp>
        <p:sp>
          <p:nvSpPr>
            <p:cNvPr id="75" name="Rounded Rectangular Callout 74"/>
            <p:cNvSpPr/>
            <p:nvPr/>
          </p:nvSpPr>
          <p:spPr>
            <a:xfrm>
              <a:off x="1867473" y="2761023"/>
              <a:ext cx="1619608" cy="748804"/>
            </a:xfrm>
            <a:prstGeom prst="wedgeRoundRectCallout">
              <a:avLst>
                <a:gd name="adj1" fmla="val 33098"/>
                <a:gd name="adj2" fmla="val 67469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Dashed line shows effective uplink coverage contour</a:t>
              </a:r>
            </a:p>
          </p:txBody>
        </p:sp>
        <p:sp>
          <p:nvSpPr>
            <p:cNvPr id="79" name="Rounded Rectangular Callout 78"/>
            <p:cNvSpPr/>
            <p:nvPr/>
          </p:nvSpPr>
          <p:spPr>
            <a:xfrm>
              <a:off x="4927668" y="2526652"/>
              <a:ext cx="1647536" cy="683007"/>
            </a:xfrm>
            <a:prstGeom prst="wedgeRoundRectCallout">
              <a:avLst>
                <a:gd name="adj1" fmla="val -57564"/>
                <a:gd name="adj2" fmla="val 56708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135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with limited backhaul such as satellite link</a:t>
              </a:r>
            </a:p>
          </p:txBody>
        </p:sp>
        <p:sp>
          <p:nvSpPr>
            <p:cNvPr id="81" name="Rounded Rectangular Callout 80"/>
            <p:cNvSpPr/>
            <p:nvPr/>
          </p:nvSpPr>
          <p:spPr>
            <a:xfrm>
              <a:off x="2667149" y="3771518"/>
              <a:ext cx="1501664" cy="468070"/>
            </a:xfrm>
            <a:prstGeom prst="wedgeRoundRectCallout">
              <a:avLst>
                <a:gd name="adj1" fmla="val 26800"/>
                <a:gd name="adj2" fmla="val 101362"/>
                <a:gd name="adj3" fmla="val 16667"/>
              </a:avLst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Infrastructure Communication</a:t>
              </a:r>
              <a:endParaRPr lang="zh-TW" altLang="en-US" sz="135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eft-Right Arrow 54"/>
            <p:cNvSpPr/>
            <p:nvPr/>
          </p:nvSpPr>
          <p:spPr>
            <a:xfrm rot="19276206">
              <a:off x="3520917" y="4458385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7" name="Rounded Rectangular Callout 73"/>
            <p:cNvSpPr/>
            <p:nvPr/>
          </p:nvSpPr>
          <p:spPr>
            <a:xfrm>
              <a:off x="6601962" y="5396219"/>
              <a:ext cx="710690" cy="333006"/>
            </a:xfrm>
            <a:prstGeom prst="wedgeRoundRectCallout">
              <a:avLst>
                <a:gd name="adj1" fmla="val -66493"/>
                <a:gd name="adj2" fmla="val -21929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Roger</a:t>
              </a:r>
            </a:p>
          </p:txBody>
        </p:sp>
        <p:sp>
          <p:nvSpPr>
            <p:cNvPr id="88" name="Rounded Rectangular Callout 73"/>
            <p:cNvSpPr/>
            <p:nvPr/>
          </p:nvSpPr>
          <p:spPr>
            <a:xfrm>
              <a:off x="4884641" y="5922882"/>
              <a:ext cx="710690" cy="333006"/>
            </a:xfrm>
            <a:prstGeom prst="wedgeRoundRectCallout">
              <a:avLst>
                <a:gd name="adj1" fmla="val -67895"/>
                <a:gd name="adj2" fmla="val -4355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</a:t>
              </a:r>
            </a:p>
          </p:txBody>
        </p:sp>
        <p:pic>
          <p:nvPicPr>
            <p:cNvPr id="46" name="Picture 5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56682" y="5245066"/>
              <a:ext cx="415174" cy="754861"/>
            </a:xfrm>
            <a:prstGeom prst="rect">
              <a:avLst/>
            </a:prstGeom>
          </p:spPr>
        </p:pic>
        <p:sp>
          <p:nvSpPr>
            <p:cNvPr id="49" name="Right Arrow 60"/>
            <p:cNvSpPr/>
            <p:nvPr/>
          </p:nvSpPr>
          <p:spPr>
            <a:xfrm rot="2074473">
              <a:off x="4725811" y="4607936"/>
              <a:ext cx="1367009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51" name="Picture 6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84165" y="4659687"/>
              <a:ext cx="415174" cy="754861"/>
            </a:xfrm>
            <a:prstGeom prst="rect">
              <a:avLst/>
            </a:prstGeom>
          </p:spPr>
        </p:pic>
        <p:sp>
          <p:nvSpPr>
            <p:cNvPr id="40" name="Rounded Rectangular Callout 83"/>
            <p:cNvSpPr/>
            <p:nvPr/>
          </p:nvSpPr>
          <p:spPr>
            <a:xfrm>
              <a:off x="739168" y="3708179"/>
              <a:ext cx="1471803" cy="465285"/>
            </a:xfrm>
            <a:prstGeom prst="wedgeRoundRectCallout">
              <a:avLst>
                <a:gd name="adj1" fmla="val 33050"/>
                <a:gd name="adj2" fmla="val 7131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135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endParaRPr lang="en-US" altLang="zh-TW" sz="135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8964" y="1745628"/>
              <a:ext cx="74888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20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b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network coverage area where UE can 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listen to the </a:t>
              </a:r>
              <a:r>
                <a:rPr lang="en-US" altLang="zh-TW" sz="2000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42" name="Rounded Rectangular Callout 72"/>
            <p:cNvSpPr/>
            <p:nvPr/>
          </p:nvSpPr>
          <p:spPr>
            <a:xfrm>
              <a:off x="6103779" y="3785040"/>
              <a:ext cx="2168525" cy="1290706"/>
            </a:xfrm>
            <a:prstGeom prst="wedgeRoundRectCallout">
              <a:avLst>
                <a:gd name="adj1" fmla="val -36363"/>
                <a:gd name="adj2" fmla="val 65116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UE </a:t>
              </a:r>
              <a:r>
                <a:rPr lang="en-US" altLang="zh-TW" sz="13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outside </a:t>
              </a: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coverage contour could still listen to the message transmitted from long-rang base station and quickly join an ongoing group call </a:t>
              </a:r>
            </a:p>
          </p:txBody>
        </p:sp>
        <p:sp>
          <p:nvSpPr>
            <p:cNvPr id="44" name="Rounded Rectangular Callout 70"/>
            <p:cNvSpPr/>
            <p:nvPr/>
          </p:nvSpPr>
          <p:spPr>
            <a:xfrm>
              <a:off x="4886700" y="5348554"/>
              <a:ext cx="784197" cy="448747"/>
            </a:xfrm>
            <a:prstGeom prst="wedgeRoundRectCallout">
              <a:avLst>
                <a:gd name="adj1" fmla="val -68172"/>
                <a:gd name="adj2" fmla="val 2700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 is talking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5" name="Picture 5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6827" y="3522055"/>
              <a:ext cx="415174" cy="754861"/>
            </a:xfrm>
            <a:prstGeom prst="rect">
              <a:avLst/>
            </a:prstGeom>
          </p:spPr>
        </p:pic>
        <p:sp>
          <p:nvSpPr>
            <p:cNvPr id="96" name="Left-Right Arrow 54"/>
            <p:cNvSpPr/>
            <p:nvPr/>
          </p:nvSpPr>
          <p:spPr>
            <a:xfrm rot="20166489">
              <a:off x="4679025" y="3787067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97" name="Rounded Rectangular Callout 73"/>
            <p:cNvSpPr/>
            <p:nvPr/>
          </p:nvSpPr>
          <p:spPr>
            <a:xfrm>
              <a:off x="6164918" y="3326157"/>
              <a:ext cx="710690" cy="333006"/>
            </a:xfrm>
            <a:prstGeom prst="wedgeRoundRectCallout">
              <a:avLst>
                <a:gd name="adj1" fmla="val -67556"/>
                <a:gd name="adj2" fmla="val 2799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Smith</a:t>
              </a:r>
              <a:endParaRPr lang="en-US" altLang="zh-TW" sz="135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Rounded Rectangular Callout 65"/>
            <p:cNvSpPr/>
            <p:nvPr/>
          </p:nvSpPr>
          <p:spPr>
            <a:xfrm>
              <a:off x="2034765" y="5779853"/>
              <a:ext cx="2009008" cy="318385"/>
            </a:xfrm>
            <a:prstGeom prst="wedgeRoundRectCallout">
              <a:avLst>
                <a:gd name="adj1" fmla="val 36918"/>
                <a:gd name="adj2" fmla="val -145930"/>
                <a:gd name="adj3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ProSe</a:t>
              </a:r>
              <a:r>
                <a:rPr lang="en-US" altLang="zh-TW" sz="13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Communication</a:t>
              </a:r>
              <a:endParaRPr lang="zh-TW" altLang="en-US" sz="13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Left-Right Arrow 54"/>
            <p:cNvSpPr/>
            <p:nvPr/>
          </p:nvSpPr>
          <p:spPr>
            <a:xfrm rot="2830742">
              <a:off x="3501880" y="5241290"/>
              <a:ext cx="787390" cy="304769"/>
            </a:xfrm>
            <a:prstGeom prst="leftRightArrow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45" name="Rounded Rectangular Callout 70"/>
            <p:cNvSpPr/>
            <p:nvPr/>
          </p:nvSpPr>
          <p:spPr>
            <a:xfrm>
              <a:off x="1139911" y="4409848"/>
              <a:ext cx="1756803" cy="462686"/>
            </a:xfrm>
            <a:prstGeom prst="wedgeRoundRectCallout">
              <a:avLst>
                <a:gd name="adj1" fmla="val 59017"/>
                <a:gd name="adj2" fmla="val 4384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Oscar’s UE act as UE-to-network relay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791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Range Cell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GCSE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(3/3) </a:t>
            </a:r>
            <a:endParaRPr lang="en-US" sz="3600" dirty="0"/>
          </a:p>
        </p:txBody>
      </p:sp>
      <p:grpSp>
        <p:nvGrpSpPr>
          <p:cNvPr id="18" name="群組 17"/>
          <p:cNvGrpSpPr/>
          <p:nvPr/>
        </p:nvGrpSpPr>
        <p:grpSpPr>
          <a:xfrm>
            <a:off x="971600" y="1406092"/>
            <a:ext cx="7117271" cy="4821001"/>
            <a:chOff x="983121" y="1600575"/>
            <a:chExt cx="7117271" cy="4821001"/>
          </a:xfrm>
        </p:grpSpPr>
        <p:sp>
          <p:nvSpPr>
            <p:cNvPr id="15" name="Oval 14"/>
            <p:cNvSpPr/>
            <p:nvPr/>
          </p:nvSpPr>
          <p:spPr>
            <a:xfrm>
              <a:off x="1676749" y="2625965"/>
              <a:ext cx="6166288" cy="340286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3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5" name="Oval 4"/>
            <p:cNvSpPr/>
            <p:nvPr/>
          </p:nvSpPr>
          <p:spPr>
            <a:xfrm>
              <a:off x="2648462" y="3371520"/>
              <a:ext cx="4280011" cy="1921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475334" y="3138157"/>
              <a:ext cx="569119" cy="1345405"/>
              <a:chOff x="7300302" y="4184650"/>
              <a:chExt cx="758825" cy="1793874"/>
            </a:xfrm>
          </p:grpSpPr>
          <p:sp>
            <p:nvSpPr>
              <p:cNvPr id="7" name="Freeform 77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8" name="Freeform 78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9" name="Freeform 79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0" name="Freeform 80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85775" cy="1703387"/>
              </a:xfrm>
              <a:custGeom>
                <a:avLst/>
                <a:gdLst>
                  <a:gd name="T0" fmla="*/ 127 w 306"/>
                  <a:gd name="T1" fmla="*/ 424 h 1073"/>
                  <a:gd name="T2" fmla="*/ 94 w 306"/>
                  <a:gd name="T3" fmla="*/ 424 h 1073"/>
                  <a:gd name="T4" fmla="*/ 147 w 306"/>
                  <a:gd name="T5" fmla="*/ 404 h 1073"/>
                  <a:gd name="T6" fmla="*/ 159 w 306"/>
                  <a:gd name="T7" fmla="*/ 339 h 1073"/>
                  <a:gd name="T8" fmla="*/ 168 w 306"/>
                  <a:gd name="T9" fmla="*/ 351 h 1073"/>
                  <a:gd name="T10" fmla="*/ 155 w 306"/>
                  <a:gd name="T11" fmla="*/ 416 h 1073"/>
                  <a:gd name="T12" fmla="*/ 127 w 306"/>
                  <a:gd name="T13" fmla="*/ 351 h 1073"/>
                  <a:gd name="T14" fmla="*/ 131 w 306"/>
                  <a:gd name="T15" fmla="*/ 412 h 1073"/>
                  <a:gd name="T16" fmla="*/ 147 w 306"/>
                  <a:gd name="T17" fmla="*/ 840 h 1073"/>
                  <a:gd name="T18" fmla="*/ 33 w 306"/>
                  <a:gd name="T19" fmla="*/ 983 h 1073"/>
                  <a:gd name="T20" fmla="*/ 25 w 306"/>
                  <a:gd name="T21" fmla="*/ 1024 h 1073"/>
                  <a:gd name="T22" fmla="*/ 0 w 306"/>
                  <a:gd name="T23" fmla="*/ 1057 h 1073"/>
                  <a:gd name="T24" fmla="*/ 119 w 306"/>
                  <a:gd name="T25" fmla="*/ 277 h 1073"/>
                  <a:gd name="T26" fmla="*/ 102 w 306"/>
                  <a:gd name="T27" fmla="*/ 159 h 1073"/>
                  <a:gd name="T28" fmla="*/ 82 w 306"/>
                  <a:gd name="T29" fmla="*/ 196 h 1073"/>
                  <a:gd name="T30" fmla="*/ 102 w 306"/>
                  <a:gd name="T31" fmla="*/ 82 h 1073"/>
                  <a:gd name="T32" fmla="*/ 119 w 306"/>
                  <a:gd name="T33" fmla="*/ 139 h 1073"/>
                  <a:gd name="T34" fmla="*/ 135 w 306"/>
                  <a:gd name="T35" fmla="*/ 0 h 1073"/>
                  <a:gd name="T36" fmla="*/ 147 w 306"/>
                  <a:gd name="T37" fmla="*/ 139 h 1073"/>
                  <a:gd name="T38" fmla="*/ 180 w 306"/>
                  <a:gd name="T39" fmla="*/ 77 h 1073"/>
                  <a:gd name="T40" fmla="*/ 147 w 306"/>
                  <a:gd name="T41" fmla="*/ 208 h 1073"/>
                  <a:gd name="T42" fmla="*/ 135 w 306"/>
                  <a:gd name="T43" fmla="*/ 159 h 1073"/>
                  <a:gd name="T44" fmla="*/ 168 w 306"/>
                  <a:gd name="T45" fmla="*/ 281 h 1073"/>
                  <a:gd name="T46" fmla="*/ 298 w 306"/>
                  <a:gd name="T47" fmla="*/ 979 h 1073"/>
                  <a:gd name="T48" fmla="*/ 266 w 306"/>
                  <a:gd name="T49" fmla="*/ 914 h 1073"/>
                  <a:gd name="T50" fmla="*/ 204 w 306"/>
                  <a:gd name="T51" fmla="*/ 1057 h 1073"/>
                  <a:gd name="T52" fmla="*/ 180 w 306"/>
                  <a:gd name="T53" fmla="*/ 1065 h 1073"/>
                  <a:gd name="T54" fmla="*/ 49 w 306"/>
                  <a:gd name="T55" fmla="*/ 820 h 1073"/>
                  <a:gd name="T56" fmla="*/ 74 w 306"/>
                  <a:gd name="T57" fmla="*/ 641 h 1073"/>
                  <a:gd name="T58" fmla="*/ 261 w 306"/>
                  <a:gd name="T59" fmla="*/ 889 h 1073"/>
                  <a:gd name="T60" fmla="*/ 241 w 306"/>
                  <a:gd name="T61" fmla="*/ 792 h 1073"/>
                  <a:gd name="T62" fmla="*/ 196 w 306"/>
                  <a:gd name="T63" fmla="*/ 804 h 1073"/>
                  <a:gd name="T64" fmla="*/ 212 w 306"/>
                  <a:gd name="T65" fmla="*/ 628 h 1073"/>
                  <a:gd name="T66" fmla="*/ 159 w 306"/>
                  <a:gd name="T67" fmla="*/ 792 h 1073"/>
                  <a:gd name="T68" fmla="*/ 143 w 306"/>
                  <a:gd name="T69" fmla="*/ 624 h 1073"/>
                  <a:gd name="T70" fmla="*/ 78 w 306"/>
                  <a:gd name="T71" fmla="*/ 563 h 1073"/>
                  <a:gd name="T72" fmla="*/ 94 w 306"/>
                  <a:gd name="T73" fmla="*/ 441 h 1073"/>
                  <a:gd name="T74" fmla="*/ 135 w 306"/>
                  <a:gd name="T75" fmla="*/ 461 h 1073"/>
                  <a:gd name="T76" fmla="*/ 143 w 306"/>
                  <a:gd name="T77" fmla="*/ 608 h 1073"/>
                  <a:gd name="T78" fmla="*/ 163 w 306"/>
                  <a:gd name="T79" fmla="*/ 608 h 1073"/>
                  <a:gd name="T80" fmla="*/ 147 w 306"/>
                  <a:gd name="T81" fmla="*/ 465 h 1073"/>
                  <a:gd name="T82" fmla="*/ 200 w 306"/>
                  <a:gd name="T83" fmla="*/ 600 h 1073"/>
                  <a:gd name="T84" fmla="*/ 180 w 306"/>
                  <a:gd name="T85" fmla="*/ 787 h 1073"/>
                  <a:gd name="T86" fmla="*/ 180 w 306"/>
                  <a:gd name="T87" fmla="*/ 420 h 1073"/>
                  <a:gd name="T88" fmla="*/ 196 w 306"/>
                  <a:gd name="T89" fmla="*/ 539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" h="1073">
                    <a:moveTo>
                      <a:pt x="94" y="424"/>
                    </a:moveTo>
                    <a:lnTo>
                      <a:pt x="127" y="424"/>
                    </a:lnTo>
                    <a:lnTo>
                      <a:pt x="102" y="363"/>
                    </a:lnTo>
                    <a:lnTo>
                      <a:pt x="94" y="424"/>
                    </a:lnTo>
                    <a:close/>
                    <a:moveTo>
                      <a:pt x="159" y="339"/>
                    </a:moveTo>
                    <a:lnTo>
                      <a:pt x="147" y="404"/>
                    </a:lnTo>
                    <a:lnTo>
                      <a:pt x="143" y="351"/>
                    </a:lnTo>
                    <a:lnTo>
                      <a:pt x="159" y="339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6" y="400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1"/>
                    </a:lnTo>
                    <a:lnTo>
                      <a:pt x="110" y="351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47" y="840"/>
                    </a:lnTo>
                    <a:lnTo>
                      <a:pt x="45" y="840"/>
                    </a:lnTo>
                    <a:lnTo>
                      <a:pt x="33" y="983"/>
                    </a:lnTo>
                    <a:close/>
                    <a:moveTo>
                      <a:pt x="159" y="853"/>
                    </a:moveTo>
                    <a:lnTo>
                      <a:pt x="25" y="1024"/>
                    </a:lnTo>
                    <a:lnTo>
                      <a:pt x="21" y="1057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119" y="277"/>
                    </a:lnTo>
                    <a:lnTo>
                      <a:pt x="119" y="159"/>
                    </a:lnTo>
                    <a:lnTo>
                      <a:pt x="102" y="159"/>
                    </a:lnTo>
                    <a:lnTo>
                      <a:pt x="102" y="204"/>
                    </a:lnTo>
                    <a:lnTo>
                      <a:pt x="82" y="196"/>
                    </a:lnTo>
                    <a:lnTo>
                      <a:pt x="78" y="86"/>
                    </a:lnTo>
                    <a:lnTo>
                      <a:pt x="102" y="82"/>
                    </a:lnTo>
                    <a:lnTo>
                      <a:pt x="102" y="139"/>
                    </a:lnTo>
                    <a:lnTo>
                      <a:pt x="119" y="139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5" y="139"/>
                    </a:lnTo>
                    <a:lnTo>
                      <a:pt x="147" y="139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72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35" y="159"/>
                    </a:lnTo>
                    <a:lnTo>
                      <a:pt x="139" y="273"/>
                    </a:lnTo>
                    <a:lnTo>
                      <a:pt x="168" y="281"/>
                    </a:lnTo>
                    <a:lnTo>
                      <a:pt x="306" y="963"/>
                    </a:lnTo>
                    <a:lnTo>
                      <a:pt x="298" y="979"/>
                    </a:lnTo>
                    <a:lnTo>
                      <a:pt x="274" y="979"/>
                    </a:lnTo>
                    <a:lnTo>
                      <a:pt x="266" y="914"/>
                    </a:lnTo>
                    <a:lnTo>
                      <a:pt x="188" y="840"/>
                    </a:lnTo>
                    <a:lnTo>
                      <a:pt x="204" y="1057"/>
                    </a:lnTo>
                    <a:lnTo>
                      <a:pt x="196" y="1073"/>
                    </a:lnTo>
                    <a:lnTo>
                      <a:pt x="180" y="1065"/>
                    </a:lnTo>
                    <a:lnTo>
                      <a:pt x="159" y="853"/>
                    </a:lnTo>
                    <a:close/>
                    <a:moveTo>
                      <a:pt x="49" y="820"/>
                    </a:moveTo>
                    <a:lnTo>
                      <a:pt x="155" y="820"/>
                    </a:lnTo>
                    <a:lnTo>
                      <a:pt x="74" y="641"/>
                    </a:lnTo>
                    <a:lnTo>
                      <a:pt x="49" y="820"/>
                    </a:lnTo>
                    <a:close/>
                    <a:moveTo>
                      <a:pt x="261" y="889"/>
                    </a:moveTo>
                    <a:lnTo>
                      <a:pt x="188" y="820"/>
                    </a:lnTo>
                    <a:lnTo>
                      <a:pt x="241" y="792"/>
                    </a:lnTo>
                    <a:lnTo>
                      <a:pt x="261" y="889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12" y="628"/>
                    </a:lnTo>
                    <a:lnTo>
                      <a:pt x="196" y="804"/>
                    </a:lnTo>
                    <a:close/>
                    <a:moveTo>
                      <a:pt x="159" y="792"/>
                    </a:moveTo>
                    <a:lnTo>
                      <a:pt x="78" y="624"/>
                    </a:lnTo>
                    <a:lnTo>
                      <a:pt x="143" y="624"/>
                    </a:lnTo>
                    <a:lnTo>
                      <a:pt x="159" y="792"/>
                    </a:lnTo>
                    <a:close/>
                    <a:moveTo>
                      <a:pt x="78" y="563"/>
                    </a:moveTo>
                    <a:lnTo>
                      <a:pt x="127" y="441"/>
                    </a:lnTo>
                    <a:lnTo>
                      <a:pt x="94" y="441"/>
                    </a:lnTo>
                    <a:lnTo>
                      <a:pt x="78" y="563"/>
                    </a:lnTo>
                    <a:close/>
                    <a:moveTo>
                      <a:pt x="135" y="461"/>
                    </a:moveTo>
                    <a:lnTo>
                      <a:pt x="82" y="608"/>
                    </a:lnTo>
                    <a:lnTo>
                      <a:pt x="143" y="608"/>
                    </a:lnTo>
                    <a:lnTo>
                      <a:pt x="135" y="461"/>
                    </a:lnTo>
                    <a:close/>
                    <a:moveTo>
                      <a:pt x="163" y="608"/>
                    </a:moveTo>
                    <a:lnTo>
                      <a:pt x="200" y="579"/>
                    </a:lnTo>
                    <a:lnTo>
                      <a:pt x="147" y="465"/>
                    </a:lnTo>
                    <a:lnTo>
                      <a:pt x="163" y="608"/>
                    </a:lnTo>
                    <a:close/>
                    <a:moveTo>
                      <a:pt x="200" y="600"/>
                    </a:moveTo>
                    <a:lnTo>
                      <a:pt x="163" y="624"/>
                    </a:lnTo>
                    <a:lnTo>
                      <a:pt x="180" y="787"/>
                    </a:lnTo>
                    <a:lnTo>
                      <a:pt x="200" y="600"/>
                    </a:lnTo>
                    <a:close/>
                    <a:moveTo>
                      <a:pt x="180" y="420"/>
                    </a:moveTo>
                    <a:lnTo>
                      <a:pt x="155" y="437"/>
                    </a:lnTo>
                    <a:lnTo>
                      <a:pt x="196" y="539"/>
                    </a:lnTo>
                    <a:lnTo>
                      <a:pt x="180" y="4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1" name="Freeform 81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92125" cy="1709737"/>
              </a:xfrm>
              <a:custGeom>
                <a:avLst/>
                <a:gdLst>
                  <a:gd name="T0" fmla="*/ 94 w 310"/>
                  <a:gd name="T1" fmla="*/ 428 h 1077"/>
                  <a:gd name="T2" fmla="*/ 131 w 310"/>
                  <a:gd name="T3" fmla="*/ 428 h 1077"/>
                  <a:gd name="T4" fmla="*/ 147 w 310"/>
                  <a:gd name="T5" fmla="*/ 408 h 1077"/>
                  <a:gd name="T6" fmla="*/ 143 w 310"/>
                  <a:gd name="T7" fmla="*/ 351 h 1077"/>
                  <a:gd name="T8" fmla="*/ 163 w 310"/>
                  <a:gd name="T9" fmla="*/ 343 h 1077"/>
                  <a:gd name="T10" fmla="*/ 155 w 310"/>
                  <a:gd name="T11" fmla="*/ 420 h 1077"/>
                  <a:gd name="T12" fmla="*/ 159 w 310"/>
                  <a:gd name="T13" fmla="*/ 416 h 1077"/>
                  <a:gd name="T14" fmla="*/ 110 w 310"/>
                  <a:gd name="T15" fmla="*/ 351 h 1077"/>
                  <a:gd name="T16" fmla="*/ 110 w 310"/>
                  <a:gd name="T17" fmla="*/ 351 h 1077"/>
                  <a:gd name="T18" fmla="*/ 33 w 310"/>
                  <a:gd name="T19" fmla="*/ 983 h 1077"/>
                  <a:gd name="T20" fmla="*/ 33 w 310"/>
                  <a:gd name="T21" fmla="*/ 983 h 1077"/>
                  <a:gd name="T22" fmla="*/ 33 w 310"/>
                  <a:gd name="T23" fmla="*/ 983 h 1077"/>
                  <a:gd name="T24" fmla="*/ 25 w 310"/>
                  <a:gd name="T25" fmla="*/ 1061 h 1077"/>
                  <a:gd name="T26" fmla="*/ 119 w 310"/>
                  <a:gd name="T27" fmla="*/ 281 h 1077"/>
                  <a:gd name="T28" fmla="*/ 102 w 310"/>
                  <a:gd name="T29" fmla="*/ 208 h 1077"/>
                  <a:gd name="T30" fmla="*/ 106 w 310"/>
                  <a:gd name="T31" fmla="*/ 86 h 1077"/>
                  <a:gd name="T32" fmla="*/ 115 w 310"/>
                  <a:gd name="T33" fmla="*/ 0 h 1077"/>
                  <a:gd name="T34" fmla="*/ 155 w 310"/>
                  <a:gd name="T35" fmla="*/ 86 h 1077"/>
                  <a:gd name="T36" fmla="*/ 172 w 310"/>
                  <a:gd name="T37" fmla="*/ 216 h 1077"/>
                  <a:gd name="T38" fmla="*/ 143 w 310"/>
                  <a:gd name="T39" fmla="*/ 273 h 1077"/>
                  <a:gd name="T40" fmla="*/ 298 w 310"/>
                  <a:gd name="T41" fmla="*/ 983 h 1077"/>
                  <a:gd name="T42" fmla="*/ 208 w 310"/>
                  <a:gd name="T43" fmla="*/ 1057 h 1077"/>
                  <a:gd name="T44" fmla="*/ 163 w 310"/>
                  <a:gd name="T45" fmla="*/ 853 h 1077"/>
                  <a:gd name="T46" fmla="*/ 204 w 310"/>
                  <a:gd name="T47" fmla="*/ 1061 h 1077"/>
                  <a:gd name="T48" fmla="*/ 278 w 310"/>
                  <a:gd name="T49" fmla="*/ 979 h 1077"/>
                  <a:gd name="T50" fmla="*/ 139 w 310"/>
                  <a:gd name="T51" fmla="*/ 277 h 1077"/>
                  <a:gd name="T52" fmla="*/ 151 w 310"/>
                  <a:gd name="T53" fmla="*/ 159 h 1077"/>
                  <a:gd name="T54" fmla="*/ 155 w 310"/>
                  <a:gd name="T55" fmla="*/ 86 h 1077"/>
                  <a:gd name="T56" fmla="*/ 135 w 310"/>
                  <a:gd name="T57" fmla="*/ 4 h 1077"/>
                  <a:gd name="T58" fmla="*/ 102 w 310"/>
                  <a:gd name="T59" fmla="*/ 143 h 1077"/>
                  <a:gd name="T60" fmla="*/ 106 w 310"/>
                  <a:gd name="T61" fmla="*/ 204 h 1077"/>
                  <a:gd name="T62" fmla="*/ 123 w 310"/>
                  <a:gd name="T63" fmla="*/ 281 h 1077"/>
                  <a:gd name="T64" fmla="*/ 25 w 310"/>
                  <a:gd name="T65" fmla="*/ 1024 h 1077"/>
                  <a:gd name="T66" fmla="*/ 155 w 310"/>
                  <a:gd name="T67" fmla="*/ 820 h 1077"/>
                  <a:gd name="T68" fmla="*/ 74 w 310"/>
                  <a:gd name="T69" fmla="*/ 641 h 1077"/>
                  <a:gd name="T70" fmla="*/ 49 w 310"/>
                  <a:gd name="T71" fmla="*/ 820 h 1077"/>
                  <a:gd name="T72" fmla="*/ 241 w 310"/>
                  <a:gd name="T73" fmla="*/ 792 h 1077"/>
                  <a:gd name="T74" fmla="*/ 245 w 310"/>
                  <a:gd name="T75" fmla="*/ 796 h 1077"/>
                  <a:gd name="T76" fmla="*/ 196 w 310"/>
                  <a:gd name="T77" fmla="*/ 804 h 1077"/>
                  <a:gd name="T78" fmla="*/ 196 w 310"/>
                  <a:gd name="T79" fmla="*/ 808 h 1077"/>
                  <a:gd name="T80" fmla="*/ 196 w 310"/>
                  <a:gd name="T81" fmla="*/ 808 h 1077"/>
                  <a:gd name="T82" fmla="*/ 143 w 310"/>
                  <a:gd name="T83" fmla="*/ 624 h 1077"/>
                  <a:gd name="T84" fmla="*/ 82 w 310"/>
                  <a:gd name="T85" fmla="*/ 628 h 1077"/>
                  <a:gd name="T86" fmla="*/ 127 w 310"/>
                  <a:gd name="T87" fmla="*/ 441 h 1077"/>
                  <a:gd name="T88" fmla="*/ 94 w 310"/>
                  <a:gd name="T89" fmla="*/ 445 h 1077"/>
                  <a:gd name="T90" fmla="*/ 82 w 310"/>
                  <a:gd name="T91" fmla="*/ 567 h 1077"/>
                  <a:gd name="T92" fmla="*/ 135 w 310"/>
                  <a:gd name="T93" fmla="*/ 461 h 1077"/>
                  <a:gd name="T94" fmla="*/ 82 w 310"/>
                  <a:gd name="T95" fmla="*/ 608 h 1077"/>
                  <a:gd name="T96" fmla="*/ 204 w 310"/>
                  <a:gd name="T97" fmla="*/ 579 h 1077"/>
                  <a:gd name="T98" fmla="*/ 147 w 310"/>
                  <a:gd name="T99" fmla="*/ 465 h 1077"/>
                  <a:gd name="T100" fmla="*/ 163 w 310"/>
                  <a:gd name="T101" fmla="*/ 608 h 1077"/>
                  <a:gd name="T102" fmla="*/ 200 w 310"/>
                  <a:gd name="T103" fmla="*/ 604 h 1077"/>
                  <a:gd name="T104" fmla="*/ 168 w 310"/>
                  <a:gd name="T105" fmla="*/ 624 h 1077"/>
                  <a:gd name="T106" fmla="*/ 159 w 310"/>
                  <a:gd name="T107" fmla="*/ 437 h 1077"/>
                  <a:gd name="T108" fmla="*/ 200 w 310"/>
                  <a:gd name="T109" fmla="*/ 543 h 1077"/>
                  <a:gd name="T110" fmla="*/ 184 w 310"/>
                  <a:gd name="T111" fmla="*/ 424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0" h="1077">
                    <a:moveTo>
                      <a:pt x="94" y="424"/>
                    </a:moveTo>
                    <a:lnTo>
                      <a:pt x="131" y="424"/>
                    </a:lnTo>
                    <a:lnTo>
                      <a:pt x="127" y="428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98" y="424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102" y="363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131" y="424"/>
                    </a:lnTo>
                    <a:lnTo>
                      <a:pt x="131" y="428"/>
                    </a:lnTo>
                    <a:lnTo>
                      <a:pt x="131" y="428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94" y="424"/>
                    </a:lnTo>
                    <a:lnTo>
                      <a:pt x="94" y="424"/>
                    </a:lnTo>
                    <a:close/>
                    <a:moveTo>
                      <a:pt x="163" y="343"/>
                    </a:moveTo>
                    <a:lnTo>
                      <a:pt x="151" y="408"/>
                    </a:lnTo>
                    <a:lnTo>
                      <a:pt x="147" y="408"/>
                    </a:lnTo>
                    <a:lnTo>
                      <a:pt x="147" y="408"/>
                    </a:lnTo>
                    <a:lnTo>
                      <a:pt x="143" y="351"/>
                    </a:lnTo>
                    <a:lnTo>
                      <a:pt x="143" y="351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lnTo>
                      <a:pt x="143" y="351"/>
                    </a:lnTo>
                    <a:lnTo>
                      <a:pt x="147" y="351"/>
                    </a:lnTo>
                    <a:lnTo>
                      <a:pt x="151" y="408"/>
                    </a:lnTo>
                    <a:lnTo>
                      <a:pt x="147" y="408"/>
                    </a:lnTo>
                    <a:lnTo>
                      <a:pt x="159" y="343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2" y="351"/>
                    </a:lnTo>
                    <a:lnTo>
                      <a:pt x="172" y="351"/>
                    </a:lnTo>
                    <a:lnTo>
                      <a:pt x="180" y="404"/>
                    </a:lnTo>
                    <a:lnTo>
                      <a:pt x="180" y="404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lnTo>
                      <a:pt x="176" y="404"/>
                    </a:lnTo>
                    <a:lnTo>
                      <a:pt x="176" y="404"/>
                    </a:lnTo>
                    <a:lnTo>
                      <a:pt x="168" y="351"/>
                    </a:lnTo>
                    <a:lnTo>
                      <a:pt x="172" y="351"/>
                    </a:lnTo>
                    <a:lnTo>
                      <a:pt x="159" y="416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5"/>
                    </a:lnTo>
                    <a:lnTo>
                      <a:pt x="131" y="355"/>
                    </a:lnTo>
                    <a:lnTo>
                      <a:pt x="110" y="351"/>
                    </a:lnTo>
                    <a:lnTo>
                      <a:pt x="115" y="351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31" y="351"/>
                    </a:lnTo>
                    <a:lnTo>
                      <a:pt x="131" y="355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51" y="840"/>
                    </a:lnTo>
                    <a:lnTo>
                      <a:pt x="151" y="845"/>
                    </a:lnTo>
                    <a:lnTo>
                      <a:pt x="49" y="845"/>
                    </a:lnTo>
                    <a:lnTo>
                      <a:pt x="49" y="845"/>
                    </a:lnTo>
                    <a:lnTo>
                      <a:pt x="37" y="983"/>
                    </a:lnTo>
                    <a:lnTo>
                      <a:pt x="33" y="987"/>
                    </a:lnTo>
                    <a:lnTo>
                      <a:pt x="33" y="983"/>
                    </a:lnTo>
                    <a:lnTo>
                      <a:pt x="45" y="840"/>
                    </a:lnTo>
                    <a:lnTo>
                      <a:pt x="49" y="840"/>
                    </a:lnTo>
                    <a:lnTo>
                      <a:pt x="151" y="840"/>
                    </a:lnTo>
                    <a:lnTo>
                      <a:pt x="151" y="840"/>
                    </a:lnTo>
                    <a:lnTo>
                      <a:pt x="151" y="845"/>
                    </a:lnTo>
                    <a:lnTo>
                      <a:pt x="37" y="983"/>
                    </a:lnTo>
                    <a:lnTo>
                      <a:pt x="33" y="983"/>
                    </a:lnTo>
                    <a:lnTo>
                      <a:pt x="33" y="983"/>
                    </a:lnTo>
                    <a:lnTo>
                      <a:pt x="33" y="983"/>
                    </a:lnTo>
                    <a:close/>
                    <a:moveTo>
                      <a:pt x="163" y="857"/>
                    </a:moveTo>
                    <a:lnTo>
                      <a:pt x="29" y="1024"/>
                    </a:lnTo>
                    <a:lnTo>
                      <a:pt x="29" y="1024"/>
                    </a:lnTo>
                    <a:lnTo>
                      <a:pt x="25" y="1061"/>
                    </a:lnTo>
                    <a:lnTo>
                      <a:pt x="25" y="1061"/>
                    </a:lnTo>
                    <a:lnTo>
                      <a:pt x="0" y="1061"/>
                    </a:lnTo>
                    <a:lnTo>
                      <a:pt x="0" y="1061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94" y="302"/>
                    </a:lnTo>
                    <a:lnTo>
                      <a:pt x="123" y="277"/>
                    </a:lnTo>
                    <a:lnTo>
                      <a:pt x="119" y="281"/>
                    </a:lnTo>
                    <a:lnTo>
                      <a:pt x="119" y="159"/>
                    </a:lnTo>
                    <a:lnTo>
                      <a:pt x="119" y="163"/>
                    </a:lnTo>
                    <a:lnTo>
                      <a:pt x="106" y="163"/>
                    </a:lnTo>
                    <a:lnTo>
                      <a:pt x="106" y="159"/>
                    </a:lnTo>
                    <a:lnTo>
                      <a:pt x="106" y="204"/>
                    </a:lnTo>
                    <a:lnTo>
                      <a:pt x="106" y="208"/>
                    </a:lnTo>
                    <a:lnTo>
                      <a:pt x="102" y="208"/>
                    </a:lnTo>
                    <a:lnTo>
                      <a:pt x="86" y="200"/>
                    </a:lnTo>
                    <a:lnTo>
                      <a:pt x="82" y="200"/>
                    </a:lnTo>
                    <a:lnTo>
                      <a:pt x="78" y="90"/>
                    </a:lnTo>
                    <a:lnTo>
                      <a:pt x="82" y="86"/>
                    </a:lnTo>
                    <a:lnTo>
                      <a:pt x="102" y="82"/>
                    </a:lnTo>
                    <a:lnTo>
                      <a:pt x="106" y="82"/>
                    </a:lnTo>
                    <a:lnTo>
                      <a:pt x="106" y="86"/>
                    </a:lnTo>
                    <a:lnTo>
                      <a:pt x="106" y="143"/>
                    </a:lnTo>
                    <a:lnTo>
                      <a:pt x="106" y="139"/>
                    </a:lnTo>
                    <a:lnTo>
                      <a:pt x="119" y="139"/>
                    </a:lnTo>
                    <a:lnTo>
                      <a:pt x="119" y="143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9" y="0"/>
                    </a:lnTo>
                    <a:lnTo>
                      <a:pt x="139" y="143"/>
                    </a:lnTo>
                    <a:lnTo>
                      <a:pt x="135" y="139"/>
                    </a:lnTo>
                    <a:lnTo>
                      <a:pt x="151" y="139"/>
                    </a:lnTo>
                    <a:lnTo>
                      <a:pt x="147" y="143"/>
                    </a:lnTo>
                    <a:lnTo>
                      <a:pt x="155" y="86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84" y="77"/>
                    </a:lnTo>
                    <a:lnTo>
                      <a:pt x="184" y="82"/>
                    </a:lnTo>
                    <a:lnTo>
                      <a:pt x="176" y="212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47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51" y="163"/>
                    </a:lnTo>
                    <a:lnTo>
                      <a:pt x="135" y="163"/>
                    </a:lnTo>
                    <a:lnTo>
                      <a:pt x="139" y="159"/>
                    </a:lnTo>
                    <a:lnTo>
                      <a:pt x="143" y="273"/>
                    </a:lnTo>
                    <a:lnTo>
                      <a:pt x="139" y="273"/>
                    </a:lnTo>
                    <a:lnTo>
                      <a:pt x="172" y="281"/>
                    </a:lnTo>
                    <a:lnTo>
                      <a:pt x="172" y="281"/>
                    </a:lnTo>
                    <a:lnTo>
                      <a:pt x="310" y="967"/>
                    </a:lnTo>
                    <a:lnTo>
                      <a:pt x="310" y="967"/>
                    </a:lnTo>
                    <a:lnTo>
                      <a:pt x="302" y="979"/>
                    </a:lnTo>
                    <a:lnTo>
                      <a:pt x="298" y="983"/>
                    </a:lnTo>
                    <a:lnTo>
                      <a:pt x="278" y="983"/>
                    </a:lnTo>
                    <a:lnTo>
                      <a:pt x="274" y="979"/>
                    </a:lnTo>
                    <a:lnTo>
                      <a:pt x="266" y="918"/>
                    </a:lnTo>
                    <a:lnTo>
                      <a:pt x="266" y="918"/>
                    </a:lnTo>
                    <a:lnTo>
                      <a:pt x="188" y="845"/>
                    </a:lnTo>
                    <a:lnTo>
                      <a:pt x="192" y="840"/>
                    </a:lnTo>
                    <a:lnTo>
                      <a:pt x="208" y="1057"/>
                    </a:lnTo>
                    <a:lnTo>
                      <a:pt x="208" y="1061"/>
                    </a:lnTo>
                    <a:lnTo>
                      <a:pt x="200" y="1073"/>
                    </a:lnTo>
                    <a:lnTo>
                      <a:pt x="200" y="1077"/>
                    </a:lnTo>
                    <a:lnTo>
                      <a:pt x="180" y="1069"/>
                    </a:lnTo>
                    <a:lnTo>
                      <a:pt x="180" y="1069"/>
                    </a:lnTo>
                    <a:lnTo>
                      <a:pt x="159" y="857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84" y="1069"/>
                    </a:lnTo>
                    <a:lnTo>
                      <a:pt x="180" y="1065"/>
                    </a:lnTo>
                    <a:lnTo>
                      <a:pt x="200" y="1073"/>
                    </a:lnTo>
                    <a:lnTo>
                      <a:pt x="200" y="1073"/>
                    </a:lnTo>
                    <a:lnTo>
                      <a:pt x="204" y="1057"/>
                    </a:lnTo>
                    <a:lnTo>
                      <a:pt x="204" y="1061"/>
                    </a:lnTo>
                    <a:lnTo>
                      <a:pt x="188" y="845"/>
                    </a:lnTo>
                    <a:lnTo>
                      <a:pt x="188" y="840"/>
                    </a:lnTo>
                    <a:lnTo>
                      <a:pt x="188" y="840"/>
                    </a:lnTo>
                    <a:lnTo>
                      <a:pt x="266" y="918"/>
                    </a:lnTo>
                    <a:lnTo>
                      <a:pt x="270" y="918"/>
                    </a:lnTo>
                    <a:lnTo>
                      <a:pt x="278" y="979"/>
                    </a:lnTo>
                    <a:lnTo>
                      <a:pt x="278" y="979"/>
                    </a:lnTo>
                    <a:lnTo>
                      <a:pt x="298" y="979"/>
                    </a:lnTo>
                    <a:lnTo>
                      <a:pt x="298" y="979"/>
                    </a:lnTo>
                    <a:lnTo>
                      <a:pt x="306" y="967"/>
                    </a:lnTo>
                    <a:lnTo>
                      <a:pt x="306" y="967"/>
                    </a:lnTo>
                    <a:lnTo>
                      <a:pt x="168" y="286"/>
                    </a:lnTo>
                    <a:lnTo>
                      <a:pt x="172" y="286"/>
                    </a:lnTo>
                    <a:lnTo>
                      <a:pt x="139" y="277"/>
                    </a:lnTo>
                    <a:lnTo>
                      <a:pt x="139" y="273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208"/>
                    </a:lnTo>
                    <a:lnTo>
                      <a:pt x="147" y="208"/>
                    </a:lnTo>
                    <a:lnTo>
                      <a:pt x="176" y="212"/>
                    </a:lnTo>
                    <a:lnTo>
                      <a:pt x="172" y="212"/>
                    </a:lnTo>
                    <a:lnTo>
                      <a:pt x="180" y="82"/>
                    </a:lnTo>
                    <a:lnTo>
                      <a:pt x="180" y="82"/>
                    </a:lnTo>
                    <a:lnTo>
                      <a:pt x="155" y="86"/>
                    </a:lnTo>
                    <a:lnTo>
                      <a:pt x="159" y="86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35" y="143"/>
                    </a:lnTo>
                    <a:lnTo>
                      <a:pt x="135" y="143"/>
                    </a:lnTo>
                    <a:lnTo>
                      <a:pt x="135" y="0"/>
                    </a:lnTo>
                    <a:lnTo>
                      <a:pt x="135" y="4"/>
                    </a:lnTo>
                    <a:lnTo>
                      <a:pt x="115" y="4"/>
                    </a:lnTo>
                    <a:lnTo>
                      <a:pt x="119" y="0"/>
                    </a:lnTo>
                    <a:lnTo>
                      <a:pt x="123" y="143"/>
                    </a:lnTo>
                    <a:lnTo>
                      <a:pt x="119" y="143"/>
                    </a:lnTo>
                    <a:lnTo>
                      <a:pt x="119" y="143"/>
                    </a:lnTo>
                    <a:lnTo>
                      <a:pt x="106" y="143"/>
                    </a:lnTo>
                    <a:lnTo>
                      <a:pt x="102" y="143"/>
                    </a:lnTo>
                    <a:lnTo>
                      <a:pt x="102" y="86"/>
                    </a:lnTo>
                    <a:lnTo>
                      <a:pt x="106" y="8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86" y="200"/>
                    </a:lnTo>
                    <a:lnTo>
                      <a:pt x="86" y="196"/>
                    </a:lnTo>
                    <a:lnTo>
                      <a:pt x="106" y="204"/>
                    </a:lnTo>
                    <a:lnTo>
                      <a:pt x="102" y="204"/>
                    </a:lnTo>
                    <a:lnTo>
                      <a:pt x="102" y="159"/>
                    </a:lnTo>
                    <a:lnTo>
                      <a:pt x="106" y="159"/>
                    </a:lnTo>
                    <a:lnTo>
                      <a:pt x="119" y="159"/>
                    </a:lnTo>
                    <a:lnTo>
                      <a:pt x="123" y="159"/>
                    </a:lnTo>
                    <a:lnTo>
                      <a:pt x="123" y="281"/>
                    </a:lnTo>
                    <a:lnTo>
                      <a:pt x="123" y="281"/>
                    </a:lnTo>
                    <a:lnTo>
                      <a:pt x="98" y="302"/>
                    </a:lnTo>
                    <a:lnTo>
                      <a:pt x="98" y="302"/>
                    </a:lnTo>
                    <a:lnTo>
                      <a:pt x="4" y="1061"/>
                    </a:lnTo>
                    <a:lnTo>
                      <a:pt x="0" y="1057"/>
                    </a:lnTo>
                    <a:lnTo>
                      <a:pt x="25" y="1057"/>
                    </a:lnTo>
                    <a:lnTo>
                      <a:pt x="21" y="1057"/>
                    </a:lnTo>
                    <a:lnTo>
                      <a:pt x="25" y="1024"/>
                    </a:lnTo>
                    <a:lnTo>
                      <a:pt x="25" y="1024"/>
                    </a:lnTo>
                    <a:lnTo>
                      <a:pt x="163" y="853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63" y="857"/>
                    </a:lnTo>
                    <a:close/>
                    <a:moveTo>
                      <a:pt x="53" y="820"/>
                    </a:moveTo>
                    <a:lnTo>
                      <a:pt x="155" y="820"/>
                    </a:lnTo>
                    <a:lnTo>
                      <a:pt x="155" y="820"/>
                    </a:lnTo>
                    <a:lnTo>
                      <a:pt x="74" y="645"/>
                    </a:lnTo>
                    <a:lnTo>
                      <a:pt x="78" y="641"/>
                    </a:lnTo>
                    <a:lnTo>
                      <a:pt x="53" y="820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74" y="641"/>
                    </a:lnTo>
                    <a:lnTo>
                      <a:pt x="74" y="641"/>
                    </a:lnTo>
                    <a:lnTo>
                      <a:pt x="78" y="641"/>
                    </a:lnTo>
                    <a:lnTo>
                      <a:pt x="159" y="820"/>
                    </a:lnTo>
                    <a:lnTo>
                      <a:pt x="159" y="820"/>
                    </a:lnTo>
                    <a:lnTo>
                      <a:pt x="155" y="824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53" y="820"/>
                    </a:lnTo>
                    <a:lnTo>
                      <a:pt x="53" y="820"/>
                    </a:lnTo>
                    <a:close/>
                    <a:moveTo>
                      <a:pt x="261" y="894"/>
                    </a:moveTo>
                    <a:lnTo>
                      <a:pt x="192" y="824"/>
                    </a:lnTo>
                    <a:lnTo>
                      <a:pt x="188" y="824"/>
                    </a:lnTo>
                    <a:lnTo>
                      <a:pt x="192" y="824"/>
                    </a:lnTo>
                    <a:lnTo>
                      <a:pt x="241" y="792"/>
                    </a:lnTo>
                    <a:lnTo>
                      <a:pt x="245" y="792"/>
                    </a:lnTo>
                    <a:lnTo>
                      <a:pt x="245" y="792"/>
                    </a:lnTo>
                    <a:lnTo>
                      <a:pt x="266" y="889"/>
                    </a:lnTo>
                    <a:lnTo>
                      <a:pt x="261" y="894"/>
                    </a:lnTo>
                    <a:lnTo>
                      <a:pt x="261" y="894"/>
                    </a:lnTo>
                    <a:lnTo>
                      <a:pt x="241" y="796"/>
                    </a:lnTo>
                    <a:lnTo>
                      <a:pt x="245" y="796"/>
                    </a:lnTo>
                    <a:lnTo>
                      <a:pt x="192" y="824"/>
                    </a:lnTo>
                    <a:lnTo>
                      <a:pt x="192" y="824"/>
                    </a:lnTo>
                    <a:lnTo>
                      <a:pt x="266" y="889"/>
                    </a:lnTo>
                    <a:lnTo>
                      <a:pt x="266" y="894"/>
                    </a:lnTo>
                    <a:lnTo>
                      <a:pt x="261" y="894"/>
                    </a:lnTo>
                    <a:lnTo>
                      <a:pt x="261" y="894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37" y="771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00" y="808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212" y="628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41" y="771"/>
                    </a:lnTo>
                    <a:lnTo>
                      <a:pt x="241" y="771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196" y="804"/>
                    </a:lnTo>
                    <a:lnTo>
                      <a:pt x="196" y="804"/>
                    </a:lnTo>
                    <a:close/>
                    <a:moveTo>
                      <a:pt x="159" y="796"/>
                    </a:moveTo>
                    <a:lnTo>
                      <a:pt x="82" y="624"/>
                    </a:lnTo>
                    <a:lnTo>
                      <a:pt x="82" y="624"/>
                    </a:lnTo>
                    <a:lnTo>
                      <a:pt x="82" y="624"/>
                    </a:lnTo>
                    <a:lnTo>
                      <a:pt x="143" y="624"/>
                    </a:lnTo>
                    <a:lnTo>
                      <a:pt x="147" y="624"/>
                    </a:lnTo>
                    <a:lnTo>
                      <a:pt x="163" y="796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43" y="624"/>
                    </a:lnTo>
                    <a:lnTo>
                      <a:pt x="143" y="628"/>
                    </a:lnTo>
                    <a:lnTo>
                      <a:pt x="82" y="628"/>
                    </a:lnTo>
                    <a:lnTo>
                      <a:pt x="82" y="624"/>
                    </a:lnTo>
                    <a:lnTo>
                      <a:pt x="159" y="792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59" y="796"/>
                    </a:lnTo>
                    <a:close/>
                    <a:moveTo>
                      <a:pt x="82" y="567"/>
                    </a:moveTo>
                    <a:lnTo>
                      <a:pt x="127" y="441"/>
                    </a:lnTo>
                    <a:lnTo>
                      <a:pt x="131" y="445"/>
                    </a:lnTo>
                    <a:lnTo>
                      <a:pt x="94" y="445"/>
                    </a:lnTo>
                    <a:lnTo>
                      <a:pt x="98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78" y="567"/>
                    </a:lnTo>
                    <a:lnTo>
                      <a:pt x="94" y="445"/>
                    </a:lnTo>
                    <a:lnTo>
                      <a:pt x="94" y="441"/>
                    </a:lnTo>
                    <a:lnTo>
                      <a:pt x="131" y="441"/>
                    </a:lnTo>
                    <a:lnTo>
                      <a:pt x="131" y="441"/>
                    </a:lnTo>
                    <a:lnTo>
                      <a:pt x="131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close/>
                    <a:moveTo>
                      <a:pt x="139" y="461"/>
                    </a:moveTo>
                    <a:lnTo>
                      <a:pt x="86" y="608"/>
                    </a:lnTo>
                    <a:lnTo>
                      <a:pt x="86" y="608"/>
                    </a:lnTo>
                    <a:lnTo>
                      <a:pt x="143" y="608"/>
                    </a:lnTo>
                    <a:lnTo>
                      <a:pt x="143" y="608"/>
                    </a:lnTo>
                    <a:lnTo>
                      <a:pt x="135" y="461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47" y="608"/>
                    </a:lnTo>
                    <a:lnTo>
                      <a:pt x="147" y="608"/>
                    </a:lnTo>
                    <a:lnTo>
                      <a:pt x="143" y="612"/>
                    </a:lnTo>
                    <a:lnTo>
                      <a:pt x="86" y="612"/>
                    </a:lnTo>
                    <a:lnTo>
                      <a:pt x="82" y="608"/>
                    </a:lnTo>
                    <a:lnTo>
                      <a:pt x="82" y="608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39" y="461"/>
                    </a:lnTo>
                    <a:lnTo>
                      <a:pt x="139" y="461"/>
                    </a:lnTo>
                    <a:close/>
                    <a:moveTo>
                      <a:pt x="163" y="608"/>
                    </a:moveTo>
                    <a:lnTo>
                      <a:pt x="204" y="579"/>
                    </a:lnTo>
                    <a:lnTo>
                      <a:pt x="200" y="579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168" y="608"/>
                    </a:lnTo>
                    <a:lnTo>
                      <a:pt x="168" y="612"/>
                    </a:lnTo>
                    <a:lnTo>
                      <a:pt x="163" y="608"/>
                    </a:lnTo>
                    <a:lnTo>
                      <a:pt x="147" y="465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204" y="579"/>
                    </a:lnTo>
                    <a:lnTo>
                      <a:pt x="204" y="583"/>
                    </a:lnTo>
                    <a:lnTo>
                      <a:pt x="168" y="608"/>
                    </a:lnTo>
                    <a:lnTo>
                      <a:pt x="163" y="608"/>
                    </a:lnTo>
                    <a:lnTo>
                      <a:pt x="163" y="608"/>
                    </a:lnTo>
                    <a:lnTo>
                      <a:pt x="163" y="608"/>
                    </a:lnTo>
                    <a:close/>
                    <a:moveTo>
                      <a:pt x="204" y="604"/>
                    </a:moveTo>
                    <a:lnTo>
                      <a:pt x="168" y="628"/>
                    </a:lnTo>
                    <a:lnTo>
                      <a:pt x="168" y="624"/>
                    </a:lnTo>
                    <a:lnTo>
                      <a:pt x="184" y="787"/>
                    </a:lnTo>
                    <a:lnTo>
                      <a:pt x="180" y="787"/>
                    </a:lnTo>
                    <a:lnTo>
                      <a:pt x="200" y="604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184" y="787"/>
                    </a:lnTo>
                    <a:lnTo>
                      <a:pt x="180" y="792"/>
                    </a:lnTo>
                    <a:lnTo>
                      <a:pt x="180" y="787"/>
                    </a:lnTo>
                    <a:lnTo>
                      <a:pt x="163" y="624"/>
                    </a:lnTo>
                    <a:lnTo>
                      <a:pt x="168" y="624"/>
                    </a:lnTo>
                    <a:lnTo>
                      <a:pt x="204" y="600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204" y="604"/>
                    </a:lnTo>
                    <a:close/>
                    <a:moveTo>
                      <a:pt x="184" y="424"/>
                    </a:moveTo>
                    <a:lnTo>
                      <a:pt x="155" y="441"/>
                    </a:lnTo>
                    <a:lnTo>
                      <a:pt x="159" y="437"/>
                    </a:lnTo>
                    <a:lnTo>
                      <a:pt x="200" y="539"/>
                    </a:lnTo>
                    <a:lnTo>
                      <a:pt x="196" y="543"/>
                    </a:lnTo>
                    <a:lnTo>
                      <a:pt x="180" y="420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200" y="539"/>
                    </a:lnTo>
                    <a:lnTo>
                      <a:pt x="200" y="543"/>
                    </a:lnTo>
                    <a:lnTo>
                      <a:pt x="200" y="543"/>
                    </a:lnTo>
                    <a:lnTo>
                      <a:pt x="155" y="441"/>
                    </a:lnTo>
                    <a:lnTo>
                      <a:pt x="155" y="437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184" y="424"/>
                    </a:lnTo>
                    <a:lnTo>
                      <a:pt x="184" y="4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2" name="Freeform 82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3" name="Freeform 83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4" name="Freeform 84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sp>
          <p:nvSpPr>
            <p:cNvPr id="74" name="Rounded Rectangular Callout 73"/>
            <p:cNvSpPr/>
            <p:nvPr/>
          </p:nvSpPr>
          <p:spPr>
            <a:xfrm>
              <a:off x="2458429" y="4774996"/>
              <a:ext cx="710690" cy="333006"/>
            </a:xfrm>
            <a:prstGeom prst="wedgeRoundRectCallout">
              <a:avLst>
                <a:gd name="adj1" fmla="val 58917"/>
                <a:gd name="adj2" fmla="val -99438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</a:t>
              </a:r>
            </a:p>
          </p:txBody>
        </p:sp>
        <p:sp>
          <p:nvSpPr>
            <p:cNvPr id="75" name="Rounded Rectangular Callout 74"/>
            <p:cNvSpPr/>
            <p:nvPr/>
          </p:nvSpPr>
          <p:spPr>
            <a:xfrm>
              <a:off x="2471251" y="2535183"/>
              <a:ext cx="1619608" cy="748804"/>
            </a:xfrm>
            <a:prstGeom prst="wedgeRoundRectCallout">
              <a:avLst>
                <a:gd name="adj1" fmla="val 33098"/>
                <a:gd name="adj2" fmla="val 67469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Dashed line shows effective uplink coverage contour</a:t>
              </a:r>
            </a:p>
          </p:txBody>
        </p:sp>
        <p:sp>
          <p:nvSpPr>
            <p:cNvPr id="79" name="Rounded Rectangular Callout 78"/>
            <p:cNvSpPr/>
            <p:nvPr/>
          </p:nvSpPr>
          <p:spPr>
            <a:xfrm>
              <a:off x="5181825" y="2382636"/>
              <a:ext cx="1647536" cy="683007"/>
            </a:xfrm>
            <a:prstGeom prst="wedgeRoundRectCallout">
              <a:avLst>
                <a:gd name="adj1" fmla="val -57564"/>
                <a:gd name="adj2" fmla="val 56708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135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with limited backhaul such as satellite link</a:t>
              </a:r>
            </a:p>
          </p:txBody>
        </p:sp>
        <p:sp>
          <p:nvSpPr>
            <p:cNvPr id="81" name="Rounded Rectangular Callout 80"/>
            <p:cNvSpPr/>
            <p:nvPr/>
          </p:nvSpPr>
          <p:spPr>
            <a:xfrm>
              <a:off x="2966154" y="3552087"/>
              <a:ext cx="1501664" cy="468070"/>
            </a:xfrm>
            <a:prstGeom prst="wedgeRoundRectCallout">
              <a:avLst>
                <a:gd name="adj1" fmla="val 26800"/>
                <a:gd name="adj2" fmla="val 101362"/>
                <a:gd name="adj3" fmla="val 16667"/>
              </a:avLst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Infrastructure Communication</a:t>
              </a:r>
              <a:endParaRPr lang="zh-TW" altLang="en-US" sz="135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eft-Right Arrow 54"/>
            <p:cNvSpPr/>
            <p:nvPr/>
          </p:nvSpPr>
          <p:spPr>
            <a:xfrm rot="19963053">
              <a:off x="3738092" y="4223495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7" name="Rounded Rectangular Callout 73"/>
            <p:cNvSpPr/>
            <p:nvPr/>
          </p:nvSpPr>
          <p:spPr>
            <a:xfrm>
              <a:off x="7389702" y="3414132"/>
              <a:ext cx="710690" cy="333006"/>
            </a:xfrm>
            <a:prstGeom prst="wedgeRoundRectCallout">
              <a:avLst>
                <a:gd name="adj1" fmla="val -45226"/>
                <a:gd name="adj2" fmla="val 80191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Roger</a:t>
              </a:r>
            </a:p>
          </p:txBody>
        </p:sp>
        <p:pic>
          <p:nvPicPr>
            <p:cNvPr id="46" name="Picture 5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23594" y="3891874"/>
              <a:ext cx="415174" cy="754861"/>
            </a:xfrm>
            <a:prstGeom prst="rect">
              <a:avLst/>
            </a:prstGeom>
          </p:spPr>
        </p:pic>
        <p:sp>
          <p:nvSpPr>
            <p:cNvPr id="49" name="Right Arrow 60"/>
            <p:cNvSpPr/>
            <p:nvPr/>
          </p:nvSpPr>
          <p:spPr>
            <a:xfrm>
              <a:off x="5086097" y="4054326"/>
              <a:ext cx="1862748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51" name="Picture 6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99630" y="4234536"/>
              <a:ext cx="415174" cy="754861"/>
            </a:xfrm>
            <a:prstGeom prst="rect">
              <a:avLst/>
            </a:prstGeom>
          </p:spPr>
        </p:pic>
        <p:sp>
          <p:nvSpPr>
            <p:cNvPr id="40" name="Rounded Rectangular Callout 83"/>
            <p:cNvSpPr/>
            <p:nvPr/>
          </p:nvSpPr>
          <p:spPr>
            <a:xfrm>
              <a:off x="993325" y="3564163"/>
              <a:ext cx="1471803" cy="465285"/>
            </a:xfrm>
            <a:prstGeom prst="wedgeRoundRectCallout">
              <a:avLst>
                <a:gd name="adj1" fmla="val 33050"/>
                <a:gd name="adj2" fmla="val 7131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135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endParaRPr lang="en-US" altLang="zh-TW" sz="135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83121" y="1600575"/>
              <a:ext cx="7117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20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b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network coverage area where UE can 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listen to the </a:t>
              </a:r>
              <a:r>
                <a:rPr lang="en-US" altLang="zh-TW" sz="2000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95" name="Picture 5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13404" y="3235903"/>
              <a:ext cx="415174" cy="754861"/>
            </a:xfrm>
            <a:prstGeom prst="rect">
              <a:avLst/>
            </a:prstGeom>
          </p:spPr>
        </p:pic>
        <p:sp>
          <p:nvSpPr>
            <p:cNvPr id="96" name="Left-Right Arrow 54"/>
            <p:cNvSpPr/>
            <p:nvPr/>
          </p:nvSpPr>
          <p:spPr>
            <a:xfrm rot="20166489">
              <a:off x="4933182" y="3643051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97" name="Rounded Rectangular Callout 73"/>
            <p:cNvSpPr/>
            <p:nvPr/>
          </p:nvSpPr>
          <p:spPr>
            <a:xfrm>
              <a:off x="6419075" y="3182141"/>
              <a:ext cx="710690" cy="333006"/>
            </a:xfrm>
            <a:prstGeom prst="wedgeRoundRectCallout">
              <a:avLst>
                <a:gd name="adj1" fmla="val -67556"/>
                <a:gd name="adj2" fmla="val 2799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Smith</a:t>
              </a:r>
              <a:endParaRPr lang="en-US" altLang="zh-TW" sz="135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Oval 83"/>
            <p:cNvSpPr/>
            <p:nvPr/>
          </p:nvSpPr>
          <p:spPr>
            <a:xfrm>
              <a:off x="3783373" y="5003084"/>
              <a:ext cx="2366395" cy="141849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99719" y="5548116"/>
              <a:ext cx="415174" cy="754861"/>
            </a:xfrm>
            <a:prstGeom prst="rect">
              <a:avLst/>
            </a:prstGeom>
          </p:spPr>
        </p:pic>
        <p:sp>
          <p:nvSpPr>
            <p:cNvPr id="88" name="Rounded Rectangular Callout 73"/>
            <p:cNvSpPr/>
            <p:nvPr/>
          </p:nvSpPr>
          <p:spPr>
            <a:xfrm>
              <a:off x="2956190" y="5694350"/>
              <a:ext cx="710690" cy="333006"/>
            </a:xfrm>
            <a:prstGeom prst="wedgeRoundRectCallout">
              <a:avLst>
                <a:gd name="adj1" fmla="val 76719"/>
                <a:gd name="adj2" fmla="val -34479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</a:t>
              </a:r>
            </a:p>
          </p:txBody>
        </p:sp>
        <p:grpSp>
          <p:nvGrpSpPr>
            <p:cNvPr id="45" name="Group 84"/>
            <p:cNvGrpSpPr/>
            <p:nvPr/>
          </p:nvGrpSpPr>
          <p:grpSpPr>
            <a:xfrm>
              <a:off x="4872493" y="5200790"/>
              <a:ext cx="204787" cy="626268"/>
              <a:chOff x="3842424" y="5088243"/>
              <a:chExt cx="273049" cy="835024"/>
            </a:xfrm>
          </p:grpSpPr>
          <p:sp>
            <p:nvSpPr>
              <p:cNvPr id="47" name="Rectangle 93"/>
              <p:cNvSpPr>
                <a:spLocks noChangeArrowheads="1"/>
              </p:cNvSpPr>
              <p:nvPr/>
            </p:nvSpPr>
            <p:spPr bwMode="auto">
              <a:xfrm>
                <a:off x="3901161" y="5496230"/>
                <a:ext cx="142875" cy="12700"/>
              </a:xfrm>
              <a:prstGeom prst="rect">
                <a:avLst/>
              </a:pr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0" name="Rectangle 94"/>
              <p:cNvSpPr>
                <a:spLocks noChangeArrowheads="1"/>
              </p:cNvSpPr>
              <p:nvPr/>
            </p:nvSpPr>
            <p:spPr bwMode="auto">
              <a:xfrm>
                <a:off x="3901161" y="5508930"/>
                <a:ext cx="142875" cy="12700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2" name="Freeform 95"/>
              <p:cNvSpPr>
                <a:spLocks/>
              </p:cNvSpPr>
              <p:nvPr/>
            </p:nvSpPr>
            <p:spPr bwMode="auto">
              <a:xfrm>
                <a:off x="3926561" y="5437492"/>
                <a:ext cx="104775" cy="65087"/>
              </a:xfrm>
              <a:custGeom>
                <a:avLst/>
                <a:gdLst>
                  <a:gd name="T0" fmla="*/ 66 w 66"/>
                  <a:gd name="T1" fmla="*/ 21 h 41"/>
                  <a:gd name="T2" fmla="*/ 66 w 66"/>
                  <a:gd name="T3" fmla="*/ 13 h 41"/>
                  <a:gd name="T4" fmla="*/ 58 w 66"/>
                  <a:gd name="T5" fmla="*/ 9 h 41"/>
                  <a:gd name="T6" fmla="*/ 33 w 66"/>
                  <a:gd name="T7" fmla="*/ 0 h 41"/>
                  <a:gd name="T8" fmla="*/ 9 w 66"/>
                  <a:gd name="T9" fmla="*/ 9 h 41"/>
                  <a:gd name="T10" fmla="*/ 0 w 66"/>
                  <a:gd name="T11" fmla="*/ 13 h 41"/>
                  <a:gd name="T12" fmla="*/ 0 w 66"/>
                  <a:gd name="T13" fmla="*/ 21 h 41"/>
                  <a:gd name="T14" fmla="*/ 0 w 66"/>
                  <a:gd name="T15" fmla="*/ 29 h 41"/>
                  <a:gd name="T16" fmla="*/ 9 w 66"/>
                  <a:gd name="T17" fmla="*/ 37 h 41"/>
                  <a:gd name="T18" fmla="*/ 33 w 66"/>
                  <a:gd name="T19" fmla="*/ 41 h 41"/>
                  <a:gd name="T20" fmla="*/ 58 w 66"/>
                  <a:gd name="T21" fmla="*/ 37 h 41"/>
                  <a:gd name="T22" fmla="*/ 66 w 66"/>
                  <a:gd name="T23" fmla="*/ 29 h 41"/>
                  <a:gd name="T24" fmla="*/ 66 w 66"/>
                  <a:gd name="T25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41">
                    <a:moveTo>
                      <a:pt x="66" y="21"/>
                    </a:moveTo>
                    <a:lnTo>
                      <a:pt x="66" y="13"/>
                    </a:lnTo>
                    <a:lnTo>
                      <a:pt x="58" y="9"/>
                    </a:lnTo>
                    <a:lnTo>
                      <a:pt x="33" y="0"/>
                    </a:lnTo>
                    <a:lnTo>
                      <a:pt x="9" y="9"/>
                    </a:lnTo>
                    <a:lnTo>
                      <a:pt x="0" y="13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9" y="37"/>
                    </a:lnTo>
                    <a:lnTo>
                      <a:pt x="33" y="41"/>
                    </a:lnTo>
                    <a:lnTo>
                      <a:pt x="58" y="37"/>
                    </a:lnTo>
                    <a:lnTo>
                      <a:pt x="66" y="29"/>
                    </a:lnTo>
                    <a:lnTo>
                      <a:pt x="66" y="21"/>
                    </a:lnTo>
                  </a:path>
                </a:pathLst>
              </a:cu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3" name="Rectangle 100"/>
              <p:cNvSpPr>
                <a:spLocks noChangeArrowheads="1"/>
              </p:cNvSpPr>
              <p:nvPr/>
            </p:nvSpPr>
            <p:spPr bwMode="auto">
              <a:xfrm>
                <a:off x="3901161" y="5451780"/>
                <a:ext cx="12700" cy="471487"/>
              </a:xfrm>
              <a:prstGeom prst="rect">
                <a:avLst/>
              </a:prstGeom>
              <a:solidFill>
                <a:srgbClr val="D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4" name="Rectangle 101"/>
              <p:cNvSpPr>
                <a:spLocks noChangeArrowheads="1"/>
              </p:cNvSpPr>
              <p:nvPr/>
            </p:nvSpPr>
            <p:spPr bwMode="auto">
              <a:xfrm>
                <a:off x="3913861" y="5451780"/>
                <a:ext cx="12700" cy="471487"/>
              </a:xfrm>
              <a:prstGeom prst="rect">
                <a:avLst/>
              </a:prstGeom>
              <a:solidFill>
                <a:srgbClr val="DFD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5" name="Rectangle 102"/>
              <p:cNvSpPr>
                <a:spLocks noChangeArrowheads="1"/>
              </p:cNvSpPr>
              <p:nvPr/>
            </p:nvSpPr>
            <p:spPr bwMode="auto">
              <a:xfrm>
                <a:off x="3926561" y="5451780"/>
                <a:ext cx="20637" cy="471487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6" name="Rectangle 103"/>
              <p:cNvSpPr>
                <a:spLocks noChangeArrowheads="1"/>
              </p:cNvSpPr>
              <p:nvPr/>
            </p:nvSpPr>
            <p:spPr bwMode="auto">
              <a:xfrm>
                <a:off x="3947199" y="5451780"/>
                <a:ext cx="12700" cy="471487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7" name="Rectangle 104"/>
              <p:cNvSpPr>
                <a:spLocks noChangeArrowheads="1"/>
              </p:cNvSpPr>
              <p:nvPr/>
            </p:nvSpPr>
            <p:spPr bwMode="auto">
              <a:xfrm>
                <a:off x="3959899" y="5451780"/>
                <a:ext cx="12700" cy="471487"/>
              </a:xfrm>
              <a:prstGeom prst="rect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8" name="Rectangle 105"/>
              <p:cNvSpPr>
                <a:spLocks noChangeArrowheads="1"/>
              </p:cNvSpPr>
              <p:nvPr/>
            </p:nvSpPr>
            <p:spPr bwMode="auto">
              <a:xfrm>
                <a:off x="3972599" y="5451780"/>
                <a:ext cx="12700" cy="471487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9" name="Rectangle 106"/>
              <p:cNvSpPr>
                <a:spLocks noChangeArrowheads="1"/>
              </p:cNvSpPr>
              <p:nvPr/>
            </p:nvSpPr>
            <p:spPr bwMode="auto">
              <a:xfrm>
                <a:off x="3985299" y="5451780"/>
                <a:ext cx="12700" cy="471487"/>
              </a:xfrm>
              <a:prstGeom prst="rect">
                <a:avLst/>
              </a:pr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0" name="Rectangle 107"/>
              <p:cNvSpPr>
                <a:spLocks noChangeArrowheads="1"/>
              </p:cNvSpPr>
              <p:nvPr/>
            </p:nvSpPr>
            <p:spPr bwMode="auto">
              <a:xfrm>
                <a:off x="3997999" y="5451780"/>
                <a:ext cx="20637" cy="471487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1" name="Rectangle 108"/>
              <p:cNvSpPr>
                <a:spLocks noChangeArrowheads="1"/>
              </p:cNvSpPr>
              <p:nvPr/>
            </p:nvSpPr>
            <p:spPr bwMode="auto">
              <a:xfrm>
                <a:off x="4018636" y="5451780"/>
                <a:ext cx="12700" cy="471487"/>
              </a:xfrm>
              <a:prstGeom prst="rect">
                <a:avLst/>
              </a:pr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2" name="Rectangle 109"/>
              <p:cNvSpPr>
                <a:spLocks noChangeArrowheads="1"/>
              </p:cNvSpPr>
              <p:nvPr/>
            </p:nvSpPr>
            <p:spPr bwMode="auto">
              <a:xfrm>
                <a:off x="4031336" y="5451780"/>
                <a:ext cx="12700" cy="471487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3" name="Rectangle 110"/>
              <p:cNvSpPr>
                <a:spLocks noChangeArrowheads="1"/>
              </p:cNvSpPr>
              <p:nvPr/>
            </p:nvSpPr>
            <p:spPr bwMode="auto">
              <a:xfrm>
                <a:off x="4044036" y="5451780"/>
                <a:ext cx="12700" cy="471487"/>
              </a:xfrm>
              <a:prstGeom prst="rect">
                <a:avLst/>
              </a:pr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4" name="Freeform 114"/>
              <p:cNvSpPr>
                <a:spLocks/>
              </p:cNvSpPr>
              <p:nvPr/>
            </p:nvSpPr>
            <p:spPr bwMode="auto">
              <a:xfrm>
                <a:off x="3875761" y="5470830"/>
                <a:ext cx="206375" cy="433387"/>
              </a:xfrm>
              <a:custGeom>
                <a:avLst/>
                <a:gdLst>
                  <a:gd name="T0" fmla="*/ 130 w 130"/>
                  <a:gd name="T1" fmla="*/ 232 h 273"/>
                  <a:gd name="T2" fmla="*/ 98 w 130"/>
                  <a:gd name="T3" fmla="*/ 0 h 273"/>
                  <a:gd name="T4" fmla="*/ 90 w 130"/>
                  <a:gd name="T5" fmla="*/ 12 h 273"/>
                  <a:gd name="T6" fmla="*/ 77 w 130"/>
                  <a:gd name="T7" fmla="*/ 20 h 273"/>
                  <a:gd name="T8" fmla="*/ 65 w 130"/>
                  <a:gd name="T9" fmla="*/ 20 h 273"/>
                  <a:gd name="T10" fmla="*/ 49 w 130"/>
                  <a:gd name="T11" fmla="*/ 16 h 273"/>
                  <a:gd name="T12" fmla="*/ 32 w 130"/>
                  <a:gd name="T13" fmla="*/ 0 h 273"/>
                  <a:gd name="T14" fmla="*/ 32 w 130"/>
                  <a:gd name="T15" fmla="*/ 0 h 273"/>
                  <a:gd name="T16" fmla="*/ 0 w 130"/>
                  <a:gd name="T17" fmla="*/ 232 h 273"/>
                  <a:gd name="T18" fmla="*/ 0 w 130"/>
                  <a:gd name="T19" fmla="*/ 245 h 273"/>
                  <a:gd name="T20" fmla="*/ 12 w 130"/>
                  <a:gd name="T21" fmla="*/ 261 h 273"/>
                  <a:gd name="T22" fmla="*/ 32 w 130"/>
                  <a:gd name="T23" fmla="*/ 269 h 273"/>
                  <a:gd name="T24" fmla="*/ 57 w 130"/>
                  <a:gd name="T25" fmla="*/ 273 h 273"/>
                  <a:gd name="T26" fmla="*/ 81 w 130"/>
                  <a:gd name="T27" fmla="*/ 273 h 273"/>
                  <a:gd name="T28" fmla="*/ 106 w 130"/>
                  <a:gd name="T29" fmla="*/ 269 h 273"/>
                  <a:gd name="T30" fmla="*/ 122 w 130"/>
                  <a:gd name="T31" fmla="*/ 257 h 273"/>
                  <a:gd name="T32" fmla="*/ 130 w 130"/>
                  <a:gd name="T33" fmla="*/ 240 h 273"/>
                  <a:gd name="T34" fmla="*/ 130 w 130"/>
                  <a:gd name="T35" fmla="*/ 232 h 273"/>
                  <a:gd name="T36" fmla="*/ 130 w 130"/>
                  <a:gd name="T37" fmla="*/ 232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0" h="273">
                    <a:moveTo>
                      <a:pt x="130" y="232"/>
                    </a:moveTo>
                    <a:lnTo>
                      <a:pt x="98" y="0"/>
                    </a:lnTo>
                    <a:lnTo>
                      <a:pt x="90" y="12"/>
                    </a:lnTo>
                    <a:lnTo>
                      <a:pt x="77" y="20"/>
                    </a:lnTo>
                    <a:lnTo>
                      <a:pt x="65" y="20"/>
                    </a:lnTo>
                    <a:lnTo>
                      <a:pt x="49" y="16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0" y="232"/>
                    </a:lnTo>
                    <a:lnTo>
                      <a:pt x="0" y="245"/>
                    </a:lnTo>
                    <a:lnTo>
                      <a:pt x="12" y="261"/>
                    </a:lnTo>
                    <a:lnTo>
                      <a:pt x="32" y="269"/>
                    </a:lnTo>
                    <a:lnTo>
                      <a:pt x="57" y="273"/>
                    </a:lnTo>
                    <a:lnTo>
                      <a:pt x="81" y="273"/>
                    </a:lnTo>
                    <a:lnTo>
                      <a:pt x="106" y="269"/>
                    </a:lnTo>
                    <a:lnTo>
                      <a:pt x="122" y="257"/>
                    </a:lnTo>
                    <a:lnTo>
                      <a:pt x="130" y="240"/>
                    </a:lnTo>
                    <a:lnTo>
                      <a:pt x="130" y="232"/>
                    </a:lnTo>
                    <a:lnTo>
                      <a:pt x="130" y="232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pic>
            <p:nvPicPr>
              <p:cNvPr id="65" name="Picture 11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6561" y="5134280"/>
                <a:ext cx="92075" cy="84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11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6561" y="5134280"/>
                <a:ext cx="92075" cy="84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7" name="Freeform 117"/>
              <p:cNvSpPr>
                <a:spLocks/>
              </p:cNvSpPr>
              <p:nvPr/>
            </p:nvSpPr>
            <p:spPr bwMode="auto">
              <a:xfrm>
                <a:off x="3953549" y="5159680"/>
                <a:ext cx="50800" cy="52387"/>
              </a:xfrm>
              <a:custGeom>
                <a:avLst/>
                <a:gdLst>
                  <a:gd name="T0" fmla="*/ 32 w 32"/>
                  <a:gd name="T1" fmla="*/ 16 h 33"/>
                  <a:gd name="T2" fmla="*/ 28 w 32"/>
                  <a:gd name="T3" fmla="*/ 4 h 33"/>
                  <a:gd name="T4" fmla="*/ 16 w 32"/>
                  <a:gd name="T5" fmla="*/ 0 h 33"/>
                  <a:gd name="T6" fmla="*/ 4 w 32"/>
                  <a:gd name="T7" fmla="*/ 4 h 33"/>
                  <a:gd name="T8" fmla="*/ 0 w 32"/>
                  <a:gd name="T9" fmla="*/ 16 h 33"/>
                  <a:gd name="T10" fmla="*/ 4 w 32"/>
                  <a:gd name="T11" fmla="*/ 28 h 33"/>
                  <a:gd name="T12" fmla="*/ 16 w 32"/>
                  <a:gd name="T13" fmla="*/ 33 h 33"/>
                  <a:gd name="T14" fmla="*/ 28 w 32"/>
                  <a:gd name="T15" fmla="*/ 28 h 33"/>
                  <a:gd name="T16" fmla="*/ 32 w 32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32" y="16"/>
                    </a:moveTo>
                    <a:lnTo>
                      <a:pt x="28" y="4"/>
                    </a:lnTo>
                    <a:lnTo>
                      <a:pt x="16" y="0"/>
                    </a:lnTo>
                    <a:lnTo>
                      <a:pt x="4" y="4"/>
                    </a:lnTo>
                    <a:lnTo>
                      <a:pt x="0" y="16"/>
                    </a:lnTo>
                    <a:lnTo>
                      <a:pt x="4" y="28"/>
                    </a:lnTo>
                    <a:lnTo>
                      <a:pt x="16" y="33"/>
                    </a:lnTo>
                    <a:lnTo>
                      <a:pt x="28" y="28"/>
                    </a:lnTo>
                    <a:lnTo>
                      <a:pt x="32" y="16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8" name="Line 118"/>
              <p:cNvSpPr>
                <a:spLocks noChangeShapeType="1"/>
              </p:cNvSpPr>
              <p:nvPr/>
            </p:nvSpPr>
            <p:spPr bwMode="auto">
              <a:xfrm flipV="1">
                <a:off x="3978949" y="5212067"/>
                <a:ext cx="0" cy="25876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0" name="Freeform 119"/>
              <p:cNvSpPr>
                <a:spLocks/>
              </p:cNvSpPr>
              <p:nvPr/>
            </p:nvSpPr>
            <p:spPr bwMode="auto">
              <a:xfrm>
                <a:off x="3901161" y="5126343"/>
                <a:ext cx="19050" cy="117475"/>
              </a:xfrm>
              <a:custGeom>
                <a:avLst/>
                <a:gdLst>
                  <a:gd name="T0" fmla="*/ 12 w 12"/>
                  <a:gd name="T1" fmla="*/ 0 h 74"/>
                  <a:gd name="T2" fmla="*/ 4 w 12"/>
                  <a:gd name="T3" fmla="*/ 17 h 74"/>
                  <a:gd name="T4" fmla="*/ 0 w 12"/>
                  <a:gd name="T5" fmla="*/ 37 h 74"/>
                  <a:gd name="T6" fmla="*/ 4 w 12"/>
                  <a:gd name="T7" fmla="*/ 58 h 74"/>
                  <a:gd name="T8" fmla="*/ 12 w 12"/>
                  <a:gd name="T9" fmla="*/ 74 h 74"/>
                  <a:gd name="T10" fmla="*/ 12 w 12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4">
                    <a:moveTo>
                      <a:pt x="12" y="0"/>
                    </a:moveTo>
                    <a:lnTo>
                      <a:pt x="4" y="17"/>
                    </a:lnTo>
                    <a:lnTo>
                      <a:pt x="0" y="37"/>
                    </a:lnTo>
                    <a:lnTo>
                      <a:pt x="4" y="58"/>
                    </a:lnTo>
                    <a:lnTo>
                      <a:pt x="12" y="74"/>
                    </a:lnTo>
                    <a:lnTo>
                      <a:pt x="12" y="7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1" name="Freeform 120"/>
              <p:cNvSpPr>
                <a:spLocks/>
              </p:cNvSpPr>
              <p:nvPr/>
            </p:nvSpPr>
            <p:spPr bwMode="auto">
              <a:xfrm>
                <a:off x="4037686" y="5126343"/>
                <a:ext cx="19050" cy="117475"/>
              </a:xfrm>
              <a:custGeom>
                <a:avLst/>
                <a:gdLst>
                  <a:gd name="T0" fmla="*/ 0 w 12"/>
                  <a:gd name="T1" fmla="*/ 74 h 74"/>
                  <a:gd name="T2" fmla="*/ 8 w 12"/>
                  <a:gd name="T3" fmla="*/ 58 h 74"/>
                  <a:gd name="T4" fmla="*/ 12 w 12"/>
                  <a:gd name="T5" fmla="*/ 37 h 74"/>
                  <a:gd name="T6" fmla="*/ 8 w 12"/>
                  <a:gd name="T7" fmla="*/ 17 h 74"/>
                  <a:gd name="T8" fmla="*/ 0 w 12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4">
                    <a:moveTo>
                      <a:pt x="0" y="74"/>
                    </a:moveTo>
                    <a:lnTo>
                      <a:pt x="8" y="58"/>
                    </a:lnTo>
                    <a:lnTo>
                      <a:pt x="12" y="37"/>
                    </a:lnTo>
                    <a:lnTo>
                      <a:pt x="8" y="17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2" name="Freeform 121"/>
              <p:cNvSpPr>
                <a:spLocks/>
              </p:cNvSpPr>
              <p:nvPr/>
            </p:nvSpPr>
            <p:spPr bwMode="auto">
              <a:xfrm>
                <a:off x="3842424" y="5088243"/>
                <a:ext cx="39687" cy="193675"/>
              </a:xfrm>
              <a:custGeom>
                <a:avLst/>
                <a:gdLst>
                  <a:gd name="T0" fmla="*/ 25 w 25"/>
                  <a:gd name="T1" fmla="*/ 0 h 122"/>
                  <a:gd name="T2" fmla="*/ 9 w 25"/>
                  <a:gd name="T3" fmla="*/ 29 h 122"/>
                  <a:gd name="T4" fmla="*/ 0 w 25"/>
                  <a:gd name="T5" fmla="*/ 61 h 122"/>
                  <a:gd name="T6" fmla="*/ 9 w 25"/>
                  <a:gd name="T7" fmla="*/ 94 h 122"/>
                  <a:gd name="T8" fmla="*/ 25 w 25"/>
                  <a:gd name="T9" fmla="*/ 122 h 122"/>
                  <a:gd name="T10" fmla="*/ 25 w 25"/>
                  <a:gd name="T1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22">
                    <a:moveTo>
                      <a:pt x="25" y="0"/>
                    </a:moveTo>
                    <a:lnTo>
                      <a:pt x="9" y="29"/>
                    </a:lnTo>
                    <a:lnTo>
                      <a:pt x="0" y="61"/>
                    </a:lnTo>
                    <a:lnTo>
                      <a:pt x="9" y="94"/>
                    </a:lnTo>
                    <a:lnTo>
                      <a:pt x="25" y="122"/>
                    </a:lnTo>
                    <a:lnTo>
                      <a:pt x="25" y="122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3" name="Freeform 122"/>
              <p:cNvSpPr>
                <a:spLocks/>
              </p:cNvSpPr>
              <p:nvPr/>
            </p:nvSpPr>
            <p:spPr bwMode="auto">
              <a:xfrm>
                <a:off x="4075786" y="5088243"/>
                <a:ext cx="39687" cy="193675"/>
              </a:xfrm>
              <a:custGeom>
                <a:avLst/>
                <a:gdLst>
                  <a:gd name="T0" fmla="*/ 0 w 25"/>
                  <a:gd name="T1" fmla="*/ 122 h 122"/>
                  <a:gd name="T2" fmla="*/ 17 w 25"/>
                  <a:gd name="T3" fmla="*/ 94 h 122"/>
                  <a:gd name="T4" fmla="*/ 25 w 25"/>
                  <a:gd name="T5" fmla="*/ 61 h 122"/>
                  <a:gd name="T6" fmla="*/ 17 w 25"/>
                  <a:gd name="T7" fmla="*/ 29 h 122"/>
                  <a:gd name="T8" fmla="*/ 0 w 2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2">
                    <a:moveTo>
                      <a:pt x="0" y="122"/>
                    </a:moveTo>
                    <a:lnTo>
                      <a:pt x="17" y="94"/>
                    </a:lnTo>
                    <a:lnTo>
                      <a:pt x="25" y="61"/>
                    </a:lnTo>
                    <a:lnTo>
                      <a:pt x="17" y="29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6" name="Freeform 123"/>
              <p:cNvSpPr>
                <a:spLocks/>
              </p:cNvSpPr>
              <p:nvPr/>
            </p:nvSpPr>
            <p:spPr bwMode="auto">
              <a:xfrm>
                <a:off x="3875761" y="5437492"/>
                <a:ext cx="206375" cy="466725"/>
              </a:xfrm>
              <a:custGeom>
                <a:avLst/>
                <a:gdLst>
                  <a:gd name="T0" fmla="*/ 65 w 130"/>
                  <a:gd name="T1" fmla="*/ 0 h 294"/>
                  <a:gd name="T2" fmla="*/ 41 w 130"/>
                  <a:gd name="T3" fmla="*/ 9 h 294"/>
                  <a:gd name="T4" fmla="*/ 37 w 130"/>
                  <a:gd name="T5" fmla="*/ 13 h 294"/>
                  <a:gd name="T6" fmla="*/ 32 w 130"/>
                  <a:gd name="T7" fmla="*/ 21 h 294"/>
                  <a:gd name="T8" fmla="*/ 32 w 130"/>
                  <a:gd name="T9" fmla="*/ 21 h 294"/>
                  <a:gd name="T10" fmla="*/ 0 w 130"/>
                  <a:gd name="T11" fmla="*/ 253 h 294"/>
                  <a:gd name="T12" fmla="*/ 0 w 130"/>
                  <a:gd name="T13" fmla="*/ 266 h 294"/>
                  <a:gd name="T14" fmla="*/ 12 w 130"/>
                  <a:gd name="T15" fmla="*/ 282 h 294"/>
                  <a:gd name="T16" fmla="*/ 32 w 130"/>
                  <a:gd name="T17" fmla="*/ 290 h 294"/>
                  <a:gd name="T18" fmla="*/ 57 w 130"/>
                  <a:gd name="T19" fmla="*/ 294 h 294"/>
                  <a:gd name="T20" fmla="*/ 81 w 130"/>
                  <a:gd name="T21" fmla="*/ 294 h 294"/>
                  <a:gd name="T22" fmla="*/ 106 w 130"/>
                  <a:gd name="T23" fmla="*/ 290 h 294"/>
                  <a:gd name="T24" fmla="*/ 122 w 130"/>
                  <a:gd name="T25" fmla="*/ 278 h 294"/>
                  <a:gd name="T26" fmla="*/ 130 w 130"/>
                  <a:gd name="T27" fmla="*/ 261 h 294"/>
                  <a:gd name="T28" fmla="*/ 130 w 130"/>
                  <a:gd name="T29" fmla="*/ 253 h 294"/>
                  <a:gd name="T30" fmla="*/ 130 w 130"/>
                  <a:gd name="T31" fmla="*/ 253 h 294"/>
                  <a:gd name="T32" fmla="*/ 98 w 130"/>
                  <a:gd name="T33" fmla="*/ 21 h 294"/>
                  <a:gd name="T34" fmla="*/ 98 w 130"/>
                  <a:gd name="T35" fmla="*/ 13 h 294"/>
                  <a:gd name="T36" fmla="*/ 90 w 130"/>
                  <a:gd name="T37" fmla="*/ 9 h 294"/>
                  <a:gd name="T38" fmla="*/ 65 w 130"/>
                  <a:gd name="T39" fmla="*/ 0 h 294"/>
                  <a:gd name="T40" fmla="*/ 65 w 130"/>
                  <a:gd name="T4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294">
                    <a:moveTo>
                      <a:pt x="65" y="0"/>
                    </a:moveTo>
                    <a:lnTo>
                      <a:pt x="41" y="9"/>
                    </a:lnTo>
                    <a:lnTo>
                      <a:pt x="37" y="13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0" y="253"/>
                    </a:lnTo>
                    <a:lnTo>
                      <a:pt x="0" y="266"/>
                    </a:lnTo>
                    <a:lnTo>
                      <a:pt x="12" y="282"/>
                    </a:lnTo>
                    <a:lnTo>
                      <a:pt x="32" y="290"/>
                    </a:lnTo>
                    <a:lnTo>
                      <a:pt x="57" y="294"/>
                    </a:lnTo>
                    <a:lnTo>
                      <a:pt x="81" y="294"/>
                    </a:lnTo>
                    <a:lnTo>
                      <a:pt x="106" y="290"/>
                    </a:lnTo>
                    <a:lnTo>
                      <a:pt x="122" y="278"/>
                    </a:lnTo>
                    <a:lnTo>
                      <a:pt x="130" y="261"/>
                    </a:lnTo>
                    <a:lnTo>
                      <a:pt x="130" y="253"/>
                    </a:lnTo>
                    <a:lnTo>
                      <a:pt x="130" y="253"/>
                    </a:lnTo>
                    <a:lnTo>
                      <a:pt x="98" y="21"/>
                    </a:lnTo>
                    <a:lnTo>
                      <a:pt x="98" y="13"/>
                    </a:lnTo>
                    <a:lnTo>
                      <a:pt x="90" y="9"/>
                    </a:lnTo>
                    <a:lnTo>
                      <a:pt x="65" y="0"/>
                    </a:lnTo>
                    <a:lnTo>
                      <a:pt x="65" y="0"/>
                    </a:lnTo>
                  </a:path>
                </a:pathLst>
              </a:custGeom>
              <a:noFill/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7" name="Freeform 124"/>
              <p:cNvSpPr>
                <a:spLocks/>
              </p:cNvSpPr>
              <p:nvPr/>
            </p:nvSpPr>
            <p:spPr bwMode="auto">
              <a:xfrm>
                <a:off x="3953549" y="5159680"/>
                <a:ext cx="50800" cy="52387"/>
              </a:xfrm>
              <a:custGeom>
                <a:avLst/>
                <a:gdLst>
                  <a:gd name="T0" fmla="*/ 32 w 32"/>
                  <a:gd name="T1" fmla="*/ 16 h 33"/>
                  <a:gd name="T2" fmla="*/ 28 w 32"/>
                  <a:gd name="T3" fmla="*/ 4 h 33"/>
                  <a:gd name="T4" fmla="*/ 16 w 32"/>
                  <a:gd name="T5" fmla="*/ 0 h 33"/>
                  <a:gd name="T6" fmla="*/ 4 w 32"/>
                  <a:gd name="T7" fmla="*/ 4 h 33"/>
                  <a:gd name="T8" fmla="*/ 0 w 32"/>
                  <a:gd name="T9" fmla="*/ 16 h 33"/>
                  <a:gd name="T10" fmla="*/ 4 w 32"/>
                  <a:gd name="T11" fmla="*/ 28 h 33"/>
                  <a:gd name="T12" fmla="*/ 16 w 32"/>
                  <a:gd name="T13" fmla="*/ 33 h 33"/>
                  <a:gd name="T14" fmla="*/ 28 w 32"/>
                  <a:gd name="T15" fmla="*/ 28 h 33"/>
                  <a:gd name="T16" fmla="*/ 32 w 32"/>
                  <a:gd name="T17" fmla="*/ 16 h 33"/>
                  <a:gd name="T18" fmla="*/ 32 w 32"/>
                  <a:gd name="T1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3">
                    <a:moveTo>
                      <a:pt x="32" y="16"/>
                    </a:moveTo>
                    <a:lnTo>
                      <a:pt x="28" y="4"/>
                    </a:lnTo>
                    <a:lnTo>
                      <a:pt x="16" y="0"/>
                    </a:lnTo>
                    <a:lnTo>
                      <a:pt x="4" y="4"/>
                    </a:lnTo>
                    <a:lnTo>
                      <a:pt x="0" y="16"/>
                    </a:lnTo>
                    <a:lnTo>
                      <a:pt x="4" y="28"/>
                    </a:lnTo>
                    <a:lnTo>
                      <a:pt x="16" y="33"/>
                    </a:lnTo>
                    <a:lnTo>
                      <a:pt x="28" y="28"/>
                    </a:lnTo>
                    <a:lnTo>
                      <a:pt x="32" y="16"/>
                    </a:lnTo>
                    <a:lnTo>
                      <a:pt x="32" y="16"/>
                    </a:lnTo>
                  </a:path>
                </a:pathLst>
              </a:custGeom>
              <a:noFill/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8" name="Line 125"/>
              <p:cNvSpPr>
                <a:spLocks noChangeShapeType="1"/>
              </p:cNvSpPr>
              <p:nvPr/>
            </p:nvSpPr>
            <p:spPr bwMode="auto">
              <a:xfrm flipV="1">
                <a:off x="3978949" y="5212067"/>
                <a:ext cx="0" cy="23177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sp>
          <p:nvSpPr>
            <p:cNvPr id="80" name="Curved Down Arrow 87"/>
            <p:cNvSpPr/>
            <p:nvPr/>
          </p:nvSpPr>
          <p:spPr>
            <a:xfrm rot="15587384" flipV="1">
              <a:off x="4619249" y="4732339"/>
              <a:ext cx="1246379" cy="472694"/>
            </a:xfrm>
            <a:prstGeom prst="curvedDownArrow">
              <a:avLst>
                <a:gd name="adj1" fmla="val 37655"/>
                <a:gd name="adj2" fmla="val 71084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83" name="Left-Right Arrow 54"/>
            <p:cNvSpPr/>
            <p:nvPr/>
          </p:nvSpPr>
          <p:spPr>
            <a:xfrm rot="20101129">
              <a:off x="4336849" y="5589738"/>
              <a:ext cx="526353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4" name="Rounded Rectangular Callout 81"/>
            <p:cNvSpPr/>
            <p:nvPr/>
          </p:nvSpPr>
          <p:spPr>
            <a:xfrm>
              <a:off x="5683770" y="4874274"/>
              <a:ext cx="2195496" cy="685883"/>
            </a:xfrm>
            <a:prstGeom prst="wedgeRoundRectCallout">
              <a:avLst>
                <a:gd name="adj1" fmla="val -56559"/>
                <a:gd name="adj2" fmla="val -30045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Local </a:t>
              </a:r>
              <a:r>
                <a:rPr lang="en-US" altLang="zh-TW" sz="13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routed the group-cast media transport </a:t>
              </a:r>
              <a:r>
                <a:rPr lang="en-US" altLang="zh-TW" sz="13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via </a:t>
              </a:r>
              <a:r>
                <a:rPr lang="en-US" altLang="zh-TW" sz="13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X2 interface </a:t>
              </a:r>
              <a:r>
                <a:rPr lang="en-US" altLang="zh-TW" sz="13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between </a:t>
              </a:r>
              <a:r>
                <a:rPr lang="en-US" altLang="zh-TW" sz="135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eNBs</a:t>
              </a:r>
              <a:endParaRPr lang="zh-TW" altLang="en-US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Rounded Rectangular Callout 78"/>
            <p:cNvSpPr/>
            <p:nvPr/>
          </p:nvSpPr>
          <p:spPr>
            <a:xfrm>
              <a:off x="4925012" y="6008288"/>
              <a:ext cx="1017079" cy="254880"/>
            </a:xfrm>
            <a:prstGeom prst="wedgeRoundRectCallout">
              <a:avLst>
                <a:gd name="adj1" fmla="val -39286"/>
                <a:gd name="adj2" fmla="val -94424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macro </a:t>
              </a:r>
              <a:r>
                <a:rPr lang="en-US" altLang="zh-TW" sz="1350" b="1" i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endParaRPr lang="en-US" altLang="zh-TW" sz="135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Rounded Rectangular Callout 70"/>
            <p:cNvSpPr/>
            <p:nvPr/>
          </p:nvSpPr>
          <p:spPr>
            <a:xfrm>
              <a:off x="3843798" y="4987709"/>
              <a:ext cx="804720" cy="448747"/>
            </a:xfrm>
            <a:prstGeom prst="wedgeRoundRectCallout">
              <a:avLst>
                <a:gd name="adj1" fmla="val -19145"/>
                <a:gd name="adj2" fmla="val 6911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 is talking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1599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and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504056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current 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GCSE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 in TR 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23.768,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requires to routine all group-cast media transports to the GCSE server in EPC and registers all GCSE members to the GCSE server. Therefore, 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RP-140185[3]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mentions that the required end-to-end delay for media transport may exceed the requirement of 150 </a:t>
            </a:r>
            <a:r>
              <a:rPr lang="en-US" altLang="zh-TW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 required time for joining an ongoing group communication may in worse case exceed the requirement of 300 </a:t>
            </a:r>
            <a:r>
              <a:rPr lang="en-US" altLang="zh-TW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ms.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However, by using long-range cell, those issues can be mitigated by two reasons.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Comparing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current 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GCSE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architecture, long-range cell can shorten the required end-to-end delay by local routed the group-cast media transports to the UEs without go back to the 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GCSE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server in order to meet the maximum latency requirement, 150ms.</a:t>
            </a:r>
          </a:p>
          <a:p>
            <a:pPr marL="0" indent="0" algn="just">
              <a:buNone/>
            </a:pPr>
            <a:endParaRPr lang="en-US" altLang="zh-TW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0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and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Comparing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current 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GCSE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architecture, UE could listen to the group-cast audio channel transmitted from long-rang cell without registering to </a:t>
            </a:r>
            <a:r>
              <a:rPr lang="en-US" altLang="zh-TW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TW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GCSE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server by using a preconfigured authorization setting. As a consequence, it could quickly join an ongoing group call anonymously.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Therefore, if long range cell communications systems were available, it can ensure the group communication among Public Safety officers within its 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coverage. We 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S1-141012, “</a:t>
            </a:r>
            <a:r>
              <a:rPr lang="en-US" altLang="zh-TW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TW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Range Cell </a:t>
            </a:r>
            <a:r>
              <a:rPr lang="en-US" altLang="zh-TW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 for GCSE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endParaRPr lang="en-US" altLang="zh-TW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86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85763" indent="-385763">
              <a:buFont typeface="+mj-lt"/>
              <a:buAutoNum type="arabicParenR"/>
            </a:pPr>
            <a:r>
              <a:rPr lang="en-GB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REV-090003-r1, “</a:t>
            </a:r>
            <a:r>
              <a:rPr lang="en-GB" altLang="zh-TW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LTE-Advanced Physical Layer</a:t>
            </a:r>
            <a:r>
              <a:rPr lang="en-GB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385763" lvl="0" indent="-385763">
              <a:buFont typeface="+mj-lt"/>
              <a:buAutoNum type="arabicParenR"/>
            </a:pP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 The UMTS Long Term Evolution from Theory to Practice Ed2</a:t>
            </a:r>
            <a:endParaRPr lang="zh-TW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63" indent="-385763">
              <a:buFont typeface="+mj-lt"/>
              <a:buAutoNum type="arabicParenR"/>
            </a:pPr>
            <a:r>
              <a:rPr lang="en-GB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RP-140185, “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Work Item Description: Group Communication for E-UTRA</a:t>
            </a:r>
            <a:r>
              <a:rPr lang="en-GB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GB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11196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591</Words>
  <Application>Microsoft Office PowerPoint</Application>
  <PresentationFormat>On-screen Show (4:3)</PresentationFormat>
  <Paragraphs>63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佈景主題</vt:lpstr>
      <vt:lpstr>Slide 1</vt:lpstr>
      <vt:lpstr>Long Range Cell Operation</vt:lpstr>
      <vt:lpstr>Long Range Cell Operation for GCSE (1/3) </vt:lpstr>
      <vt:lpstr>Long Range Cell Operation for GCSE (2/3) </vt:lpstr>
      <vt:lpstr>Long Range Cell Operation for GCSE (3/3) </vt:lpstr>
      <vt:lpstr>Discussion and Proposal</vt:lpstr>
      <vt:lpstr>Discussion and Proposal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Lucas</dc:creator>
  <cp:lastModifiedBy>user</cp:lastModifiedBy>
  <cp:revision>229</cp:revision>
  <dcterms:created xsi:type="dcterms:W3CDTF">2012-09-17T03:34:52Z</dcterms:created>
  <dcterms:modified xsi:type="dcterms:W3CDTF">2014-05-02T08:21:24Z</dcterms:modified>
</cp:coreProperties>
</file>